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325" r:id="rId3"/>
    <p:sldId id="256" r:id="rId4"/>
    <p:sldId id="305" r:id="rId5"/>
    <p:sldId id="306" r:id="rId6"/>
    <p:sldId id="307" r:id="rId7"/>
    <p:sldId id="326" r:id="rId8"/>
    <p:sldId id="308" r:id="rId9"/>
    <p:sldId id="324" r:id="rId10"/>
    <p:sldId id="320" r:id="rId11"/>
    <p:sldId id="309" r:id="rId12"/>
    <p:sldId id="319" r:id="rId13"/>
    <p:sldId id="321" r:id="rId14"/>
    <p:sldId id="322" r:id="rId15"/>
    <p:sldId id="323" r:id="rId1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15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31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47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63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789" algn="l" defTabSz="914316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2947" algn="l" defTabSz="914316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104" algn="l" defTabSz="914316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262" algn="l" defTabSz="914316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37" autoAdjust="0"/>
  </p:normalViewPr>
  <p:slideViewPr>
    <p:cSldViewPr>
      <p:cViewPr varScale="1">
        <p:scale>
          <a:sx n="78" d="100"/>
          <a:sy n="78" d="100"/>
        </p:scale>
        <p:origin x="-17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C46054-EDC8-49A4-9728-B9256C2309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1493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6CA35-D9C7-4164-88FE-BB23F836B7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663022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158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316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473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631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789" algn="l" defTabSz="91431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7" algn="l" defTabSz="91431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62" algn="l" defTabSz="91431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F7705-61D5-4257-B8AA-650A3C25E218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F7705-61D5-4257-B8AA-650A3C25E218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녹차잎을</a:t>
            </a:r>
            <a:r>
              <a:rPr lang="ko-KR" altLang="en-US" dirty="0" smtClean="0"/>
              <a:t> 채취 즉시 볶거나 끓여서 산화효소를 사멸시켜 </a:t>
            </a:r>
            <a:r>
              <a:rPr lang="ko-KR" altLang="en-US" dirty="0" err="1" smtClean="0"/>
              <a:t>폴리페놀의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축합을</a:t>
            </a:r>
            <a:r>
              <a:rPr lang="ko-KR" altLang="en-US" dirty="0" smtClean="0"/>
              <a:t> 방지</a:t>
            </a:r>
            <a:endParaRPr lang="en-US" altLang="ko-KR" dirty="0" smtClean="0"/>
          </a:p>
          <a:p>
            <a:r>
              <a:rPr lang="ko-KR" altLang="en-US" dirty="0" smtClean="0"/>
              <a:t>홍차나 </a:t>
            </a:r>
            <a:r>
              <a:rPr lang="ko-KR" altLang="en-US" dirty="0" err="1" smtClean="0"/>
              <a:t>보이차는</a:t>
            </a:r>
            <a:r>
              <a:rPr lang="ko-KR" altLang="en-US" dirty="0" smtClean="0"/>
              <a:t> 채취 후 발효 과정에서 산화효소에 의해 </a:t>
            </a:r>
            <a:r>
              <a:rPr lang="ko-KR" altLang="en-US" dirty="0" err="1" smtClean="0"/>
              <a:t>축합</a:t>
            </a:r>
            <a:r>
              <a:rPr lang="ko-KR" altLang="en-US" dirty="0" smtClean="0"/>
              <a:t> 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몸에서는 분해효소 없어서 </a:t>
            </a:r>
            <a:r>
              <a:rPr lang="ko-KR" altLang="en-US" dirty="0" err="1" smtClean="0"/>
              <a:t>항산화력</a:t>
            </a:r>
            <a:r>
              <a:rPr lang="ko-KR" altLang="en-US" dirty="0" smtClean="0"/>
              <a:t> 저하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CA35-D9C7-4164-88FE-BB23F836B717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1942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인문사회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6" y="-82542"/>
            <a:ext cx="9363077" cy="702309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54"/>
            <a:ext cx="7772401" cy="1470023"/>
          </a:xfrm>
        </p:spPr>
        <p:txBody>
          <a:bodyPr/>
          <a:lstStyle>
            <a:lvl1pPr>
              <a:defRPr sz="4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5" y="3886200"/>
            <a:ext cx="640080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3262E4-246C-4485-B4F6-1131C10E56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A08E2-288A-414C-B355-7FB083F3709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2" y="274669"/>
            <a:ext cx="2057401" cy="585152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6" y="274669"/>
            <a:ext cx="6019801" cy="585152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79B0-ECBC-43F9-8305-676EE0524C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인문사회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6" y="-82542"/>
            <a:ext cx="9363077" cy="702309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54"/>
            <a:ext cx="7772401" cy="1470023"/>
          </a:xfrm>
        </p:spPr>
        <p:txBody>
          <a:bodyPr/>
          <a:lstStyle>
            <a:lvl1pPr>
              <a:defRPr sz="4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5" y="3886200"/>
            <a:ext cx="640080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A92870-F6A9-4FE1-BB25-802FA9BCC9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60665-43CE-4D81-A196-20E1FCA3A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6" y="4406925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6" y="2906741"/>
            <a:ext cx="77724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6" indent="0">
              <a:buNone/>
              <a:defRPr sz="1600"/>
            </a:lvl3pPr>
            <a:lvl4pPr marL="1371473" indent="0">
              <a:buNone/>
              <a:defRPr sz="1400"/>
            </a:lvl4pPr>
            <a:lvl5pPr marL="1828631" indent="0">
              <a:buNone/>
              <a:defRPr sz="1400"/>
            </a:lvl5pPr>
            <a:lvl6pPr marL="2285789" indent="0">
              <a:buNone/>
              <a:defRPr sz="1400"/>
            </a:lvl6pPr>
            <a:lvl7pPr marL="2742947" indent="0">
              <a:buNone/>
              <a:defRPr sz="1400"/>
            </a:lvl7pPr>
            <a:lvl8pPr marL="3200104" indent="0">
              <a:buNone/>
              <a:defRPr sz="1400"/>
            </a:lvl8pPr>
            <a:lvl9pPr marL="3657262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7AD80-82EE-4879-81EC-16C84D64B48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38600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3" y="1600200"/>
            <a:ext cx="4038600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398A-6BC1-436A-8B15-15B8F6C317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3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9" indent="0">
              <a:buNone/>
              <a:defRPr sz="1600" b="1"/>
            </a:lvl6pPr>
            <a:lvl7pPr marL="2742947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80"/>
            <a:ext cx="4040188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7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3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9" indent="0">
              <a:buNone/>
              <a:defRPr sz="1600" b="1"/>
            </a:lvl6pPr>
            <a:lvl7pPr marL="2742947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80"/>
            <a:ext cx="4041777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12D0C-C7D4-46E4-9288-D0614048BB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6EE5-940D-49E0-ACED-53D82B7A78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57428-EB87-4EF0-A99B-4569E4FB341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3" indent="0">
              <a:buNone/>
              <a:defRPr sz="900"/>
            </a:lvl4pPr>
            <a:lvl5pPr marL="1828631" indent="0">
              <a:buNone/>
              <a:defRPr sz="900"/>
            </a:lvl5pPr>
            <a:lvl6pPr marL="2285789" indent="0">
              <a:buNone/>
              <a:defRPr sz="900"/>
            </a:lvl6pPr>
            <a:lvl7pPr marL="2742947" indent="0">
              <a:buNone/>
              <a:defRPr sz="900"/>
            </a:lvl7pPr>
            <a:lvl8pPr marL="3200104" indent="0">
              <a:buNone/>
              <a:defRPr sz="900"/>
            </a:lvl8pPr>
            <a:lvl9pPr marL="36572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D9378-A3B6-48A9-8709-EF94488652B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2CA7B-9BC0-42E0-8CC7-5BCA4F76DAB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9" y="480062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9" y="6127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6" indent="0">
              <a:buNone/>
              <a:defRPr sz="2400"/>
            </a:lvl3pPr>
            <a:lvl4pPr marL="1371473" indent="0">
              <a:buNone/>
              <a:defRPr sz="2000"/>
            </a:lvl4pPr>
            <a:lvl5pPr marL="1828631" indent="0">
              <a:buNone/>
              <a:defRPr sz="2000"/>
            </a:lvl5pPr>
            <a:lvl6pPr marL="2285789" indent="0">
              <a:buNone/>
              <a:defRPr sz="2000"/>
            </a:lvl6pPr>
            <a:lvl7pPr marL="2742947" indent="0">
              <a:buNone/>
              <a:defRPr sz="2000"/>
            </a:lvl7pPr>
            <a:lvl8pPr marL="3200104" indent="0">
              <a:buNone/>
              <a:defRPr sz="2000"/>
            </a:lvl8pPr>
            <a:lvl9pPr marL="36572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3" indent="0">
              <a:buNone/>
              <a:defRPr sz="900"/>
            </a:lvl4pPr>
            <a:lvl5pPr marL="1828631" indent="0">
              <a:buNone/>
              <a:defRPr sz="900"/>
            </a:lvl5pPr>
            <a:lvl6pPr marL="2285789" indent="0">
              <a:buNone/>
              <a:defRPr sz="900"/>
            </a:lvl6pPr>
            <a:lvl7pPr marL="2742947" indent="0">
              <a:buNone/>
              <a:defRPr sz="900"/>
            </a:lvl7pPr>
            <a:lvl8pPr marL="3200104" indent="0">
              <a:buNone/>
              <a:defRPr sz="900"/>
            </a:lvl8pPr>
            <a:lvl9pPr marL="36572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18FEF-D4B7-4542-A365-CF7A10323DF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EF7A9-A07D-44C6-9B6F-A2898946668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2" y="274669"/>
            <a:ext cx="2057401" cy="585152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6" y="274669"/>
            <a:ext cx="6019801" cy="585152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21DF7-0AC8-4861-ACAB-1289EA20E63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6" y="4406925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6" y="2906741"/>
            <a:ext cx="77724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6" indent="0">
              <a:buNone/>
              <a:defRPr sz="1600"/>
            </a:lvl3pPr>
            <a:lvl4pPr marL="1371473" indent="0">
              <a:buNone/>
              <a:defRPr sz="1400"/>
            </a:lvl4pPr>
            <a:lvl5pPr marL="1828631" indent="0">
              <a:buNone/>
              <a:defRPr sz="1400"/>
            </a:lvl5pPr>
            <a:lvl6pPr marL="2285789" indent="0">
              <a:buNone/>
              <a:defRPr sz="1400"/>
            </a:lvl6pPr>
            <a:lvl7pPr marL="2742947" indent="0">
              <a:buNone/>
              <a:defRPr sz="1400"/>
            </a:lvl7pPr>
            <a:lvl8pPr marL="3200104" indent="0">
              <a:buNone/>
              <a:defRPr sz="1400"/>
            </a:lvl8pPr>
            <a:lvl9pPr marL="3657262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4B411-02E4-4BFD-A5F0-CF64208051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38600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3" y="1600200"/>
            <a:ext cx="4038600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D5922-1A93-47EF-B55F-ED8D7B517A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3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9" indent="0">
              <a:buNone/>
              <a:defRPr sz="1600" b="1"/>
            </a:lvl6pPr>
            <a:lvl7pPr marL="2742947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80"/>
            <a:ext cx="4040188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7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3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9" indent="0">
              <a:buNone/>
              <a:defRPr sz="1600" b="1"/>
            </a:lvl6pPr>
            <a:lvl7pPr marL="2742947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80"/>
            <a:ext cx="4041777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E0C13-BC89-4977-9DC5-D7BCDE673D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A2601-8CF1-4DA3-B970-A003E3FBAE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49E27-F59F-4C36-A9AB-FD1E913CA3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3" indent="0">
              <a:buNone/>
              <a:defRPr sz="900"/>
            </a:lvl4pPr>
            <a:lvl5pPr marL="1828631" indent="0">
              <a:buNone/>
              <a:defRPr sz="900"/>
            </a:lvl5pPr>
            <a:lvl6pPr marL="2285789" indent="0">
              <a:buNone/>
              <a:defRPr sz="900"/>
            </a:lvl6pPr>
            <a:lvl7pPr marL="2742947" indent="0">
              <a:buNone/>
              <a:defRPr sz="900"/>
            </a:lvl7pPr>
            <a:lvl8pPr marL="3200104" indent="0">
              <a:buNone/>
              <a:defRPr sz="900"/>
            </a:lvl8pPr>
            <a:lvl9pPr marL="36572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DACC-AE14-4186-BDA0-949B5EB9711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9" y="480062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9" y="6127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6" indent="0">
              <a:buNone/>
              <a:defRPr sz="2400"/>
            </a:lvl3pPr>
            <a:lvl4pPr marL="1371473" indent="0">
              <a:buNone/>
              <a:defRPr sz="2000"/>
            </a:lvl4pPr>
            <a:lvl5pPr marL="1828631" indent="0">
              <a:buNone/>
              <a:defRPr sz="2000"/>
            </a:lvl5pPr>
            <a:lvl6pPr marL="2285789" indent="0">
              <a:buNone/>
              <a:defRPr sz="2000"/>
            </a:lvl6pPr>
            <a:lvl7pPr marL="2742947" indent="0">
              <a:buNone/>
              <a:defRPr sz="2000"/>
            </a:lvl7pPr>
            <a:lvl8pPr marL="3200104" indent="0">
              <a:buNone/>
              <a:defRPr sz="2000"/>
            </a:lvl8pPr>
            <a:lvl9pPr marL="36572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3" indent="0">
              <a:buNone/>
              <a:defRPr sz="900"/>
            </a:lvl4pPr>
            <a:lvl5pPr marL="1828631" indent="0">
              <a:buNone/>
              <a:defRPr sz="900"/>
            </a:lvl5pPr>
            <a:lvl6pPr marL="2285789" indent="0">
              <a:buNone/>
              <a:defRPr sz="900"/>
            </a:lvl6pPr>
            <a:lvl7pPr marL="2742947" indent="0">
              <a:buNone/>
              <a:defRPr sz="900"/>
            </a:lvl7pPr>
            <a:lvl8pPr marL="3200104" indent="0">
              <a:buNone/>
              <a:defRPr sz="900"/>
            </a:lvl8pPr>
            <a:lvl9pPr marL="36572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8D81-EFC7-4466-A430-8B16BA3E8B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인문사회내지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9536" y="-82542"/>
            <a:ext cx="9363077" cy="702309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5"/>
            <a:ext cx="82296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29602" cy="45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8"/>
            <a:ext cx="21336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8"/>
            <a:ext cx="28956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8"/>
            <a:ext cx="21336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FCE63F-E609-4465-9BF7-2DD49C8D6C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158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316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473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631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868" indent="-342868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81" indent="-285724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94" indent="-22857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52" indent="-22857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10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67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525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83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841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3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1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9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7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2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인문사회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9536" y="-82542"/>
            <a:ext cx="9363077" cy="702309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5"/>
            <a:ext cx="82296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29602" cy="45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8"/>
            <a:ext cx="21336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8"/>
            <a:ext cx="28956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8"/>
            <a:ext cx="21336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9D7D96-933B-439F-B734-130A0E07E8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158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316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473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631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868" indent="-342868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81" indent="-285724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94" indent="-22857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52" indent="-22857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10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67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525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83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841" indent="-22857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3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1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9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7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2" algn="l" defTabSz="91431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9</a:t>
            </a:r>
            <a:r>
              <a:rPr lang="ko-KR" altLang="en-US" dirty="0" smtClean="0"/>
              <a:t>강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식이섬유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342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카르티노이드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항산화</a:t>
            </a:r>
            <a:endParaRPr lang="en-US" altLang="ko-KR" dirty="0" smtClean="0"/>
          </a:p>
          <a:p>
            <a:pPr lvl="1"/>
            <a:r>
              <a:rPr lang="ko-KR" altLang="en-US" dirty="0" smtClean="0">
                <a:latin typeface="Arial"/>
                <a:cs typeface="Arial"/>
              </a:rPr>
              <a:t>비타민 </a:t>
            </a:r>
            <a:r>
              <a:rPr lang="en-US" altLang="ko-KR" dirty="0" smtClean="0">
                <a:latin typeface="Arial"/>
                <a:cs typeface="Arial"/>
              </a:rPr>
              <a:t>A </a:t>
            </a:r>
            <a:r>
              <a:rPr lang="ko-KR" altLang="en-US" dirty="0" err="1" smtClean="0">
                <a:latin typeface="Arial"/>
                <a:cs typeface="Arial"/>
              </a:rPr>
              <a:t>전구체</a:t>
            </a:r>
            <a:r>
              <a:rPr lang="ko-KR" altLang="en-US" dirty="0" smtClean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:</a:t>
            </a:r>
            <a:r>
              <a:rPr lang="ko-KR" altLang="ko-KR" dirty="0">
                <a:latin typeface="Arial"/>
                <a:cs typeface="Arial"/>
              </a:rPr>
              <a:t> α</a:t>
            </a:r>
            <a:r>
              <a:rPr lang="en-US" altLang="ko-KR" dirty="0">
                <a:latin typeface="Arial"/>
                <a:cs typeface="Arial"/>
              </a:rPr>
              <a:t>-carotene, </a:t>
            </a:r>
            <a:r>
              <a:rPr lang="el-GR" altLang="ko-KR" dirty="0">
                <a:latin typeface="Arial"/>
                <a:cs typeface="Arial"/>
              </a:rPr>
              <a:t>β</a:t>
            </a:r>
            <a:r>
              <a:rPr lang="en-US" altLang="ko-KR" dirty="0">
                <a:latin typeface="Arial"/>
                <a:cs typeface="Arial"/>
              </a:rPr>
              <a:t>-carotene, </a:t>
            </a:r>
            <a:r>
              <a:rPr lang="el-GR" altLang="ko-KR" dirty="0" smtClean="0">
                <a:latin typeface="Arial"/>
                <a:cs typeface="Arial"/>
              </a:rPr>
              <a:t>γ</a:t>
            </a:r>
            <a:r>
              <a:rPr lang="en-US" altLang="ko-KR" dirty="0" smtClean="0">
                <a:latin typeface="Arial"/>
                <a:cs typeface="Arial"/>
              </a:rPr>
              <a:t>-carotene, </a:t>
            </a:r>
            <a:r>
              <a:rPr lang="en-US" altLang="ko-KR" dirty="0" err="1" smtClean="0">
                <a:latin typeface="Arial"/>
                <a:cs typeface="Arial"/>
              </a:rPr>
              <a:t>cryptoxanthine</a:t>
            </a:r>
            <a:endParaRPr lang="en-US" altLang="ko-KR" dirty="0" smtClean="0">
              <a:latin typeface="Arial"/>
              <a:cs typeface="Arial"/>
            </a:endParaRPr>
          </a:p>
          <a:p>
            <a:pPr lvl="1"/>
            <a:r>
              <a:rPr lang="ko-KR" altLang="en-US" dirty="0" smtClean="0">
                <a:latin typeface="Arial"/>
                <a:cs typeface="Arial"/>
              </a:rPr>
              <a:t>기타</a:t>
            </a:r>
            <a:endParaRPr lang="en-US" altLang="ko-KR" dirty="0" smtClean="0">
              <a:latin typeface="Arial"/>
              <a:cs typeface="Arial"/>
            </a:endParaRPr>
          </a:p>
          <a:p>
            <a:pPr lvl="2"/>
            <a:r>
              <a:rPr lang="en-US" altLang="ko-KR" dirty="0" smtClean="0">
                <a:latin typeface="Arial"/>
                <a:cs typeface="Arial"/>
              </a:rPr>
              <a:t>Lutein, </a:t>
            </a:r>
            <a:r>
              <a:rPr lang="en-US" altLang="ko-KR" dirty="0" err="1">
                <a:latin typeface="Arial"/>
                <a:cs typeface="Arial"/>
              </a:rPr>
              <a:t>zeaxanthine</a:t>
            </a:r>
            <a:endParaRPr lang="en-US" altLang="ko-KR" dirty="0" smtClean="0">
              <a:latin typeface="Arial"/>
              <a:cs typeface="Arial"/>
            </a:endParaRPr>
          </a:p>
          <a:p>
            <a:pPr lvl="3"/>
            <a:r>
              <a:rPr lang="ko-KR" altLang="en-US" dirty="0" smtClean="0">
                <a:latin typeface="Arial"/>
                <a:cs typeface="Arial"/>
              </a:rPr>
              <a:t>시각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err="1" smtClean="0">
                <a:latin typeface="Arial"/>
                <a:cs typeface="Arial"/>
              </a:rPr>
              <a:t>황반변성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백내장</a:t>
            </a:r>
            <a:endParaRPr lang="en-US" altLang="ko-KR" dirty="0" smtClean="0">
              <a:latin typeface="Arial"/>
              <a:cs typeface="Arial"/>
            </a:endParaRPr>
          </a:p>
          <a:p>
            <a:pPr lvl="3"/>
            <a:r>
              <a:rPr lang="ko-KR" altLang="en-US" dirty="0" smtClean="0">
                <a:latin typeface="Arial"/>
                <a:cs typeface="Arial"/>
              </a:rPr>
              <a:t>시금치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err="1" smtClean="0">
                <a:latin typeface="Arial"/>
                <a:cs typeface="Arial"/>
              </a:rPr>
              <a:t>브로콜리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err="1" smtClean="0">
                <a:latin typeface="Arial"/>
                <a:cs typeface="Arial"/>
              </a:rPr>
              <a:t>케일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옥수수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계란 노른자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늙은 호박 등</a:t>
            </a:r>
            <a:endParaRPr lang="en-US" altLang="ko-KR" dirty="0" smtClean="0">
              <a:latin typeface="Arial"/>
              <a:cs typeface="Arial"/>
            </a:endParaRPr>
          </a:p>
          <a:p>
            <a:pPr lvl="2"/>
            <a:r>
              <a:rPr lang="en-US" altLang="ko-KR" dirty="0" smtClean="0">
                <a:latin typeface="Arial"/>
                <a:cs typeface="Arial"/>
              </a:rPr>
              <a:t>Lycopene : </a:t>
            </a:r>
            <a:r>
              <a:rPr lang="ko-KR" altLang="en-US" dirty="0" err="1" smtClean="0">
                <a:latin typeface="Arial"/>
                <a:cs typeface="Arial"/>
              </a:rPr>
              <a:t>전립선암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심장병</a:t>
            </a:r>
            <a:r>
              <a:rPr lang="en-US" altLang="ko-KR" dirty="0" smtClean="0">
                <a:latin typeface="Arial"/>
                <a:cs typeface="Arial"/>
              </a:rPr>
              <a:t>(</a:t>
            </a:r>
            <a:r>
              <a:rPr lang="ko-KR" altLang="en-US" dirty="0" smtClean="0">
                <a:latin typeface="Arial"/>
                <a:cs typeface="Arial"/>
              </a:rPr>
              <a:t>토마토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err="1" smtClean="0">
                <a:latin typeface="Arial"/>
                <a:cs typeface="Arial"/>
              </a:rPr>
              <a:t>자몽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수박</a:t>
            </a:r>
            <a:r>
              <a:rPr lang="en-US" altLang="ko-KR" dirty="0" smtClean="0">
                <a:latin typeface="Arial"/>
                <a:cs typeface="Arial"/>
              </a:rPr>
              <a:t>)</a:t>
            </a:r>
            <a:endParaRPr lang="en-US" altLang="ko-KR" dirty="0" smtClean="0"/>
          </a:p>
          <a:p>
            <a:pPr lvl="1"/>
            <a:endParaRPr lang="en-US" altLang="ko-KR" dirty="0" smtClean="0">
              <a:latin typeface="Arial"/>
              <a:cs typeface="Arial"/>
            </a:endParaRPr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2" cy="32689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플라보노이드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비타민 </a:t>
            </a:r>
            <a:r>
              <a:rPr lang="en-US" altLang="ko-KR" dirty="0" smtClean="0"/>
              <a:t>P</a:t>
            </a:r>
          </a:p>
          <a:p>
            <a:pPr lvl="1"/>
            <a:r>
              <a:rPr lang="ko-KR" altLang="en-US" dirty="0" smtClean="0"/>
              <a:t>비타민</a:t>
            </a:r>
            <a:r>
              <a:rPr lang="en-US" altLang="ko-KR" dirty="0" smtClean="0"/>
              <a:t> C</a:t>
            </a:r>
            <a:r>
              <a:rPr lang="ko-KR" altLang="en-US" dirty="0" smtClean="0"/>
              <a:t>와</a:t>
            </a:r>
            <a:r>
              <a:rPr lang="en-US" altLang="ko-KR" dirty="0"/>
              <a:t> </a:t>
            </a:r>
            <a:r>
              <a:rPr lang="ko-KR" altLang="en-US" dirty="0" smtClean="0"/>
              <a:t>함께 모세혈관 강화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폴리페놀</a:t>
            </a:r>
            <a:r>
              <a:rPr lang="en-US" altLang="ko-KR" dirty="0" smtClean="0"/>
              <a:t>, C6-C3-C6</a:t>
            </a:r>
          </a:p>
          <a:p>
            <a:pPr lvl="1"/>
            <a:r>
              <a:rPr lang="ko-KR" altLang="en-US" dirty="0" err="1" smtClean="0"/>
              <a:t>항산화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심장질환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혈관강화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항바이러스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항알러지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ko-KR" altLang="en-US" dirty="0"/>
              <a:t>녹차</a:t>
            </a:r>
            <a:r>
              <a:rPr lang="en-US" altLang="ko-KR" dirty="0"/>
              <a:t>, </a:t>
            </a:r>
            <a:r>
              <a:rPr lang="ko-KR" altLang="en-US" dirty="0"/>
              <a:t>초콜릿</a:t>
            </a:r>
            <a:r>
              <a:rPr lang="en-US" altLang="ko-KR" dirty="0"/>
              <a:t>, </a:t>
            </a:r>
            <a:r>
              <a:rPr lang="ko-KR" altLang="en-US" dirty="0"/>
              <a:t>포도</a:t>
            </a:r>
            <a:r>
              <a:rPr lang="en-US" altLang="ko-KR" dirty="0"/>
              <a:t>, </a:t>
            </a:r>
            <a:r>
              <a:rPr lang="ko-KR" altLang="en-US" dirty="0" err="1" smtClean="0"/>
              <a:t>딸기류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커피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브로콜리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>
              <a:latin typeface="Arial"/>
              <a:cs typeface="Arial"/>
            </a:endParaRPr>
          </a:p>
          <a:p>
            <a:pPr lvl="1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3024336" cy="181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3098" y="61722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카테킨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6625"/>
            <a:ext cx="2639153" cy="158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3277" y="62056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루틴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66" y="4649202"/>
            <a:ext cx="2595761" cy="155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1448" y="61722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퀘르세틴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91" y="4793910"/>
            <a:ext cx="2294903" cy="13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56628" y="62056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헤스페리딘</a:t>
            </a:r>
            <a:endParaRPr lang="ko-KR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15" y="1124744"/>
            <a:ext cx="2523753" cy="15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8591" y="23234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레스베라트롤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6347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2" cy="3052936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err="1" smtClean="0"/>
              <a:t>이소플라본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콩류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석류, </a:t>
            </a:r>
            <a:r>
              <a:rPr lang="ko-KR" altLang="en-US" dirty="0"/>
              <a:t>칡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Genistein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daidzein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Phytoestrogen : </a:t>
            </a:r>
            <a:r>
              <a:rPr lang="ko-KR" altLang="en-US" dirty="0" smtClean="0"/>
              <a:t>에스트로겐 유사작용 또는 </a:t>
            </a:r>
            <a:r>
              <a:rPr lang="ko-KR" altLang="en-US" dirty="0" err="1" smtClean="0"/>
              <a:t>길항제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에스트로겐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콜레스테롤 저하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항혈전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동맥경화 예방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유방암 유발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폐경기 증상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골다공증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유방암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예방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성조숙증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자궁내막증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갑상선종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고환발육 부전 유발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>
              <a:latin typeface="Arial"/>
              <a:cs typeface="Arial"/>
            </a:endParaRPr>
          </a:p>
          <a:p>
            <a:pPr lvl="1"/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772292" cy="22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4897" y="595163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genistein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68800"/>
            <a:ext cx="3463032" cy="20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5396" y="597382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daidzein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17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222429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estradiol</a:t>
            </a:r>
            <a:endParaRPr lang="ko-KR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2329" y="4229817"/>
            <a:ext cx="3463032" cy="20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217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2" cy="4853136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페놀화합물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폴리페놀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항산화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Gallic acid(</a:t>
            </a:r>
            <a:r>
              <a:rPr lang="ko-KR" altLang="en-US" dirty="0" err="1" smtClean="0"/>
              <a:t>몰식자산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err="1" smtClean="0"/>
              <a:t>항진균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항바이러스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항산화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녹차 </a:t>
            </a:r>
            <a:r>
              <a:rPr lang="ko-KR" altLang="en-US" dirty="0" err="1" smtClean="0"/>
              <a:t>탄닌이</a:t>
            </a:r>
            <a:r>
              <a:rPr lang="ko-KR" altLang="en-US" dirty="0" smtClean="0"/>
              <a:t> 분해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EGCG : </a:t>
            </a:r>
            <a:r>
              <a:rPr lang="ko-KR" altLang="en-US" dirty="0" smtClean="0"/>
              <a:t>녹차 </a:t>
            </a:r>
            <a:r>
              <a:rPr lang="ko-KR" altLang="en-US" dirty="0" err="1" smtClean="0"/>
              <a:t>카테킨</a:t>
            </a:r>
            <a:r>
              <a:rPr lang="ko-KR" altLang="en-US" dirty="0" err="1"/>
              <a:t>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Chlorgenic</a:t>
            </a:r>
            <a:r>
              <a:rPr lang="en-US" altLang="ko-KR" dirty="0" smtClean="0"/>
              <a:t> acid : </a:t>
            </a:r>
            <a:r>
              <a:rPr lang="ko-KR" altLang="en-US" dirty="0" smtClean="0"/>
              <a:t>커피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Tannic acid</a:t>
            </a:r>
          </a:p>
          <a:p>
            <a:pPr lvl="2"/>
            <a:r>
              <a:rPr lang="ko-KR" altLang="en-US" dirty="0" smtClean="0"/>
              <a:t>중금속 배출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해독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빈혈 유발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Lignan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Phytoestrogen</a:t>
            </a:r>
          </a:p>
          <a:p>
            <a:pPr lvl="2"/>
            <a:r>
              <a:rPr lang="ko-KR" altLang="en-US" dirty="0" err="1" smtClean="0"/>
              <a:t>아마씨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Silymarin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엉겅퀴</a:t>
            </a:r>
            <a:r>
              <a:rPr lang="en-US" altLang="ko-KR" dirty="0" smtClean="0"/>
              <a:t>(milk thistle)</a:t>
            </a:r>
          </a:p>
          <a:p>
            <a:pPr lvl="2"/>
            <a:r>
              <a:rPr lang="ko-KR" altLang="en-US" dirty="0" smtClean="0"/>
              <a:t>간 해</a:t>
            </a:r>
            <a:r>
              <a:rPr lang="ko-KR" altLang="en-US" dirty="0"/>
              <a:t>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40" y="1626376"/>
            <a:ext cx="2811785" cy="168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86" y="4458328"/>
            <a:ext cx="2525602" cy="151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80" y="1681140"/>
            <a:ext cx="2454920" cy="1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4" y="3233461"/>
            <a:ext cx="2231961" cy="134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5922" y="2813911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Gallic acid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355565" y="2813911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EGCG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35114" y="4181329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Chlorgenic</a:t>
            </a:r>
            <a:r>
              <a:rPr lang="en-US" altLang="ko-KR" sz="1200" dirty="0" smtClean="0"/>
              <a:t> acid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75724" y="5912725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Tannic acid</a:t>
            </a:r>
            <a:endParaRPr lang="ko-KR" altLang="en-US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84" y="4538725"/>
            <a:ext cx="2518312" cy="15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8726" y="5764284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silymarin</a:t>
            </a:r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63456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</a:t>
            </a:r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황화합물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Sulphoraphane</a:t>
            </a:r>
            <a:r>
              <a:rPr lang="en-US" altLang="ko-KR" dirty="0" smtClean="0"/>
              <a:t> (</a:t>
            </a:r>
            <a:r>
              <a:rPr lang="ko-KR" altLang="en-US" dirty="0" smtClean="0"/>
              <a:t>배추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브로콜리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양배추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십자화과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Allicin</a:t>
            </a:r>
            <a:r>
              <a:rPr lang="en-US" altLang="ko-KR" dirty="0" smtClean="0"/>
              <a:t> (</a:t>
            </a:r>
            <a:r>
              <a:rPr lang="ko-KR" altLang="en-US" dirty="0" smtClean="0"/>
              <a:t>마늘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사포닌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거품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쓴맛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5473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식이섬유</a:t>
            </a:r>
            <a:r>
              <a:rPr lang="en-US" altLang="ko-KR" dirty="0"/>
              <a:t>)</a:t>
            </a:r>
            <a:endParaRPr lang="ko-KR" altLang="ko-KR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식이섬유</a:t>
            </a:r>
            <a:endParaRPr lang="ko-KR" altLang="en-US" dirty="0"/>
          </a:p>
        </p:txBody>
      </p:sp>
      <p:pic>
        <p:nvPicPr>
          <p:cNvPr id="6" name="내용 개체 틀 5" descr="42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8015237" cy="56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2" cy="1828799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사람이 소화할 수 없는 다당류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곡류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반추동물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식이섬유와 기능</a:t>
            </a:r>
            <a:endParaRPr lang="ko-KR" altLang="en-US" dirty="0"/>
          </a:p>
        </p:txBody>
      </p:sp>
      <p:pic>
        <p:nvPicPr>
          <p:cNvPr id="4" name="내용 개체 틀 5" descr="4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810" y="1600200"/>
            <a:ext cx="640037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식이섬유의 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2" cy="5257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비만 예방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 포만감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장 통과 시간 단축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흡수 저하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영양소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포도당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콜레스테롤</a:t>
            </a:r>
            <a:r>
              <a:rPr lang="en-US" altLang="ko-KR" dirty="0" smtClean="0"/>
              <a:t>) </a:t>
            </a:r>
            <a:r>
              <a:rPr lang="ko-KR" altLang="en-US" dirty="0" smtClean="0"/>
              <a:t>흡수 억제</a:t>
            </a:r>
            <a:endParaRPr lang="en-US" altLang="ko-KR" dirty="0" smtClean="0"/>
          </a:p>
          <a:p>
            <a:r>
              <a:rPr lang="ko-KR" altLang="en-US" dirty="0" smtClean="0"/>
              <a:t>대장암 예방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과일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채소로 섭취 시 식이섬유 </a:t>
            </a:r>
            <a:r>
              <a:rPr lang="ko-KR" altLang="en-US" dirty="0" smtClean="0"/>
              <a:t>뿐 아니라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비타민</a:t>
            </a:r>
            <a:r>
              <a:rPr lang="en-US" altLang="ko-KR" dirty="0" smtClean="0"/>
              <a:t>C, </a:t>
            </a:r>
            <a:r>
              <a:rPr lang="ko-KR" altLang="en-US" dirty="0" err="1" smtClean="0"/>
              <a:t>카르티노이드</a:t>
            </a:r>
            <a:r>
              <a:rPr lang="ko-KR" altLang="en-US" dirty="0" smtClean="0"/>
              <a:t> 등 함유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육류 등에 의한 발암물질 흡수 방해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유해균</a:t>
            </a:r>
            <a:r>
              <a:rPr lang="ko-KR" altLang="en-US" dirty="0" smtClean="0"/>
              <a:t> 증식 억제</a:t>
            </a:r>
            <a:endParaRPr lang="en-US" altLang="ko-KR" dirty="0" smtClean="0"/>
          </a:p>
          <a:p>
            <a:r>
              <a:rPr lang="ko-KR" altLang="en-US" dirty="0" smtClean="0"/>
              <a:t>변비 예방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식이섬유의 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2" cy="5257800"/>
          </a:xfrm>
        </p:spPr>
        <p:txBody>
          <a:bodyPr>
            <a:normAutofit fontScale="92500"/>
          </a:bodyPr>
          <a:lstStyle/>
          <a:p>
            <a:r>
              <a:rPr lang="ko-KR" altLang="en-US" dirty="0" smtClean="0"/>
              <a:t>당뇨병 </a:t>
            </a:r>
            <a:r>
              <a:rPr lang="ko-KR" altLang="en-US" dirty="0" smtClean="0"/>
              <a:t>조절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당 흡수 방해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인슐린 분비 감소</a:t>
            </a:r>
            <a:endParaRPr lang="en-US" altLang="ko-KR" dirty="0" smtClean="0"/>
          </a:p>
          <a:p>
            <a:r>
              <a:rPr lang="ko-KR" altLang="en-US" dirty="0" smtClean="0"/>
              <a:t>혈중 콜레스테롤 감소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콜레스테롤 흡수 방해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담즙산과 결합하여 배설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문맥 재흡수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장간순환</a:t>
            </a:r>
            <a:r>
              <a:rPr lang="en-US" altLang="ko-KR" dirty="0" smtClean="0"/>
              <a:t>)</a:t>
            </a:r>
            <a:r>
              <a:rPr lang="ko-KR" altLang="en-US" dirty="0" smtClean="0"/>
              <a:t> 억제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인슐린</a:t>
            </a:r>
            <a:r>
              <a:rPr lang="ko-KR" altLang="en-US" dirty="0" smtClean="0">
                <a:latin typeface="Arial"/>
                <a:cs typeface="Arial"/>
              </a:rPr>
              <a:t>↓ </a:t>
            </a:r>
            <a:r>
              <a:rPr lang="en-US" altLang="ko-KR" dirty="0" smtClean="0">
                <a:latin typeface="Arial"/>
                <a:cs typeface="Arial"/>
              </a:rPr>
              <a:t>-&gt; </a:t>
            </a:r>
            <a:r>
              <a:rPr lang="ko-KR" altLang="en-US" dirty="0" smtClean="0">
                <a:latin typeface="Arial"/>
                <a:cs typeface="Arial"/>
              </a:rPr>
              <a:t>콜레스테롤 합성↓ </a:t>
            </a:r>
            <a:endParaRPr lang="en-US" altLang="ko-KR" dirty="0" smtClean="0">
              <a:latin typeface="Arial"/>
              <a:cs typeface="Arial"/>
            </a:endParaRPr>
          </a:p>
          <a:p>
            <a:r>
              <a:rPr lang="ko-KR" altLang="en-US" dirty="0" smtClean="0"/>
              <a:t>유익균의 먹이 </a:t>
            </a:r>
            <a:r>
              <a:rPr lang="en-US" altLang="ko-KR" dirty="0" smtClean="0"/>
              <a:t>-&gt; Vt. K, B12, </a:t>
            </a:r>
            <a:r>
              <a:rPr lang="ko-KR" altLang="en-US" dirty="0" smtClean="0"/>
              <a:t>유기산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유기산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젖산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프로피온산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낙산</a:t>
            </a:r>
            <a:r>
              <a:rPr lang="en-US" altLang="ko-KR" dirty="0" smtClean="0"/>
              <a:t>(butyrate: </a:t>
            </a:r>
            <a:r>
              <a:rPr lang="ko-KR" altLang="en-US" dirty="0" smtClean="0"/>
              <a:t>대장암 억제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유익균 증식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유해균</a:t>
            </a:r>
            <a:r>
              <a:rPr lang="ko-KR" altLang="en-US" dirty="0" smtClean="0"/>
              <a:t> 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무기질 흡수 증진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열량원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식이섬유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문제점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다량의 수분 섭취 필요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칼슘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철분 등의 주요 무기질 흡수 방해</a:t>
            </a:r>
            <a:endParaRPr lang="en-US" altLang="ko-KR" dirty="0" smtClean="0"/>
          </a:p>
          <a:p>
            <a:r>
              <a:rPr lang="ko-KR" altLang="en-US" dirty="0" smtClean="0"/>
              <a:t>섬유소 음료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가용성 식이섬유</a:t>
            </a:r>
            <a:endParaRPr lang="en-US" altLang="ko-KR" dirty="0" smtClean="0"/>
          </a:p>
          <a:p>
            <a:r>
              <a:rPr lang="ko-KR" altLang="en-US" dirty="0" err="1" smtClean="0"/>
              <a:t>키틴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 껍질의 동물성 불용성 식이섬유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아세틸글루코사민의</a:t>
            </a:r>
            <a:r>
              <a:rPr lang="ko-KR" altLang="en-US" dirty="0" smtClean="0"/>
              <a:t> </a:t>
            </a:r>
            <a:r>
              <a:rPr lang="el-GR" altLang="ko-KR" dirty="0" smtClean="0"/>
              <a:t>β</a:t>
            </a:r>
            <a:r>
              <a:rPr lang="en-US" altLang="ko-KR" dirty="0" smtClean="0"/>
              <a:t>-1,4 </a:t>
            </a:r>
            <a:r>
              <a:rPr lang="ko-KR" altLang="en-US" dirty="0" smtClean="0"/>
              <a:t>결합</a:t>
            </a:r>
            <a:endParaRPr lang="en-US" altLang="ko-KR" dirty="0" smtClean="0"/>
          </a:p>
          <a:p>
            <a:r>
              <a:rPr lang="ko-KR" altLang="en-US" dirty="0" err="1" smtClean="0"/>
              <a:t>키토산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키틴을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아세틸기</a:t>
            </a:r>
            <a:r>
              <a:rPr lang="ko-KR" altLang="en-US" dirty="0" smtClean="0"/>
              <a:t> 제거하여 가용성으로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고지혈증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심혈관계 질환 등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피토케미컬과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항산화</a:t>
            </a:r>
            <a:r>
              <a:rPr lang="ko-KR" altLang="en-US" dirty="0" smtClean="0"/>
              <a:t> 영양소</a:t>
            </a:r>
            <a:r>
              <a:rPr lang="en-US" altLang="ko-KR" dirty="0" smtClean="0"/>
              <a:t>)</a:t>
            </a:r>
            <a:endParaRPr lang="ko-KR" altLang="ko-KR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1979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피토케미컬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Phyto</a:t>
            </a:r>
            <a:r>
              <a:rPr lang="en-US" altLang="ko-KR" dirty="0" smtClean="0"/>
              <a:t>-nutrients, </a:t>
            </a:r>
            <a:r>
              <a:rPr lang="en-US" altLang="ko-KR" dirty="0" err="1" smtClean="0"/>
              <a:t>phyto</a:t>
            </a:r>
            <a:r>
              <a:rPr lang="en-US" altLang="ko-KR" dirty="0" smtClean="0"/>
              <a:t>-chemical</a:t>
            </a:r>
          </a:p>
          <a:p>
            <a:r>
              <a:rPr lang="ko-KR" altLang="en-US" dirty="0" smtClean="0"/>
              <a:t>식물의 생존전략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자외선 등에 의한 활성산소 제거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주위 식물에 대한 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곰팡이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박테리아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바이러스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곤충 등을 방어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적에 대한 천적을 유인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곤충 유인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해로운 곤충 번식 방해</a:t>
            </a:r>
            <a:endParaRPr lang="en-US" altLang="ko-KR" dirty="0" smtClean="0"/>
          </a:p>
          <a:p>
            <a:r>
              <a:rPr lang="ko-KR" altLang="en-US" dirty="0" smtClean="0"/>
              <a:t>효능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항산화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대사 조절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호르몬 조절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세포기능 조절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항바이러스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7095651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504</Words>
  <Application>Microsoft Office PowerPoint</Application>
  <PresentationFormat>화면 슬라이드 쇼(4:3)</PresentationFormat>
  <Paragraphs>121</Paragraphs>
  <Slides>14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기본 디자인</vt:lpstr>
      <vt:lpstr>디자인 사용자 지정</vt:lpstr>
      <vt:lpstr>제9강. 식이섬유, 피토케미컬</vt:lpstr>
      <vt:lpstr>제4장(식이섬유)</vt:lpstr>
      <vt:lpstr>식이섬유</vt:lpstr>
      <vt:lpstr>식이섬유와 기능</vt:lpstr>
      <vt:lpstr>식이섬유의 기능</vt:lpstr>
      <vt:lpstr>식이섬유의 기능</vt:lpstr>
      <vt:lpstr>식이섬유</vt:lpstr>
      <vt:lpstr>제5장(피토케미컬과  항산화 영양소)</vt:lpstr>
      <vt:lpstr>피토케미컬</vt:lpstr>
      <vt:lpstr>피토케미컬</vt:lpstr>
      <vt:lpstr>피토케미컬</vt:lpstr>
      <vt:lpstr>피토케미컬</vt:lpstr>
      <vt:lpstr>피토케미컬</vt:lpstr>
      <vt:lpstr>기타 피토케미컬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최문경</cp:lastModifiedBy>
  <cp:revision>274</cp:revision>
  <dcterms:created xsi:type="dcterms:W3CDTF">2007-03-30T02:59:50Z</dcterms:created>
  <dcterms:modified xsi:type="dcterms:W3CDTF">2016-11-15T08:55:33Z</dcterms:modified>
</cp:coreProperties>
</file>