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9750" cy="1002188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9933"/>
    <a:srgbClr val="660066"/>
    <a:srgbClr val="D60093"/>
    <a:srgbClr val="CC0099"/>
    <a:srgbClr val="001E00"/>
    <a:srgbClr val="FF6600"/>
    <a:srgbClr val="9933FF"/>
    <a:srgbClr val="BE7D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4" autoAdjust="0"/>
    <p:restoredTop sz="94660"/>
  </p:normalViewPr>
  <p:slideViewPr>
    <p:cSldViewPr>
      <p:cViewPr>
        <p:scale>
          <a:sx n="66" d="100"/>
          <a:sy n="66" d="100"/>
        </p:scale>
        <p:origin x="-2724" y="-174"/>
      </p:cViewPr>
      <p:guideLst>
        <p:guide orient="horz" pos="2880"/>
        <p:guide pos="243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93A73-3E28-4EB1-9B43-6EB997438B1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DBAFF-3178-42C5-A011-F54BFD869AA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3D16E-F540-4EC9-AECA-9D13DE33562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99232-6A59-441E-9475-582ED07CA88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8BFA-FB50-424A-908E-93B979A967C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8629-3B78-403D-AAD8-BCDFB97E491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5916-21DE-44B8-8B45-DA41BC9A55C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0CC9-7700-4746-A359-96D7F29F516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8489E-DC62-4F16-A4EC-C0FEB43CE4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C88D1-6205-4D5A-925F-54A24E16939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ED7BA-13D5-4953-BFE3-362B4AEB7E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DBB356-FA33-472D-92FA-D53A37238E0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jpeg"/><Relationship Id="rId7" Type="http://schemas.openxmlformats.org/officeDocument/2006/relationships/hyperlink" Target="http://www1.dit.ac.kr/main/index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" descr="http://enews.rda.go.kr/upload/WebEditor/Others/29_32p3.jpg"/>
          <p:cNvPicPr>
            <a:picLocks noChangeAspect="1" noChangeArrowheads="1"/>
          </p:cNvPicPr>
          <p:nvPr/>
        </p:nvPicPr>
        <p:blipFill>
          <a:blip r:embed="rId2" cstate="print"/>
          <a:srcRect l="50884" t="51839" r="36032" b="3809"/>
          <a:stretch>
            <a:fillRect/>
          </a:stretch>
        </p:blipFill>
        <p:spPr bwMode="auto">
          <a:xfrm rot="20111647">
            <a:off x="5885273" y="1871696"/>
            <a:ext cx="784087" cy="1224136"/>
          </a:xfrm>
          <a:prstGeom prst="rect">
            <a:avLst/>
          </a:prstGeom>
          <a:noFill/>
        </p:spPr>
      </p:pic>
      <p:pic>
        <p:nvPicPr>
          <p:cNvPr id="61" name="Picture 132" descr="http://enews.rda.go.kr/upload/article/211186369147f1d53d6e0203.jpg"/>
          <p:cNvPicPr>
            <a:picLocks noChangeAspect="1" noChangeArrowheads="1"/>
          </p:cNvPicPr>
          <p:nvPr/>
        </p:nvPicPr>
        <p:blipFill>
          <a:blip r:embed="rId3" cstate="print"/>
          <a:srcRect l="67199" t="6811" r="5429" b="8878"/>
          <a:stretch>
            <a:fillRect/>
          </a:stretch>
        </p:blipFill>
        <p:spPr bwMode="auto">
          <a:xfrm>
            <a:off x="4725144" y="6010027"/>
            <a:ext cx="1944216" cy="2954461"/>
          </a:xfrm>
          <a:prstGeom prst="rect">
            <a:avLst/>
          </a:prstGeom>
          <a:noFill/>
        </p:spPr>
      </p:pic>
      <p:pic>
        <p:nvPicPr>
          <p:cNvPr id="63" name="Picture 132" descr="http://enews.rda.go.kr/upload/article/211186369147f1d53d6e0203.jpg"/>
          <p:cNvPicPr>
            <a:picLocks noChangeAspect="1" noChangeArrowheads="1"/>
          </p:cNvPicPr>
          <p:nvPr/>
        </p:nvPicPr>
        <p:blipFill>
          <a:blip r:embed="rId3" cstate="print"/>
          <a:srcRect l="77279" t="88539" r="10961" b="1245"/>
          <a:stretch>
            <a:fillRect/>
          </a:stretch>
        </p:blipFill>
        <p:spPr bwMode="auto">
          <a:xfrm>
            <a:off x="5597881" y="8597864"/>
            <a:ext cx="855455" cy="366624"/>
          </a:xfrm>
          <a:prstGeom prst="rect">
            <a:avLst/>
          </a:prstGeom>
          <a:noFill/>
        </p:spPr>
      </p:pic>
      <p:pic>
        <p:nvPicPr>
          <p:cNvPr id="60" name="Picture 132" descr="http://enews.rda.go.kr/upload/article/211186369147f1d53d6e0203.jpg"/>
          <p:cNvPicPr>
            <a:picLocks noChangeAspect="1" noChangeArrowheads="1"/>
          </p:cNvPicPr>
          <p:nvPr/>
        </p:nvPicPr>
        <p:blipFill>
          <a:blip r:embed="rId3" cstate="print"/>
          <a:srcRect l="36747" t="5715" r="36356" b="44754"/>
          <a:stretch>
            <a:fillRect/>
          </a:stretch>
        </p:blipFill>
        <p:spPr bwMode="auto">
          <a:xfrm>
            <a:off x="1412776" y="7271792"/>
            <a:ext cx="2060848" cy="1872208"/>
          </a:xfrm>
          <a:prstGeom prst="rect">
            <a:avLst/>
          </a:prstGeom>
          <a:noFill/>
        </p:spPr>
      </p:pic>
      <p:pic>
        <p:nvPicPr>
          <p:cNvPr id="58" name="Picture 132" descr="http://enews.rda.go.kr/upload/article/211186369147f1d53d6e0203.jpg"/>
          <p:cNvPicPr>
            <a:picLocks noChangeAspect="1" noChangeArrowheads="1"/>
          </p:cNvPicPr>
          <p:nvPr/>
        </p:nvPicPr>
        <p:blipFill>
          <a:blip r:embed="rId3" cstate="print"/>
          <a:srcRect l="46145" t="53341" r="39758" b="16179"/>
          <a:stretch>
            <a:fillRect/>
          </a:stretch>
        </p:blipFill>
        <p:spPr bwMode="auto">
          <a:xfrm>
            <a:off x="3212976" y="7991872"/>
            <a:ext cx="1080120" cy="1152128"/>
          </a:xfrm>
          <a:prstGeom prst="rect">
            <a:avLst/>
          </a:prstGeom>
          <a:noFill/>
        </p:spPr>
      </p:pic>
      <p:pic>
        <p:nvPicPr>
          <p:cNvPr id="59" name="Picture 132" descr="http://enews.rda.go.kr/upload/article/211186369147f1d53d6e0203.jpg"/>
          <p:cNvPicPr>
            <a:picLocks noChangeAspect="1" noChangeArrowheads="1"/>
          </p:cNvPicPr>
          <p:nvPr/>
        </p:nvPicPr>
        <p:blipFill>
          <a:blip r:embed="rId3" cstate="print"/>
          <a:srcRect l="48241" t="85726" r="43300" b="939"/>
          <a:stretch>
            <a:fillRect/>
          </a:stretch>
        </p:blipFill>
        <p:spPr bwMode="auto">
          <a:xfrm>
            <a:off x="2996952" y="8639944"/>
            <a:ext cx="648072" cy="504056"/>
          </a:xfrm>
          <a:prstGeom prst="rect">
            <a:avLst/>
          </a:prstGeom>
          <a:noFill/>
        </p:spPr>
      </p:pic>
      <p:pic>
        <p:nvPicPr>
          <p:cNvPr id="54" name="Picture 9" descr="http://www.sanrimji.com/images/2011/07/066%20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9363" y="4392488"/>
            <a:ext cx="1218635" cy="2195736"/>
          </a:xfrm>
          <a:prstGeom prst="rect">
            <a:avLst/>
          </a:prstGeom>
          <a:noFill/>
        </p:spPr>
      </p:pic>
      <p:pic>
        <p:nvPicPr>
          <p:cNvPr id="53" name="Picture 2" descr="C:\Users\삼성\Pictures\977845758_e6d2c267_technic_1103_1_0.jpg"/>
          <p:cNvPicPr>
            <a:picLocks noChangeAspect="1" noChangeArrowheads="1"/>
          </p:cNvPicPr>
          <p:nvPr/>
        </p:nvPicPr>
        <p:blipFill>
          <a:blip r:embed="rId5" cstate="print"/>
          <a:srcRect l="61151" t="6058" r="10584"/>
          <a:stretch>
            <a:fillRect/>
          </a:stretch>
        </p:blipFill>
        <p:spPr bwMode="auto">
          <a:xfrm>
            <a:off x="0" y="6012915"/>
            <a:ext cx="1556792" cy="3131085"/>
          </a:xfrm>
          <a:prstGeom prst="rect">
            <a:avLst/>
          </a:prstGeom>
          <a:noFill/>
        </p:spPr>
      </p:pic>
      <p:pic>
        <p:nvPicPr>
          <p:cNvPr id="55" name="Picture 3" descr="C:\Users\삼성\Pictures\박하.jpg"/>
          <p:cNvPicPr>
            <a:picLocks noChangeAspect="1" noChangeArrowheads="1"/>
          </p:cNvPicPr>
          <p:nvPr/>
        </p:nvPicPr>
        <p:blipFill>
          <a:blip r:embed="rId6" cstate="print"/>
          <a:srcRect r="7001"/>
          <a:stretch>
            <a:fillRect/>
          </a:stretch>
        </p:blipFill>
        <p:spPr bwMode="auto">
          <a:xfrm>
            <a:off x="4581128" y="35496"/>
            <a:ext cx="2276872" cy="178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0"/>
            <a:ext cx="6858000" cy="9144000"/>
          </a:xfrm>
          <a:solidFill>
            <a:schemeClr val="bg1">
              <a:alpha val="49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4000" b="1" dirty="0" smtClean="0">
                <a:solidFill>
                  <a:schemeClr val="bg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en-US" altLang="ko-KR" sz="4000" b="1" dirty="0" smtClean="0">
                <a:solidFill>
                  <a:schemeClr val="bg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</a:br>
            <a:endParaRPr lang="en-US" altLang="ko-KR" sz="4000" b="1" dirty="0">
              <a:solidFill>
                <a:schemeClr val="bg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04664" y="211450"/>
            <a:ext cx="5896166" cy="40011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sz="2000" b="1" kern="0" dirty="0" smtClean="0">
                <a:solidFill>
                  <a:srgbClr val="339933"/>
                </a:solidFill>
                <a:latin typeface="HY바다L" pitchFamily="18" charset="-127"/>
                <a:ea typeface="HY바다L" pitchFamily="18" charset="-127"/>
                <a:cs typeface="+mj-cs"/>
              </a:rPr>
              <a:t>21</a:t>
            </a:r>
            <a:r>
              <a:rPr lang="ko-KR" altLang="en-US" sz="2000" b="1" kern="0" dirty="0" smtClean="0">
                <a:solidFill>
                  <a:srgbClr val="339933"/>
                </a:solidFill>
                <a:latin typeface="HY바다L" pitchFamily="18" charset="-127"/>
                <a:ea typeface="HY바다L" pitchFamily="18" charset="-127"/>
                <a:cs typeface="+mj-cs"/>
              </a:rPr>
              <a:t>세기 약재자원과는 </a:t>
            </a:r>
            <a:r>
              <a:rPr lang="ko-KR" altLang="en-US" sz="2000" b="1" kern="0" dirty="0" err="1" smtClean="0">
                <a:solidFill>
                  <a:srgbClr val="339933"/>
                </a:solidFill>
                <a:latin typeface="HY바다L" pitchFamily="18" charset="-127"/>
                <a:ea typeface="HY바다L" pitchFamily="18" charset="-127"/>
                <a:cs typeface="+mj-cs"/>
              </a:rPr>
              <a:t>바이오헬스</a:t>
            </a:r>
            <a:r>
              <a:rPr lang="ko-KR" altLang="en-US" sz="2000" b="1" kern="0" dirty="0" smtClean="0">
                <a:solidFill>
                  <a:srgbClr val="339933"/>
                </a:solidFill>
                <a:latin typeface="HY바다L" pitchFamily="18" charset="-127"/>
                <a:ea typeface="HY바다L" pitchFamily="18" charset="-127"/>
                <a:cs typeface="+mj-cs"/>
              </a:rPr>
              <a:t> 산업의 선두주자</a:t>
            </a:r>
            <a:r>
              <a:rPr lang="en-US" altLang="ko-KR" sz="2000" b="1" kern="0" dirty="0" smtClean="0">
                <a:solidFill>
                  <a:srgbClr val="339933"/>
                </a:solidFill>
                <a:latin typeface="HY바다L" pitchFamily="18" charset="-127"/>
                <a:ea typeface="HY바다L" pitchFamily="18" charset="-127"/>
                <a:cs typeface="+mj-cs"/>
              </a:rPr>
              <a:t>!!</a:t>
            </a:r>
            <a:endParaRPr lang="ko-KR" altLang="en-US" sz="2000" dirty="0">
              <a:solidFill>
                <a:srgbClr val="339933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60648" y="611560"/>
            <a:ext cx="6440805" cy="1200329"/>
          </a:xfrm>
          <a:prstGeom prst="rect">
            <a:avLst/>
          </a:prstGeom>
          <a:solidFill>
            <a:srgbClr val="001E00"/>
          </a:solidFill>
        </p:spPr>
        <p:txBody>
          <a:bodyPr wrap="square">
            <a:spAutoFit/>
          </a:bodyPr>
          <a:lstStyle/>
          <a:p>
            <a:r>
              <a:rPr lang="en-US" altLang="ko-KR" sz="3600" b="1" kern="0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  <a:cs typeface="+mj-cs"/>
              </a:rPr>
              <a:t>2019</a:t>
            </a:r>
            <a:r>
              <a:rPr lang="ko-KR" altLang="en-US" sz="3600" b="1" kern="0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  <a:cs typeface="+mj-cs"/>
              </a:rPr>
              <a:t>년 </a:t>
            </a:r>
            <a:r>
              <a:rPr lang="ko-KR" altLang="en-US" sz="3600" b="1" kern="0" dirty="0" err="1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  <a:cs typeface="+mj-cs"/>
              </a:rPr>
              <a:t>항노화</a:t>
            </a:r>
            <a:r>
              <a:rPr lang="ko-KR" altLang="en-US" sz="3600" b="1" kern="0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  <a:cs typeface="+mj-cs"/>
              </a:rPr>
              <a:t> 제품 및 서비스 </a:t>
            </a:r>
            <a:endParaRPr lang="en-US" altLang="ko-KR" sz="3600" b="1" kern="0" dirty="0" smtClean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  <a:cs typeface="+mj-cs"/>
            </a:endParaRPr>
          </a:p>
          <a:p>
            <a:r>
              <a:rPr lang="en-US" altLang="ko-KR" sz="3600" b="1" kern="0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  <a:cs typeface="+mj-cs"/>
              </a:rPr>
              <a:t>        </a:t>
            </a:r>
            <a:r>
              <a:rPr lang="ko-KR" altLang="en-US" sz="3600" b="1" kern="0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  <a:cs typeface="+mj-cs"/>
              </a:rPr>
              <a:t>아이디어 </a:t>
            </a:r>
            <a:r>
              <a:rPr lang="ko-KR" altLang="en-US" sz="3600" b="1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경진대회</a:t>
            </a:r>
            <a:endParaRPr lang="ko-KR" altLang="en-US" sz="3600" b="1" dirty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2352" y="2483764"/>
            <a:ext cx="612068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sz="2000" b="1" dirty="0" smtClean="0">
                <a:latin typeface="HY나무L" pitchFamily="18" charset="-127"/>
                <a:ea typeface="HY나무L" pitchFamily="18" charset="-127"/>
              </a:rPr>
              <a:t> 내용 </a:t>
            </a:r>
            <a:r>
              <a:rPr lang="en-US" altLang="ko-KR" sz="2000" b="1" dirty="0" smtClean="0">
                <a:latin typeface="HY나무L" pitchFamily="18" charset="-127"/>
                <a:ea typeface="HY나무L" pitchFamily="18" charset="-127"/>
              </a:rPr>
              <a:t>: </a:t>
            </a:r>
            <a:r>
              <a:rPr lang="ko-KR" altLang="en-US" sz="2000" dirty="0" err="1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항노화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제품 혹은 서비스</a:t>
            </a:r>
            <a:r>
              <a:rPr lang="ko-KR" altLang="en-US" sz="2000" b="1" dirty="0" smtClean="0">
                <a:latin typeface="HY나무L" pitchFamily="18" charset="-127"/>
                <a:ea typeface="HY나무L" pitchFamily="18" charset="-127"/>
              </a:rPr>
              <a:t> 개발</a:t>
            </a:r>
            <a:r>
              <a:rPr lang="en-US" altLang="ko-KR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        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전공</a:t>
            </a:r>
            <a:r>
              <a:rPr lang="en-US" altLang="ko-KR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과목과 연관된 상품</a:t>
            </a:r>
            <a:r>
              <a:rPr lang="ko-KR" altLang="en-US" sz="2000" b="1" dirty="0" smtClean="0">
                <a:latin typeface="HY나무L" pitchFamily="18" charset="-127"/>
                <a:ea typeface="HY나무L" pitchFamily="18" charset="-127"/>
              </a:rPr>
              <a:t>은 무엇이든지 </a:t>
            </a:r>
            <a:r>
              <a:rPr lang="en-US" altLang="ko-KR" sz="2000" b="1" dirty="0" smtClean="0">
                <a:latin typeface="HY나무L" pitchFamily="18" charset="-127"/>
                <a:ea typeface="HY나무L" pitchFamily="18" charset="-127"/>
              </a:rPr>
              <a:t>!!</a:t>
            </a:r>
          </a:p>
          <a:p>
            <a:r>
              <a:rPr lang="en-US" altLang="ko-KR" sz="1400" b="1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   </a:t>
            </a:r>
            <a:r>
              <a:rPr lang="en-US" altLang="ko-KR" sz="14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 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예를 들면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, </a:t>
            </a:r>
            <a:r>
              <a:rPr lang="ko-KR" altLang="en-US" sz="1600" dirty="0" err="1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한방차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, </a:t>
            </a:r>
            <a:r>
              <a:rPr lang="ko-KR" altLang="en-US" sz="1600" dirty="0" err="1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약선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 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요리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, 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한방 화장품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, 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한방 생활용품 한방 </a:t>
            </a:r>
            <a:r>
              <a:rPr lang="ko-KR" altLang="en-US" sz="1600" dirty="0" err="1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케어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 서비스 등등 마음껏 생각해보고 </a:t>
            </a:r>
            <a:r>
              <a:rPr lang="ko-KR" altLang="en-US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제안서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를 제출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~</a:t>
            </a:r>
          </a:p>
          <a:p>
            <a:r>
              <a:rPr lang="en-US" altLang="ko-KR" sz="1600" b="1" dirty="0">
                <a:latin typeface="HY바다L" pitchFamily="18" charset="-127"/>
                <a:ea typeface="HY바다L" pitchFamily="18" charset="-127"/>
                <a:sym typeface="Wingdings" pitchFamily="2" charset="2"/>
              </a:rPr>
              <a:t> </a:t>
            </a:r>
            <a:r>
              <a:rPr lang="en-US" altLang="ko-KR" sz="1600" b="1" dirty="0" smtClean="0">
                <a:latin typeface="HY바다L" pitchFamily="18" charset="-127"/>
                <a:ea typeface="HY바다L" pitchFamily="18" charset="-127"/>
                <a:sym typeface="Wingdings" pitchFamily="2" charset="2"/>
              </a:rPr>
              <a:t> </a:t>
            </a:r>
            <a:r>
              <a:rPr lang="ko-KR" altLang="en-US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응모방법 </a:t>
            </a:r>
            <a:r>
              <a:rPr lang="en-US" altLang="ko-KR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: ①</a:t>
            </a:r>
            <a:r>
              <a:rPr lang="ko-KR" altLang="en-US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예선</a:t>
            </a:r>
            <a:r>
              <a:rPr lang="en-US" altLang="ko-KR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-</a:t>
            </a:r>
            <a:r>
              <a:rPr lang="ko-KR" altLang="en-US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 </a:t>
            </a:r>
            <a:r>
              <a:rPr lang="en-US" altLang="ko-KR" b="1" dirty="0" smtClean="0">
                <a:latin typeface="HY나무L" pitchFamily="18" charset="-127"/>
                <a:ea typeface="HY나무L" pitchFamily="18" charset="-127"/>
              </a:rPr>
              <a:t>5</a:t>
            </a:r>
            <a:r>
              <a:rPr lang="ko-KR" altLang="en-US" b="1" dirty="0" smtClean="0">
                <a:latin typeface="HY나무L" pitchFamily="18" charset="-127"/>
                <a:ea typeface="HY나무L" pitchFamily="18" charset="-127"/>
              </a:rPr>
              <a:t>인 내외 </a:t>
            </a:r>
            <a:r>
              <a:rPr lang="ko-KR" altLang="en-US" b="1" dirty="0" err="1" smtClean="0">
                <a:latin typeface="HY나무L" pitchFamily="18" charset="-127"/>
                <a:ea typeface="HY나무L" pitchFamily="18" charset="-127"/>
              </a:rPr>
              <a:t>팀별로</a:t>
            </a:r>
            <a:r>
              <a:rPr lang="ko-KR" altLang="en-US" b="1" dirty="0" smtClean="0"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제안서</a:t>
            </a:r>
            <a:r>
              <a:rPr lang="ko-KR" altLang="en-US" b="1" dirty="0" smtClean="0"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b="1" dirty="0" smtClean="0">
                <a:latin typeface="HY나무L" pitchFamily="18" charset="-127"/>
                <a:ea typeface="HY나무L" pitchFamily="18" charset="-127"/>
              </a:rPr>
              <a:t>제출 </a:t>
            </a:r>
            <a:endParaRPr lang="en-US" altLang="ko-KR" b="1" dirty="0" smtClean="0">
              <a:latin typeface="HY나무L" pitchFamily="18" charset="-127"/>
              <a:ea typeface="HY나무L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 </a:t>
            </a:r>
            <a:r>
              <a:rPr lang="en-US" altLang="ko-KR" sz="16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  <a:sym typeface="Wingdings" pitchFamily="2" charset="2"/>
              </a:rPr>
              <a:t></a:t>
            </a:r>
            <a:r>
              <a:rPr lang="en-US" altLang="ko-KR" b="1" dirty="0" smtClean="0">
                <a:latin typeface="맑은 고딕"/>
                <a:ea typeface="맑은 고딕"/>
                <a:sym typeface="Wingdings" pitchFamily="2" charset="2"/>
              </a:rPr>
              <a:t>②</a:t>
            </a:r>
            <a:r>
              <a:rPr lang="ko-KR" altLang="en-US" sz="1600" b="1" dirty="0" smtClean="0">
                <a:latin typeface="맑은 고딕"/>
                <a:ea typeface="맑은 고딕"/>
                <a:sym typeface="Wingdings" pitchFamily="2" charset="2"/>
              </a:rPr>
              <a:t>본선</a:t>
            </a:r>
            <a:r>
              <a:rPr lang="en-US" altLang="ko-KR" sz="1600" b="1" dirty="0" smtClean="0">
                <a:latin typeface="맑은 고딕"/>
                <a:ea typeface="맑은 고딕"/>
                <a:sym typeface="Wingdings" pitchFamily="2" charset="2"/>
              </a:rPr>
              <a:t>-</a:t>
            </a:r>
            <a:r>
              <a:rPr lang="en-US" altLang="ko-KR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 </a:t>
            </a:r>
            <a:r>
              <a:rPr lang="en-US" altLang="ko-KR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7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팀의 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본선 </a:t>
            </a:r>
            <a:r>
              <a:rPr lang="en-US" altLang="ko-KR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 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진출팀은 </a:t>
            </a:r>
            <a:r>
              <a:rPr lang="ko-KR" altLang="en-US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시제품</a:t>
            </a:r>
            <a:r>
              <a:rPr lang="en-US" altLang="ko-KR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/</a:t>
            </a:r>
            <a:r>
              <a:rPr lang="ko-KR" altLang="en-US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서비스 동영상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</a:rPr>
              <a:t> 제출                       </a:t>
            </a:r>
            <a:endParaRPr lang="en-US" altLang="ko-KR" sz="1600" b="1" dirty="0" smtClean="0">
              <a:latin typeface="HY나무L" pitchFamily="18" charset="-127"/>
              <a:ea typeface="HY나무L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 </a:t>
            </a:r>
            <a:r>
              <a:rPr lang="en-US" altLang="ko-KR" sz="1600" b="1" dirty="0" smtClean="0">
                <a:latin typeface="맑은 고딕"/>
                <a:ea typeface="맑은 고딕"/>
                <a:sym typeface="Wingdings" pitchFamily="2" charset="2"/>
              </a:rPr>
              <a:t>③</a:t>
            </a:r>
            <a:r>
              <a:rPr lang="ko-KR" altLang="en-US" sz="1600" b="1" dirty="0" smtClean="0">
                <a:latin typeface="맑은 고딕"/>
                <a:ea typeface="맑은 고딕"/>
                <a:sym typeface="Wingdings" pitchFamily="2" charset="2"/>
              </a:rPr>
              <a:t>결선</a:t>
            </a:r>
            <a:r>
              <a:rPr lang="en-US" altLang="ko-KR" sz="1600" b="1" dirty="0" smtClean="0">
                <a:latin typeface="맑은 고딕"/>
                <a:ea typeface="맑은 고딕"/>
                <a:sym typeface="Wingdings" pitchFamily="2" charset="2"/>
              </a:rPr>
              <a:t>-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최종 심사를 거쳐 </a:t>
            </a:r>
            <a:r>
              <a:rPr lang="ko-KR" altLang="en-US" sz="1600" b="1" dirty="0" err="1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최종수상팀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 </a:t>
            </a:r>
            <a:r>
              <a:rPr lang="en-US" altLang="ko-KR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5</a:t>
            </a:r>
            <a:r>
              <a:rPr lang="ko-KR" altLang="en-US" sz="1600" b="1" dirty="0" smtClean="0">
                <a:latin typeface="HY나무L" pitchFamily="18" charset="-127"/>
                <a:ea typeface="HY나무L" pitchFamily="18" charset="-127"/>
                <a:sym typeface="Wingdings" pitchFamily="2" charset="2"/>
              </a:rPr>
              <a:t>팀 선정 </a:t>
            </a:r>
            <a:endParaRPr lang="en-US" altLang="ko-KR" sz="1600" dirty="0" smtClean="0">
              <a:latin typeface="HY바다L" pitchFamily="18" charset="-127"/>
              <a:ea typeface="HY바다L" pitchFamily="18" charset="-127"/>
              <a:sym typeface="Wingdings" pitchFamily="2" charset="2"/>
            </a:endParaRPr>
          </a:p>
          <a:p>
            <a:r>
              <a:rPr lang="en-US" altLang="ko-KR" sz="1400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000" dirty="0" smtClean="0">
                <a:latin typeface="HY바다L" pitchFamily="18" charset="-127"/>
                <a:ea typeface="HY바다L" pitchFamily="18" charset="-127"/>
              </a:rPr>
              <a:t>     </a:t>
            </a:r>
            <a:r>
              <a:rPr lang="ko-KR" altLang="en-US" sz="20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특전</a:t>
            </a:r>
            <a:r>
              <a:rPr lang="en-US" altLang="ko-KR" sz="20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:  </a:t>
            </a:r>
            <a:r>
              <a:rPr lang="ko-KR" altLang="en-US" sz="16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본선진출팀  및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최종수상작팀</a:t>
            </a:r>
            <a:r>
              <a:rPr lang="ko-KR" altLang="en-US" sz="16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 에게는</a:t>
            </a:r>
            <a:endParaRPr lang="en-US" altLang="ko-KR" sz="1600" b="1" dirty="0" smtClean="0">
              <a:solidFill>
                <a:srgbClr val="000000"/>
              </a:solidFill>
              <a:latin typeface="HY나무L" pitchFamily="18" charset="-127"/>
              <a:ea typeface="HY나무L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 </a:t>
            </a:r>
            <a:r>
              <a:rPr lang="en-US" altLang="ko-KR" sz="16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      </a:t>
            </a:r>
            <a:r>
              <a:rPr lang="ko-KR" altLang="en-US" sz="2000" dirty="0" err="1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팀당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</a:t>
            </a:r>
            <a:r>
              <a:rPr lang="en-US" altLang="ko-KR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10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만원의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시제품 제조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재료비</a:t>
            </a:r>
            <a:endParaRPr lang="en-US" altLang="ko-KR" sz="2000" dirty="0" smtClean="0">
              <a:solidFill>
                <a:srgbClr val="FF0066"/>
              </a:solidFill>
              <a:latin typeface="HY크리스탈M" pitchFamily="18" charset="-127"/>
              <a:ea typeface="HY크리스탈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</a:t>
            </a:r>
            <a:r>
              <a:rPr lang="en-US" altLang="ko-KR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    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관련 </a:t>
            </a:r>
            <a:r>
              <a:rPr lang="ko-KR" altLang="en-US" sz="2000" dirty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전공과목 </a:t>
            </a:r>
            <a:r>
              <a:rPr lang="ko-KR" altLang="en-US" sz="2000" dirty="0" err="1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가산점</a:t>
            </a:r>
            <a:r>
              <a:rPr lang="en-US" altLang="ko-KR" sz="2000" dirty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!</a:t>
            </a:r>
            <a:endParaRPr lang="en-US" altLang="ko-KR" sz="2000" dirty="0" smtClean="0">
              <a:solidFill>
                <a:srgbClr val="FF0066"/>
              </a:solidFill>
              <a:latin typeface="HY크리스탈M" pitchFamily="18" charset="-127"/>
              <a:ea typeface="HY크리스탈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b="1" dirty="0" err="1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최종수상작팀</a:t>
            </a:r>
            <a:r>
              <a:rPr lang="ko-KR" altLang="en-US" sz="1600" b="1" dirty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sz="1600" b="1" dirty="0" smtClean="0">
                <a:solidFill>
                  <a:srgbClr val="000000"/>
                </a:solidFill>
                <a:latin typeface="HY나무L" pitchFamily="18" charset="-127"/>
                <a:ea typeface="HY나무L" pitchFamily="18" charset="-127"/>
              </a:rPr>
              <a:t>에게는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아름다운  </a:t>
            </a:r>
            <a:r>
              <a:rPr lang="ko-KR" altLang="en-US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장학금</a:t>
            </a:r>
            <a:r>
              <a:rPr lang="en-US" altLang="ko-KR" sz="2000" dirty="0" smtClean="0">
                <a:solidFill>
                  <a:srgbClr val="FF0066"/>
                </a:solidFill>
                <a:latin typeface="HY크리스탈M" pitchFamily="18" charset="-127"/>
                <a:ea typeface="HY크리스탈M" pitchFamily="18" charset="-127"/>
              </a:rPr>
              <a:t>!</a:t>
            </a:r>
            <a:endParaRPr lang="en-US" altLang="ko-KR" sz="2000" b="1" dirty="0" smtClean="0">
              <a:solidFill>
                <a:srgbClr val="000000"/>
              </a:solidFill>
              <a:latin typeface="HY나무L" pitchFamily="18" charset="-127"/>
              <a:ea typeface="HY나무L" pitchFamily="18" charset="-127"/>
            </a:endParaRPr>
          </a:p>
          <a:p>
            <a:pPr lvl="1">
              <a:buFont typeface="Wingdings"/>
              <a:buChar char="è"/>
            </a:pPr>
            <a:r>
              <a:rPr lang="ko-KR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바다L" pitchFamily="18" charset="-127"/>
                <a:ea typeface="HY바다L" pitchFamily="18" charset="-127"/>
                <a:sym typeface="Wingdings" pitchFamily="2" charset="2"/>
              </a:rPr>
              <a:t>자세한 내용은 추후공지 </a:t>
            </a:r>
            <a:endParaRPr lang="en-US" altLang="ko-K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바다L" pitchFamily="18" charset="-127"/>
              <a:ea typeface="HY바다L" pitchFamily="18" charset="-127"/>
              <a:sym typeface="Wingdings" pitchFamily="2" charset="2"/>
            </a:endParaRPr>
          </a:p>
          <a:p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  <a:sym typeface="Wingdings" pitchFamily="2" charset="2"/>
              </a:rPr>
              <a:t>※ </a:t>
            </a:r>
            <a:r>
              <a:rPr lang="ko-KR" altLang="en-US" sz="1600" dirty="0" smtClean="0">
                <a:solidFill>
                  <a:srgbClr val="000000"/>
                </a:solidFill>
                <a:latin typeface="HY바다L" pitchFamily="18" charset="-127"/>
                <a:ea typeface="HY바다L" pitchFamily="18" charset="-127"/>
                <a:sym typeface="Wingdings" pitchFamily="2" charset="2"/>
              </a:rPr>
              <a:t>심사기준에 부합하지 않을 경우 수상작은 선정하지 않음</a:t>
            </a:r>
            <a:endParaRPr lang="en-US" altLang="ko-KR" sz="1600" dirty="0" smtClean="0">
              <a:solidFill>
                <a:srgbClr val="000000"/>
              </a:solidFill>
              <a:latin typeface="HY바다L" pitchFamily="18" charset="-127"/>
              <a:ea typeface="HY바다L" pitchFamily="18" charset="-127"/>
              <a:sym typeface="Wingdings" pitchFamily="2" charset="2"/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144016" y="179512"/>
            <a:ext cx="6597352" cy="8892480"/>
          </a:xfrm>
          <a:prstGeom prst="roundRect">
            <a:avLst>
              <a:gd name="adj" fmla="val 10483"/>
            </a:avLst>
          </a:prstGeom>
          <a:noFill/>
          <a:ln w="57150">
            <a:solidFill>
              <a:srgbClr val="3E1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390150" y="2684151"/>
            <a:ext cx="216024" cy="216024"/>
          </a:xfrm>
          <a:prstGeom prst="ellipse">
            <a:avLst/>
          </a:prstGeom>
          <a:solidFill>
            <a:srgbClr val="33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404664" y="5038019"/>
            <a:ext cx="216024" cy="216024"/>
          </a:xfrm>
          <a:prstGeom prst="ellipse">
            <a:avLst/>
          </a:prstGeom>
          <a:solidFill>
            <a:srgbClr val="33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492718" y="7303848"/>
            <a:ext cx="6120680" cy="1892826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solidFill>
              <a:schemeClr val="accent1">
                <a:lumMod val="2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예선 제안서 제출 </a:t>
            </a:r>
            <a:r>
              <a:rPr lang="en-US" altLang="ko-K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:  </a:t>
            </a:r>
            <a:r>
              <a:rPr lang="en-US" altLang="ko-K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9. </a:t>
            </a:r>
            <a:r>
              <a:rPr lang="en-US" altLang="ko-K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20.</a:t>
            </a: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까지 </a:t>
            </a:r>
            <a:endParaRPr lang="en-US" altLang="ko-KR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크리스탈M" pitchFamily="18" charset="-127"/>
              <a:ea typeface="HY크리스탈M" pitchFamily="18" charset="-127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제안서 양식은 </a:t>
            </a: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홈페이지 게시 및 </a:t>
            </a:r>
            <a:endParaRPr lang="en-US" altLang="ko-KR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크리스탈M" pitchFamily="18" charset="-127"/>
              <a:ea typeface="HY크리스탈M" pitchFamily="18" charset="-127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 </a:t>
            </a:r>
            <a:r>
              <a:rPr lang="en-US" altLang="ko-K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                   </a:t>
            </a: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학과사무실 </a:t>
            </a: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비치 </a:t>
            </a:r>
            <a:endParaRPr lang="en-US" altLang="ko-KR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크리스탈M" pitchFamily="18" charset="-127"/>
              <a:ea typeface="HY크리스탈M" pitchFamily="18" charset="-127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다음 일정 </a:t>
            </a:r>
            <a:r>
              <a:rPr lang="en-US" altLang="ko-K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: </a:t>
            </a:r>
            <a:r>
              <a:rPr lang="ko-KR" alt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  <a:sym typeface="Wingdings" pitchFamily="2" charset="2"/>
              </a:rPr>
              <a:t>추후 공지</a:t>
            </a:r>
            <a:endParaRPr lang="en-US" altLang="ko-KR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L" pitchFamily="18" charset="-127"/>
              <a:ea typeface="HY나무L" pitchFamily="18" charset="-127"/>
              <a:sym typeface="Wingdings" pitchFamily="2" charset="2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404664" y="3978080"/>
            <a:ext cx="216024" cy="216024"/>
          </a:xfrm>
          <a:prstGeom prst="ellipse">
            <a:avLst/>
          </a:prstGeom>
          <a:solidFill>
            <a:srgbClr val="33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4077072" y="7740352"/>
            <a:ext cx="2808312" cy="646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자세한 문의는 </a:t>
            </a:r>
            <a:endParaRPr lang="en-US" altLang="ko-KR" dirty="0" smtClean="0">
              <a:latin typeface="HY바다L" pitchFamily="18" charset="-127"/>
              <a:ea typeface="HY바다L" pitchFamily="18" charset="-127"/>
            </a:endParaRPr>
          </a:p>
          <a:p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     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신 명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희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교수님께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~~</a:t>
            </a:r>
            <a:endParaRPr lang="en-US" altLang="ko-KR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L" pitchFamily="18" charset="-127"/>
              <a:ea typeface="HY나무L" pitchFamily="18" charset="-127"/>
              <a:sym typeface="Wingdings" pitchFamily="2" charset="2"/>
            </a:endParaRPr>
          </a:p>
        </p:txBody>
      </p:sp>
      <p:grpSp>
        <p:nvGrpSpPr>
          <p:cNvPr id="78" name="그룹 77"/>
          <p:cNvGrpSpPr/>
          <p:nvPr/>
        </p:nvGrpSpPr>
        <p:grpSpPr>
          <a:xfrm>
            <a:off x="4535364" y="8553926"/>
            <a:ext cx="1629940" cy="410562"/>
            <a:chOff x="3239220" y="7222624"/>
            <a:chExt cx="1629940" cy="410562"/>
          </a:xfrm>
          <a:solidFill>
            <a:schemeClr val="bg1"/>
          </a:solidFill>
        </p:grpSpPr>
        <p:sp>
          <p:nvSpPr>
            <p:cNvPr id="70" name="TextBox 69"/>
            <p:cNvSpPr txBox="1"/>
            <p:nvPr/>
          </p:nvSpPr>
          <p:spPr>
            <a:xfrm>
              <a:off x="3645024" y="7294632"/>
              <a:ext cx="122413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>
                  <a:solidFill>
                    <a:srgbClr val="000000"/>
                  </a:solidFill>
                  <a:latin typeface="HY강B" pitchFamily="18" charset="-127"/>
                  <a:ea typeface="HY강B" pitchFamily="18" charset="-127"/>
                </a:rPr>
                <a:t>약재자원과</a:t>
              </a:r>
              <a:endParaRPr lang="ko-KR" altLang="en-US" sz="1600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pic>
          <p:nvPicPr>
            <p:cNvPr id="71" name="Picture 2" descr="ci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 r="72131" b="21078"/>
            <a:stretch>
              <a:fillRect/>
            </a:stretch>
          </p:blipFill>
          <p:spPr bwMode="auto">
            <a:xfrm>
              <a:off x="3239220" y="7222624"/>
              <a:ext cx="477812" cy="373712"/>
            </a:xfrm>
            <a:prstGeom prst="rect">
              <a:avLst/>
            </a:prstGeom>
            <a:grpFill/>
          </p:spPr>
        </p:pic>
      </p:grpSp>
      <p:sp>
        <p:nvSpPr>
          <p:cNvPr id="34" name="타원 33"/>
          <p:cNvSpPr/>
          <p:nvPr/>
        </p:nvSpPr>
        <p:spPr>
          <a:xfrm>
            <a:off x="4005064" y="7884368"/>
            <a:ext cx="144016" cy="144016"/>
          </a:xfrm>
          <a:prstGeom prst="ellipse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348702" y="1820696"/>
            <a:ext cx="6264696" cy="707886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작년에 이어 제 </a:t>
            </a:r>
            <a:r>
              <a:rPr lang="en-US" altLang="ko-KR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5</a:t>
            </a:r>
            <a:r>
              <a:rPr lang="ko-KR" altLang="en-US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회  </a:t>
            </a:r>
            <a:r>
              <a:rPr lang="ko-KR" altLang="en-US" sz="2000" b="1" kern="0" dirty="0" err="1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항노화</a:t>
            </a:r>
            <a:r>
              <a:rPr lang="ko-KR" altLang="en-US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 경진대회 개최</a:t>
            </a:r>
            <a:r>
              <a:rPr lang="en-US" altLang="ko-KR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!!!!  </a:t>
            </a:r>
          </a:p>
          <a:p>
            <a:r>
              <a:rPr lang="ko-KR" altLang="en-US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학기 중 멋진 아이디어를 만들어보세요</a:t>
            </a:r>
            <a:r>
              <a:rPr lang="en-US" altLang="ko-KR" sz="2000" b="1" kern="0" dirty="0" smtClean="0">
                <a:solidFill>
                  <a:schemeClr val="accent6"/>
                </a:solidFill>
                <a:latin typeface="HY바다L" pitchFamily="18" charset="-127"/>
                <a:ea typeface="HY바다L" pitchFamily="18" charset="-127"/>
                <a:cs typeface="+mj-cs"/>
              </a:rPr>
              <a:t>!!!!</a:t>
            </a:r>
            <a:endParaRPr lang="ko-KR" altLang="en-US" sz="2000" b="1" dirty="0">
              <a:solidFill>
                <a:schemeClr val="accent6"/>
              </a:solidFill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173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압구정경희한의원의                전  생  치  료</dc:title>
  <dc:creator>kim</dc:creator>
  <cp:lastModifiedBy>user</cp:lastModifiedBy>
  <cp:revision>197</cp:revision>
  <cp:lastPrinted>2019-08-30T02:53:37Z</cp:lastPrinted>
  <dcterms:created xsi:type="dcterms:W3CDTF">2006-02-07T05:42:28Z</dcterms:created>
  <dcterms:modified xsi:type="dcterms:W3CDTF">2019-08-30T02:53:55Z</dcterms:modified>
</cp:coreProperties>
</file>