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6" r:id="rId2"/>
    <p:sldId id="485" r:id="rId3"/>
    <p:sldId id="484" r:id="rId4"/>
    <p:sldId id="483" r:id="rId5"/>
    <p:sldId id="482" r:id="rId6"/>
    <p:sldId id="463" r:id="rId7"/>
    <p:sldId id="464" r:id="rId8"/>
    <p:sldId id="465" r:id="rId9"/>
    <p:sldId id="623" r:id="rId10"/>
    <p:sldId id="466" r:id="rId11"/>
    <p:sldId id="541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633" r:id="rId2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99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97583" autoAdjust="0"/>
  </p:normalViewPr>
  <p:slideViewPr>
    <p:cSldViewPr showGuides="1">
      <p:cViewPr>
        <p:scale>
          <a:sx n="100" d="100"/>
          <a:sy n="100" d="100"/>
        </p:scale>
        <p:origin x="-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BDA314-10FF-4A31-B6DD-FAC92BD162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7CE21EF-BFA9-4C53-A4BC-6EC62D52698C}">
      <dgm:prSet phldrT="[텍스트]"/>
      <dgm:spPr/>
      <dgm:t>
        <a:bodyPr/>
        <a:lstStyle/>
        <a:p>
          <a:pPr latinLnBrk="1"/>
          <a:r>
            <a:rPr lang="ko-KR" altLang="en-US" b="1" dirty="0" smtClean="0"/>
            <a:t>통계학</a:t>
          </a:r>
          <a:r>
            <a:rPr lang="en-US" altLang="ko-KR" b="1" dirty="0" smtClean="0"/>
            <a:t>(Statistics)</a:t>
          </a:r>
          <a:r>
            <a:rPr lang="ko-KR" altLang="en-US" b="1" dirty="0" smtClean="0"/>
            <a:t>의 분류</a:t>
          </a:r>
          <a:endParaRPr lang="ko-KR" altLang="en-US" dirty="0"/>
        </a:p>
      </dgm:t>
    </dgm:pt>
    <dgm:pt modelId="{1907108A-6860-498A-ADB9-8DB5C20624C8}" type="parTrans" cxnId="{D03AC57F-73E8-4D89-B930-08DCD659547B}">
      <dgm:prSet/>
      <dgm:spPr/>
      <dgm:t>
        <a:bodyPr/>
        <a:lstStyle/>
        <a:p>
          <a:pPr latinLnBrk="1"/>
          <a:endParaRPr lang="ko-KR" altLang="en-US"/>
        </a:p>
      </dgm:t>
    </dgm:pt>
    <dgm:pt modelId="{4CAB5B78-1C5D-4C02-91EC-A58F19226385}" type="sibTrans" cxnId="{D03AC57F-73E8-4D89-B930-08DCD659547B}">
      <dgm:prSet/>
      <dgm:spPr/>
      <dgm:t>
        <a:bodyPr/>
        <a:lstStyle/>
        <a:p>
          <a:pPr latinLnBrk="1"/>
          <a:endParaRPr lang="ko-KR" altLang="en-US"/>
        </a:p>
      </dgm:t>
    </dgm:pt>
    <dgm:pt modelId="{CC6E3C6C-C181-438E-B020-2C54597B8115}">
      <dgm:prSet phldrT="[텍스트]"/>
      <dgm:spPr/>
      <dgm:t>
        <a:bodyPr/>
        <a:lstStyle/>
        <a:p>
          <a:pPr latinLnBrk="1"/>
          <a:r>
            <a:rPr lang="ko-KR" altLang="en-US" b="1" dirty="0" smtClean="0"/>
            <a:t>기술통계학</a:t>
          </a:r>
          <a:r>
            <a:rPr lang="en-US" altLang="ko-KR" b="1" dirty="0" smtClean="0"/>
            <a:t>(Descriptive statistics)</a:t>
          </a:r>
          <a:endParaRPr lang="ko-KR" altLang="en-US" dirty="0"/>
        </a:p>
      </dgm:t>
    </dgm:pt>
    <dgm:pt modelId="{2CE024B8-0A4A-450A-B667-8BC511A57640}" type="parTrans" cxnId="{5105D9C5-AC50-495B-A554-246C516FB386}">
      <dgm:prSet/>
      <dgm:spPr/>
      <dgm:t>
        <a:bodyPr/>
        <a:lstStyle/>
        <a:p>
          <a:pPr latinLnBrk="1"/>
          <a:endParaRPr lang="ko-KR" altLang="en-US"/>
        </a:p>
      </dgm:t>
    </dgm:pt>
    <dgm:pt modelId="{1F1355C3-AF7F-4299-B3F4-9AD2B61C47F4}" type="sibTrans" cxnId="{5105D9C5-AC50-495B-A554-246C516FB386}">
      <dgm:prSet/>
      <dgm:spPr/>
      <dgm:t>
        <a:bodyPr/>
        <a:lstStyle/>
        <a:p>
          <a:pPr latinLnBrk="1"/>
          <a:endParaRPr lang="ko-KR" altLang="en-US"/>
        </a:p>
      </dgm:t>
    </dgm:pt>
    <dgm:pt modelId="{A0A2A7FF-7181-4A75-8447-415992B0C528}">
      <dgm:prSet phldrT="[텍스트]"/>
      <dgm:spPr/>
      <dgm:t>
        <a:bodyPr/>
        <a:lstStyle/>
        <a:p>
          <a:pPr latinLnBrk="1"/>
          <a:r>
            <a:rPr lang="ko-KR" altLang="en-US" b="1" dirty="0" smtClean="0"/>
            <a:t>추측통계학(</a:t>
          </a:r>
          <a:r>
            <a:rPr lang="en-US" altLang="ko-KR" b="1" dirty="0" smtClean="0"/>
            <a:t>Inferential statistics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5A14383E-EA0B-4DB2-B320-6CBF8ACCA519}" type="parTrans" cxnId="{9F62EF53-FB92-44C0-93DC-300D2535F8CE}">
      <dgm:prSet/>
      <dgm:spPr/>
      <dgm:t>
        <a:bodyPr/>
        <a:lstStyle/>
        <a:p>
          <a:pPr latinLnBrk="1"/>
          <a:endParaRPr lang="ko-KR" altLang="en-US"/>
        </a:p>
      </dgm:t>
    </dgm:pt>
    <dgm:pt modelId="{49918381-9055-4D8F-A5BD-E67219FF97D3}" type="sibTrans" cxnId="{9F62EF53-FB92-44C0-93DC-300D2535F8CE}">
      <dgm:prSet/>
      <dgm:spPr/>
      <dgm:t>
        <a:bodyPr/>
        <a:lstStyle/>
        <a:p>
          <a:pPr latinLnBrk="1"/>
          <a:endParaRPr lang="ko-KR" altLang="en-US"/>
        </a:p>
      </dgm:t>
    </dgm:pt>
    <dgm:pt modelId="{8994C319-00DD-4958-BC9A-D884BF718540}" type="pres">
      <dgm:prSet presAssocID="{A7BDA314-10FF-4A31-B6DD-FAC92BD162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136B91C-709A-46C5-A6A0-B9CD578B1B2D}" type="pres">
      <dgm:prSet presAssocID="{97CE21EF-BFA9-4C53-A4BC-6EC62D52698C}" presName="hierRoot1" presStyleCnt="0"/>
      <dgm:spPr/>
    </dgm:pt>
    <dgm:pt modelId="{D44DA321-2238-491E-8AA9-FC4D3C34F42E}" type="pres">
      <dgm:prSet presAssocID="{97CE21EF-BFA9-4C53-A4BC-6EC62D52698C}" presName="composite" presStyleCnt="0"/>
      <dgm:spPr/>
    </dgm:pt>
    <dgm:pt modelId="{9CC41B6D-C74A-45B6-97ED-A48D8E32EF44}" type="pres">
      <dgm:prSet presAssocID="{97CE21EF-BFA9-4C53-A4BC-6EC62D52698C}" presName="background" presStyleLbl="node0" presStyleIdx="0" presStyleCnt="1"/>
      <dgm:spPr/>
    </dgm:pt>
    <dgm:pt modelId="{2C987A20-0AB7-43E6-9A08-071A53451A9B}" type="pres">
      <dgm:prSet presAssocID="{97CE21EF-BFA9-4C53-A4BC-6EC62D52698C}" presName="text" presStyleLbl="fgAcc0" presStyleIdx="0" presStyleCnt="1" custScaleX="111326" custScaleY="40992" custLinFactNeighborY="-234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08C1199-AECC-416F-BD04-05CA5F29A4D1}" type="pres">
      <dgm:prSet presAssocID="{97CE21EF-BFA9-4C53-A4BC-6EC62D52698C}" presName="hierChild2" presStyleCnt="0"/>
      <dgm:spPr/>
    </dgm:pt>
    <dgm:pt modelId="{39932BF4-CBB1-4CB4-8886-844041DB2278}" type="pres">
      <dgm:prSet presAssocID="{2CE024B8-0A4A-450A-B667-8BC511A57640}" presName="Name10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31D5AC91-DB7B-4CCD-98CB-5EC712D7C39B}" type="pres">
      <dgm:prSet presAssocID="{CC6E3C6C-C181-438E-B020-2C54597B8115}" presName="hierRoot2" presStyleCnt="0"/>
      <dgm:spPr/>
    </dgm:pt>
    <dgm:pt modelId="{F2D6B96B-4200-4681-A938-CEA6EBD3D45A}" type="pres">
      <dgm:prSet presAssocID="{CC6E3C6C-C181-438E-B020-2C54597B8115}" presName="composite2" presStyleCnt="0"/>
      <dgm:spPr/>
    </dgm:pt>
    <dgm:pt modelId="{D8328477-81A5-46E6-B2D1-608EDC4A9D07}" type="pres">
      <dgm:prSet presAssocID="{CC6E3C6C-C181-438E-B020-2C54597B8115}" presName="background2" presStyleLbl="node2" presStyleIdx="0" presStyleCnt="2"/>
      <dgm:spPr/>
    </dgm:pt>
    <dgm:pt modelId="{4967DFF6-C5FF-41B7-9EAB-382D2F2E6CA2}" type="pres">
      <dgm:prSet presAssocID="{CC6E3C6C-C181-438E-B020-2C54597B8115}" presName="text2" presStyleLbl="fgAcc2" presStyleIdx="0" presStyleCnt="2" custScaleX="133824" custScaleY="50238" custLinFactNeighborX="-21500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333FEF-6DBC-4FEC-942E-9F7DD566DA97}" type="pres">
      <dgm:prSet presAssocID="{CC6E3C6C-C181-438E-B020-2C54597B8115}" presName="hierChild3" presStyleCnt="0"/>
      <dgm:spPr/>
    </dgm:pt>
    <dgm:pt modelId="{092BD067-299B-40AE-BD3F-5F4D0F8AE330}" type="pres">
      <dgm:prSet presAssocID="{5A14383E-EA0B-4DB2-B320-6CBF8ACCA519}" presName="Name10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5130618-C0D1-45F7-B5FF-0FAA0F488993}" type="pres">
      <dgm:prSet presAssocID="{A0A2A7FF-7181-4A75-8447-415992B0C528}" presName="hierRoot2" presStyleCnt="0"/>
      <dgm:spPr/>
    </dgm:pt>
    <dgm:pt modelId="{D273968C-BAF3-42EF-A052-AB4132A14CBA}" type="pres">
      <dgm:prSet presAssocID="{A0A2A7FF-7181-4A75-8447-415992B0C528}" presName="composite2" presStyleCnt="0"/>
      <dgm:spPr/>
    </dgm:pt>
    <dgm:pt modelId="{C499B4DC-8946-41A5-85B8-EF36D65C0D44}" type="pres">
      <dgm:prSet presAssocID="{A0A2A7FF-7181-4A75-8447-415992B0C528}" presName="background2" presStyleLbl="node2" presStyleIdx="1" presStyleCnt="2"/>
      <dgm:spPr/>
    </dgm:pt>
    <dgm:pt modelId="{96A2FFC3-F11E-4901-ABA8-F49C4E4A5AE8}" type="pres">
      <dgm:prSet presAssocID="{A0A2A7FF-7181-4A75-8447-415992B0C528}" presName="text2" presStyleLbl="fgAcc2" presStyleIdx="1" presStyleCnt="2" custScaleX="134041" custScaleY="50331" custLinFactNeighborX="2529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BF3F06E-2AD2-4E07-9283-B9009F7413EF}" type="pres">
      <dgm:prSet presAssocID="{A0A2A7FF-7181-4A75-8447-415992B0C528}" presName="hierChild3" presStyleCnt="0"/>
      <dgm:spPr/>
    </dgm:pt>
  </dgm:ptLst>
  <dgm:cxnLst>
    <dgm:cxn modelId="{CCB66F3B-56C5-4BB6-A424-48C1A0EF0A08}" type="presOf" srcId="{A0A2A7FF-7181-4A75-8447-415992B0C528}" destId="{96A2FFC3-F11E-4901-ABA8-F49C4E4A5AE8}" srcOrd="0" destOrd="0" presId="urn:microsoft.com/office/officeart/2005/8/layout/hierarchy1"/>
    <dgm:cxn modelId="{9F62EF53-FB92-44C0-93DC-300D2535F8CE}" srcId="{97CE21EF-BFA9-4C53-A4BC-6EC62D52698C}" destId="{A0A2A7FF-7181-4A75-8447-415992B0C528}" srcOrd="1" destOrd="0" parTransId="{5A14383E-EA0B-4DB2-B320-6CBF8ACCA519}" sibTransId="{49918381-9055-4D8F-A5BD-E67219FF97D3}"/>
    <dgm:cxn modelId="{D03AC57F-73E8-4D89-B930-08DCD659547B}" srcId="{A7BDA314-10FF-4A31-B6DD-FAC92BD162D4}" destId="{97CE21EF-BFA9-4C53-A4BC-6EC62D52698C}" srcOrd="0" destOrd="0" parTransId="{1907108A-6860-498A-ADB9-8DB5C20624C8}" sibTransId="{4CAB5B78-1C5D-4C02-91EC-A58F19226385}"/>
    <dgm:cxn modelId="{CBD59FA8-F9BD-4EAD-BF42-4261DC509272}" type="presOf" srcId="{2CE024B8-0A4A-450A-B667-8BC511A57640}" destId="{39932BF4-CBB1-4CB4-8886-844041DB2278}" srcOrd="0" destOrd="0" presId="urn:microsoft.com/office/officeart/2005/8/layout/hierarchy1"/>
    <dgm:cxn modelId="{78D36F6C-A27A-4AA6-8E9F-209A094C2C8B}" type="presOf" srcId="{5A14383E-EA0B-4DB2-B320-6CBF8ACCA519}" destId="{092BD067-299B-40AE-BD3F-5F4D0F8AE330}" srcOrd="0" destOrd="0" presId="urn:microsoft.com/office/officeart/2005/8/layout/hierarchy1"/>
    <dgm:cxn modelId="{7930623E-EC66-4612-863B-0B9361FF9795}" type="presOf" srcId="{A7BDA314-10FF-4A31-B6DD-FAC92BD162D4}" destId="{8994C319-00DD-4958-BC9A-D884BF718540}" srcOrd="0" destOrd="0" presId="urn:microsoft.com/office/officeart/2005/8/layout/hierarchy1"/>
    <dgm:cxn modelId="{EC79A532-E0BE-4C76-9334-48E5F69159FF}" type="presOf" srcId="{CC6E3C6C-C181-438E-B020-2C54597B8115}" destId="{4967DFF6-C5FF-41B7-9EAB-382D2F2E6CA2}" srcOrd="0" destOrd="0" presId="urn:microsoft.com/office/officeart/2005/8/layout/hierarchy1"/>
    <dgm:cxn modelId="{D20A7799-63B3-46B1-AF19-6379A9C944DD}" type="presOf" srcId="{97CE21EF-BFA9-4C53-A4BC-6EC62D52698C}" destId="{2C987A20-0AB7-43E6-9A08-071A53451A9B}" srcOrd="0" destOrd="0" presId="urn:microsoft.com/office/officeart/2005/8/layout/hierarchy1"/>
    <dgm:cxn modelId="{5105D9C5-AC50-495B-A554-246C516FB386}" srcId="{97CE21EF-BFA9-4C53-A4BC-6EC62D52698C}" destId="{CC6E3C6C-C181-438E-B020-2C54597B8115}" srcOrd="0" destOrd="0" parTransId="{2CE024B8-0A4A-450A-B667-8BC511A57640}" sibTransId="{1F1355C3-AF7F-4299-B3F4-9AD2B61C47F4}"/>
    <dgm:cxn modelId="{295D28A7-0CC5-4FC2-97DB-76FD638EBD79}" type="presParOf" srcId="{8994C319-00DD-4958-BC9A-D884BF718540}" destId="{7136B91C-709A-46C5-A6A0-B9CD578B1B2D}" srcOrd="0" destOrd="0" presId="urn:microsoft.com/office/officeart/2005/8/layout/hierarchy1"/>
    <dgm:cxn modelId="{4737D59F-E8DF-4E1C-97C7-CEED73F64F2A}" type="presParOf" srcId="{7136B91C-709A-46C5-A6A0-B9CD578B1B2D}" destId="{D44DA321-2238-491E-8AA9-FC4D3C34F42E}" srcOrd="0" destOrd="0" presId="urn:microsoft.com/office/officeart/2005/8/layout/hierarchy1"/>
    <dgm:cxn modelId="{F6039FB4-1707-4567-8866-C4F1596E9D34}" type="presParOf" srcId="{D44DA321-2238-491E-8AA9-FC4D3C34F42E}" destId="{9CC41B6D-C74A-45B6-97ED-A48D8E32EF44}" srcOrd="0" destOrd="0" presId="urn:microsoft.com/office/officeart/2005/8/layout/hierarchy1"/>
    <dgm:cxn modelId="{F5284A77-203C-4921-A6AB-7A7B68899ECA}" type="presParOf" srcId="{D44DA321-2238-491E-8AA9-FC4D3C34F42E}" destId="{2C987A20-0AB7-43E6-9A08-071A53451A9B}" srcOrd="1" destOrd="0" presId="urn:microsoft.com/office/officeart/2005/8/layout/hierarchy1"/>
    <dgm:cxn modelId="{A22DCEB1-5B12-4BAE-A468-2943C00253AA}" type="presParOf" srcId="{7136B91C-709A-46C5-A6A0-B9CD578B1B2D}" destId="{508C1199-AECC-416F-BD04-05CA5F29A4D1}" srcOrd="1" destOrd="0" presId="urn:microsoft.com/office/officeart/2005/8/layout/hierarchy1"/>
    <dgm:cxn modelId="{448A2091-B5C0-47F5-A3AC-B7C435FCF926}" type="presParOf" srcId="{508C1199-AECC-416F-BD04-05CA5F29A4D1}" destId="{39932BF4-CBB1-4CB4-8886-844041DB2278}" srcOrd="0" destOrd="0" presId="urn:microsoft.com/office/officeart/2005/8/layout/hierarchy1"/>
    <dgm:cxn modelId="{02B7288F-8FDE-47D5-9293-C6211D99206E}" type="presParOf" srcId="{508C1199-AECC-416F-BD04-05CA5F29A4D1}" destId="{31D5AC91-DB7B-4CCD-98CB-5EC712D7C39B}" srcOrd="1" destOrd="0" presId="urn:microsoft.com/office/officeart/2005/8/layout/hierarchy1"/>
    <dgm:cxn modelId="{3DD9DE66-A5B3-4808-95CC-AB9B1ADCC9F4}" type="presParOf" srcId="{31D5AC91-DB7B-4CCD-98CB-5EC712D7C39B}" destId="{F2D6B96B-4200-4681-A938-CEA6EBD3D45A}" srcOrd="0" destOrd="0" presId="urn:microsoft.com/office/officeart/2005/8/layout/hierarchy1"/>
    <dgm:cxn modelId="{1F49BDB5-7BF3-4052-B0D7-DFAAAB5C5A19}" type="presParOf" srcId="{F2D6B96B-4200-4681-A938-CEA6EBD3D45A}" destId="{D8328477-81A5-46E6-B2D1-608EDC4A9D07}" srcOrd="0" destOrd="0" presId="urn:microsoft.com/office/officeart/2005/8/layout/hierarchy1"/>
    <dgm:cxn modelId="{8A1EB43E-C81D-42C4-8317-E21B149B57AC}" type="presParOf" srcId="{F2D6B96B-4200-4681-A938-CEA6EBD3D45A}" destId="{4967DFF6-C5FF-41B7-9EAB-382D2F2E6CA2}" srcOrd="1" destOrd="0" presId="urn:microsoft.com/office/officeart/2005/8/layout/hierarchy1"/>
    <dgm:cxn modelId="{16AE0EA3-72E7-4A2D-8D97-FDF15ECC93DB}" type="presParOf" srcId="{31D5AC91-DB7B-4CCD-98CB-5EC712D7C39B}" destId="{7E333FEF-6DBC-4FEC-942E-9F7DD566DA97}" srcOrd="1" destOrd="0" presId="urn:microsoft.com/office/officeart/2005/8/layout/hierarchy1"/>
    <dgm:cxn modelId="{3A11C7C5-D4AF-438D-989A-BFFF35E4C599}" type="presParOf" srcId="{508C1199-AECC-416F-BD04-05CA5F29A4D1}" destId="{092BD067-299B-40AE-BD3F-5F4D0F8AE330}" srcOrd="2" destOrd="0" presId="urn:microsoft.com/office/officeart/2005/8/layout/hierarchy1"/>
    <dgm:cxn modelId="{04AD1846-7A1D-46E1-9717-240891A6FAB5}" type="presParOf" srcId="{508C1199-AECC-416F-BD04-05CA5F29A4D1}" destId="{A5130618-C0D1-45F7-B5FF-0FAA0F488993}" srcOrd="3" destOrd="0" presId="urn:microsoft.com/office/officeart/2005/8/layout/hierarchy1"/>
    <dgm:cxn modelId="{37FC184A-E33D-4A5C-9583-16597D006BDC}" type="presParOf" srcId="{A5130618-C0D1-45F7-B5FF-0FAA0F488993}" destId="{D273968C-BAF3-42EF-A052-AB4132A14CBA}" srcOrd="0" destOrd="0" presId="urn:microsoft.com/office/officeart/2005/8/layout/hierarchy1"/>
    <dgm:cxn modelId="{2D8D91BC-47AF-466D-88A7-70D9486F1ABB}" type="presParOf" srcId="{D273968C-BAF3-42EF-A052-AB4132A14CBA}" destId="{C499B4DC-8946-41A5-85B8-EF36D65C0D44}" srcOrd="0" destOrd="0" presId="urn:microsoft.com/office/officeart/2005/8/layout/hierarchy1"/>
    <dgm:cxn modelId="{F4D8FDA7-2D8E-4343-9440-DEC968E9F4FE}" type="presParOf" srcId="{D273968C-BAF3-42EF-A052-AB4132A14CBA}" destId="{96A2FFC3-F11E-4901-ABA8-F49C4E4A5AE8}" srcOrd="1" destOrd="0" presId="urn:microsoft.com/office/officeart/2005/8/layout/hierarchy1"/>
    <dgm:cxn modelId="{CC9A3792-5B4E-4C2E-986C-3845B24F05CE}" type="presParOf" srcId="{A5130618-C0D1-45F7-B5FF-0FAA0F488993}" destId="{2BF3F06E-2AD2-4E07-9283-B9009F7413E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E29564-FF3F-4B25-B233-7D29F246434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40C781-1AB6-464F-B92B-75BADD225E04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자료의 분류</a:t>
          </a:r>
          <a:endParaRPr lang="ko-KR" altLang="en-US" sz="1600"/>
        </a:p>
      </dgm:t>
    </dgm:pt>
    <dgm:pt modelId="{AE1DB23E-DC8F-4656-9A81-5A0AA63EBD12}" type="parTrans" cxnId="{23C2EE32-DF32-4BFB-A592-F7A7D8ADE1FE}">
      <dgm:prSet/>
      <dgm:spPr/>
      <dgm:t>
        <a:bodyPr/>
        <a:lstStyle/>
        <a:p>
          <a:pPr latinLnBrk="1"/>
          <a:endParaRPr lang="ko-KR" altLang="en-US" sz="1600"/>
        </a:p>
      </dgm:t>
    </dgm:pt>
    <dgm:pt modelId="{825C0AA8-0F58-44D9-ABA1-6304F7FD7F0B}" type="sibTrans" cxnId="{23C2EE32-DF32-4BFB-A592-F7A7D8ADE1FE}">
      <dgm:prSet/>
      <dgm:spPr/>
      <dgm:t>
        <a:bodyPr/>
        <a:lstStyle/>
        <a:p>
          <a:pPr latinLnBrk="1"/>
          <a:endParaRPr lang="ko-KR" altLang="en-US" sz="1600"/>
        </a:p>
      </dgm:t>
    </dgm:pt>
    <dgm:pt modelId="{82771572-81F5-478B-9EF3-9B00B641AEFB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r>
            <a:rPr lang="ko-KR" altLang="en-US" sz="1600" smtClean="0"/>
            <a:t>질적자료</a:t>
          </a:r>
          <a:r>
            <a:rPr lang="en-US" altLang="ko-KR" sz="1400" b="0" smtClean="0"/>
            <a:t>qualitative data</a:t>
          </a:r>
          <a:endParaRPr lang="ko-KR" altLang="en-US" sz="1400" b="0"/>
        </a:p>
      </dgm:t>
    </dgm:pt>
    <dgm:pt modelId="{7929A47B-E1C9-42FC-A634-D9A0A18290D0}" type="parTrans" cxnId="{D630E096-0310-42B5-BCD5-691E01864E41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D2DCF532-B712-481A-8C6A-16D566942282}" type="sibTrans" cxnId="{D630E096-0310-42B5-BCD5-691E01864E41}">
      <dgm:prSet/>
      <dgm:spPr/>
      <dgm:t>
        <a:bodyPr/>
        <a:lstStyle/>
        <a:p>
          <a:pPr latinLnBrk="1"/>
          <a:endParaRPr lang="ko-KR" altLang="en-US" sz="1600"/>
        </a:p>
      </dgm:t>
    </dgm:pt>
    <dgm:pt modelId="{01BE0731-D829-4BF8-A6CC-5F3EBE67B689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양적자료</a:t>
          </a:r>
          <a:r>
            <a:rPr lang="en-US" altLang="ko-KR" sz="1400" b="0" smtClean="0"/>
            <a:t>quantitative data</a:t>
          </a:r>
          <a:endParaRPr lang="ko-KR" altLang="en-US" sz="1400" b="0"/>
        </a:p>
      </dgm:t>
    </dgm:pt>
    <dgm:pt modelId="{B9A70D55-09C9-4BE5-A028-3D8961038355}" type="parTrans" cxnId="{EE03A7DD-C743-4310-8254-DAB5618B8691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EFF4071D-FAD0-4951-84AA-FEE4AFC392B6}" type="sibTrans" cxnId="{EE03A7DD-C743-4310-8254-DAB5618B8691}">
      <dgm:prSet/>
      <dgm:spPr/>
      <dgm:t>
        <a:bodyPr/>
        <a:lstStyle/>
        <a:p>
          <a:pPr latinLnBrk="1"/>
          <a:endParaRPr lang="ko-KR" altLang="en-US" sz="1600"/>
        </a:p>
      </dgm:t>
    </dgm:pt>
    <dgm:pt modelId="{51C8667D-7CE6-4078-B194-EBFBE185594D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이산형 자료</a:t>
          </a:r>
          <a:r>
            <a:rPr lang="en-US" altLang="ko-KR" sz="1600" smtClean="0"/>
            <a:t>discrete data</a:t>
          </a:r>
          <a:endParaRPr lang="ko-KR" altLang="en-US" sz="1600"/>
        </a:p>
      </dgm:t>
    </dgm:pt>
    <dgm:pt modelId="{06A06957-39A7-4AC5-99C8-E652291A1D34}" type="parTrans" cxnId="{DEDDEBA0-B9BA-4066-B884-EB69AB166991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E1866FB0-E2C6-47C4-AD3C-25429A2C24E9}" type="sibTrans" cxnId="{DEDDEBA0-B9BA-4066-B884-EB69AB166991}">
      <dgm:prSet/>
      <dgm:spPr/>
      <dgm:t>
        <a:bodyPr/>
        <a:lstStyle/>
        <a:p>
          <a:pPr latinLnBrk="1"/>
          <a:endParaRPr lang="ko-KR" altLang="en-US" sz="1600"/>
        </a:p>
      </dgm:t>
    </dgm:pt>
    <dgm:pt modelId="{162ABFC0-9310-4E84-A1EB-B22642FA7F0C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연속형 자료</a:t>
          </a:r>
          <a:r>
            <a:rPr lang="en-US" altLang="ko-KR" sz="1600" smtClean="0"/>
            <a:t>continuous data</a:t>
          </a:r>
          <a:endParaRPr lang="ko-KR" altLang="en-US" sz="1600"/>
        </a:p>
      </dgm:t>
    </dgm:pt>
    <dgm:pt modelId="{716DF6B7-7A4C-44F4-9CD0-B95EC01DD176}" type="parTrans" cxnId="{4990F924-CE1E-4589-8F93-DABE8294816F}">
      <dgm:prSet/>
      <dgm:spPr/>
      <dgm:t>
        <a:bodyPr/>
        <a:lstStyle/>
        <a:p>
          <a:pPr latinLnBrk="1"/>
          <a:endParaRPr lang="ko-KR" altLang="en-US"/>
        </a:p>
      </dgm:t>
    </dgm:pt>
    <dgm:pt modelId="{E9E037FE-36CF-478F-83F5-5913FE4DF5B3}" type="sibTrans" cxnId="{4990F924-CE1E-4589-8F93-DABE8294816F}">
      <dgm:prSet/>
      <dgm:spPr/>
      <dgm:t>
        <a:bodyPr/>
        <a:lstStyle/>
        <a:p>
          <a:pPr latinLnBrk="1"/>
          <a:endParaRPr lang="ko-KR" altLang="en-US"/>
        </a:p>
      </dgm:t>
    </dgm:pt>
    <dgm:pt modelId="{84A2E844-5398-4B5E-A7EE-D06D1B3B7AE2}" type="pres">
      <dgm:prSet presAssocID="{44E29564-FF3F-4B25-B233-7D29F24643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E22D7D-DB83-4722-B70A-6B27F56BE13E}" type="pres">
      <dgm:prSet presAssocID="{DB40C781-1AB6-464F-B92B-75BADD225E04}" presName="root1" presStyleCnt="0"/>
      <dgm:spPr/>
    </dgm:pt>
    <dgm:pt modelId="{E0C1BC76-A3F9-4844-9A21-1E3C89D0CEF2}" type="pres">
      <dgm:prSet presAssocID="{DB40C781-1AB6-464F-B92B-75BADD225E04}" presName="LevelOneTextNode" presStyleLbl="node0" presStyleIdx="0" presStyleCnt="1" custScaleY="8203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F2E14-856E-47E0-8BBD-FD6D9C42737E}" type="pres">
      <dgm:prSet presAssocID="{DB40C781-1AB6-464F-B92B-75BADD225E04}" presName="level2hierChild" presStyleCnt="0"/>
      <dgm:spPr/>
    </dgm:pt>
    <dgm:pt modelId="{C0611F4A-390B-42A9-BB1F-856433033BB2}" type="pres">
      <dgm:prSet presAssocID="{7929A47B-E1C9-42FC-A634-D9A0A18290D0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FF1EF12-F5DC-4232-8B1E-D774F5CE5EF7}" type="pres">
      <dgm:prSet presAssocID="{7929A47B-E1C9-42FC-A634-D9A0A18290D0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7C1DACF-0AEC-4649-B7BD-81BE481EC712}" type="pres">
      <dgm:prSet presAssocID="{82771572-81F5-478B-9EF3-9B00B641AEFB}" presName="root2" presStyleCnt="0"/>
      <dgm:spPr/>
    </dgm:pt>
    <dgm:pt modelId="{EA9B3C2F-6AB3-4852-8422-DB2525F39C20}" type="pres">
      <dgm:prSet presAssocID="{82771572-81F5-478B-9EF3-9B00B641AEFB}" presName="LevelTwoTextNode" presStyleLbl="node2" presStyleIdx="0" presStyleCnt="2" custScaleY="82036" custLinFactNeighborX="-16593" custLinFactNeighborY="-1429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854419-8E3E-43D8-B7FD-07AFE82E324B}" type="pres">
      <dgm:prSet presAssocID="{82771572-81F5-478B-9EF3-9B00B641AEFB}" presName="level3hierChild" presStyleCnt="0"/>
      <dgm:spPr/>
    </dgm:pt>
    <dgm:pt modelId="{8A647D6E-1E66-4F68-BC2C-4BB54A91BF3A}" type="pres">
      <dgm:prSet presAssocID="{B9A70D55-09C9-4BE5-A028-3D8961038355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CE48C66-82E0-438A-B221-66C34A54FCB1}" type="pres">
      <dgm:prSet presAssocID="{B9A70D55-09C9-4BE5-A028-3D8961038355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6EAFFDA-C8D4-4C1D-9268-C1BE1CE13611}" type="pres">
      <dgm:prSet presAssocID="{01BE0731-D829-4BF8-A6CC-5F3EBE67B689}" presName="root2" presStyleCnt="0"/>
      <dgm:spPr/>
    </dgm:pt>
    <dgm:pt modelId="{FF1D663F-5DFD-47FC-B077-1CC5F3ABDDD4}" type="pres">
      <dgm:prSet presAssocID="{01BE0731-D829-4BF8-A6CC-5F3EBE67B689}" presName="LevelTwoTextNode" presStyleLbl="node2" presStyleIdx="1" presStyleCnt="2" custScaleY="82036" custLinFactNeighborX="-16593" custLinFactNeighborY="4214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CCDB84-74AF-40AB-B5AA-62A2742E5AB3}" type="pres">
      <dgm:prSet presAssocID="{01BE0731-D829-4BF8-A6CC-5F3EBE67B689}" presName="level3hierChild" presStyleCnt="0"/>
      <dgm:spPr/>
    </dgm:pt>
    <dgm:pt modelId="{6A4F8586-5553-47F0-93D7-ABCA0F609F3A}" type="pres">
      <dgm:prSet presAssocID="{06A06957-39A7-4AC5-99C8-E652291A1D34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A1FD082-DABC-4799-A9EA-8B8BB9054ECF}" type="pres">
      <dgm:prSet presAssocID="{06A06957-39A7-4AC5-99C8-E652291A1D34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F4D8019-A823-4662-8CD2-D27D6215FBE1}" type="pres">
      <dgm:prSet presAssocID="{51C8667D-7CE6-4078-B194-EBFBE185594D}" presName="root2" presStyleCnt="0"/>
      <dgm:spPr/>
    </dgm:pt>
    <dgm:pt modelId="{BBC12B27-75A6-425E-A5EC-F8197A8A7508}" type="pres">
      <dgm:prSet presAssocID="{51C8667D-7CE6-4078-B194-EBFBE185594D}" presName="LevelTwoTextNode" presStyleLbl="node3" presStyleIdx="0" presStyleCnt="2" custScaleY="75090" custLinFactNeighborX="-36169" custLinFactNeighborY="4214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1D0D91-B8E2-430B-A6A2-9DC3FB6B562C}" type="pres">
      <dgm:prSet presAssocID="{51C8667D-7CE6-4078-B194-EBFBE185594D}" presName="level3hierChild" presStyleCnt="0"/>
      <dgm:spPr/>
    </dgm:pt>
    <dgm:pt modelId="{BB23BEB3-EFA0-4C7B-96FF-39F185088036}" type="pres">
      <dgm:prSet presAssocID="{716DF6B7-7A4C-44F4-9CD0-B95EC01DD176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9EE1BF8-43EF-4323-B02F-6CAF5D21DFC9}" type="pres">
      <dgm:prSet presAssocID="{716DF6B7-7A4C-44F4-9CD0-B95EC01DD176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90DEBB9-AC8E-4587-B636-B10F2A3A8FC6}" type="pres">
      <dgm:prSet presAssocID="{162ABFC0-9310-4E84-A1EB-B22642FA7F0C}" presName="root2" presStyleCnt="0"/>
      <dgm:spPr/>
    </dgm:pt>
    <dgm:pt modelId="{EAEABB76-CFF8-441D-B33D-A6F33E94748A}" type="pres">
      <dgm:prSet presAssocID="{162ABFC0-9310-4E84-A1EB-B22642FA7F0C}" presName="LevelTwoTextNode" presStyleLbl="node3" presStyleIdx="1" presStyleCnt="2" custScaleX="99976" custScaleY="75231" custLinFactNeighborX="-35270" custLinFactNeighborY="4214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70594A-A03A-4173-8E49-639F0304B2C0}" type="pres">
      <dgm:prSet presAssocID="{162ABFC0-9310-4E84-A1EB-B22642FA7F0C}" presName="level3hierChild" presStyleCnt="0"/>
      <dgm:spPr/>
    </dgm:pt>
  </dgm:ptLst>
  <dgm:cxnLst>
    <dgm:cxn modelId="{DEDDEBA0-B9BA-4066-B884-EB69AB166991}" srcId="{01BE0731-D829-4BF8-A6CC-5F3EBE67B689}" destId="{51C8667D-7CE6-4078-B194-EBFBE185594D}" srcOrd="0" destOrd="0" parTransId="{06A06957-39A7-4AC5-99C8-E652291A1D34}" sibTransId="{E1866FB0-E2C6-47C4-AD3C-25429A2C24E9}"/>
    <dgm:cxn modelId="{CE4C4F81-F734-4E75-AF81-9FD5FEBED488}" type="presOf" srcId="{716DF6B7-7A4C-44F4-9CD0-B95EC01DD176}" destId="{BB23BEB3-EFA0-4C7B-96FF-39F185088036}" srcOrd="0" destOrd="0" presId="urn:microsoft.com/office/officeart/2005/8/layout/hierarchy2"/>
    <dgm:cxn modelId="{4990F924-CE1E-4589-8F93-DABE8294816F}" srcId="{01BE0731-D829-4BF8-A6CC-5F3EBE67B689}" destId="{162ABFC0-9310-4E84-A1EB-B22642FA7F0C}" srcOrd="1" destOrd="0" parTransId="{716DF6B7-7A4C-44F4-9CD0-B95EC01DD176}" sibTransId="{E9E037FE-36CF-478F-83F5-5913FE4DF5B3}"/>
    <dgm:cxn modelId="{9D1757E3-151C-4D13-BF32-8BB21458C11C}" type="presOf" srcId="{06A06957-39A7-4AC5-99C8-E652291A1D34}" destId="{6A4F8586-5553-47F0-93D7-ABCA0F609F3A}" srcOrd="0" destOrd="0" presId="urn:microsoft.com/office/officeart/2005/8/layout/hierarchy2"/>
    <dgm:cxn modelId="{56390FF5-15BB-4900-A8B5-504E18B9F57A}" type="presOf" srcId="{162ABFC0-9310-4E84-A1EB-B22642FA7F0C}" destId="{EAEABB76-CFF8-441D-B33D-A6F33E94748A}" srcOrd="0" destOrd="0" presId="urn:microsoft.com/office/officeart/2005/8/layout/hierarchy2"/>
    <dgm:cxn modelId="{90E9C2EB-E880-4B34-A510-2C87C3CB063D}" type="presOf" srcId="{716DF6B7-7A4C-44F4-9CD0-B95EC01DD176}" destId="{A9EE1BF8-43EF-4323-B02F-6CAF5D21DFC9}" srcOrd="1" destOrd="0" presId="urn:microsoft.com/office/officeart/2005/8/layout/hierarchy2"/>
    <dgm:cxn modelId="{EE03A7DD-C743-4310-8254-DAB5618B8691}" srcId="{DB40C781-1AB6-464F-B92B-75BADD225E04}" destId="{01BE0731-D829-4BF8-A6CC-5F3EBE67B689}" srcOrd="1" destOrd="0" parTransId="{B9A70D55-09C9-4BE5-A028-3D8961038355}" sibTransId="{EFF4071D-FAD0-4951-84AA-FEE4AFC392B6}"/>
    <dgm:cxn modelId="{6E887A51-F83D-4953-837D-C74A0E13F14B}" type="presOf" srcId="{7929A47B-E1C9-42FC-A634-D9A0A18290D0}" destId="{5FF1EF12-F5DC-4232-8B1E-D774F5CE5EF7}" srcOrd="1" destOrd="0" presId="urn:microsoft.com/office/officeart/2005/8/layout/hierarchy2"/>
    <dgm:cxn modelId="{6B425201-FCB0-4423-B5E8-99EF7393F5DA}" type="presOf" srcId="{44E29564-FF3F-4B25-B233-7D29F246434A}" destId="{84A2E844-5398-4B5E-A7EE-D06D1B3B7AE2}" srcOrd="0" destOrd="0" presId="urn:microsoft.com/office/officeart/2005/8/layout/hierarchy2"/>
    <dgm:cxn modelId="{AA9294EE-5F57-4ADA-AC92-CB15B400B040}" type="presOf" srcId="{B9A70D55-09C9-4BE5-A028-3D8961038355}" destId="{8A647D6E-1E66-4F68-BC2C-4BB54A91BF3A}" srcOrd="0" destOrd="0" presId="urn:microsoft.com/office/officeart/2005/8/layout/hierarchy2"/>
    <dgm:cxn modelId="{23C2EE32-DF32-4BFB-A592-F7A7D8ADE1FE}" srcId="{44E29564-FF3F-4B25-B233-7D29F246434A}" destId="{DB40C781-1AB6-464F-B92B-75BADD225E04}" srcOrd="0" destOrd="0" parTransId="{AE1DB23E-DC8F-4656-9A81-5A0AA63EBD12}" sibTransId="{825C0AA8-0F58-44D9-ABA1-6304F7FD7F0B}"/>
    <dgm:cxn modelId="{A56C5C1A-A719-4EFD-9216-23D716723E4D}" type="presOf" srcId="{7929A47B-E1C9-42FC-A634-D9A0A18290D0}" destId="{C0611F4A-390B-42A9-BB1F-856433033BB2}" srcOrd="0" destOrd="0" presId="urn:microsoft.com/office/officeart/2005/8/layout/hierarchy2"/>
    <dgm:cxn modelId="{D630E096-0310-42B5-BCD5-691E01864E41}" srcId="{DB40C781-1AB6-464F-B92B-75BADD225E04}" destId="{82771572-81F5-478B-9EF3-9B00B641AEFB}" srcOrd="0" destOrd="0" parTransId="{7929A47B-E1C9-42FC-A634-D9A0A18290D0}" sibTransId="{D2DCF532-B712-481A-8C6A-16D566942282}"/>
    <dgm:cxn modelId="{3C52BD30-B4B7-467D-A627-68BC35BF1BB0}" type="presOf" srcId="{82771572-81F5-478B-9EF3-9B00B641AEFB}" destId="{EA9B3C2F-6AB3-4852-8422-DB2525F39C20}" srcOrd="0" destOrd="0" presId="urn:microsoft.com/office/officeart/2005/8/layout/hierarchy2"/>
    <dgm:cxn modelId="{6D7169EA-E320-40F7-820A-11613FCA4FF4}" type="presOf" srcId="{51C8667D-7CE6-4078-B194-EBFBE185594D}" destId="{BBC12B27-75A6-425E-A5EC-F8197A8A7508}" srcOrd="0" destOrd="0" presId="urn:microsoft.com/office/officeart/2005/8/layout/hierarchy2"/>
    <dgm:cxn modelId="{0A409FDD-D30F-436A-ADB1-CCA5FCD03396}" type="presOf" srcId="{B9A70D55-09C9-4BE5-A028-3D8961038355}" destId="{9CE48C66-82E0-438A-B221-66C34A54FCB1}" srcOrd="1" destOrd="0" presId="urn:microsoft.com/office/officeart/2005/8/layout/hierarchy2"/>
    <dgm:cxn modelId="{6D34A703-2DC2-4856-BAD6-1214FAF93783}" type="presOf" srcId="{DB40C781-1AB6-464F-B92B-75BADD225E04}" destId="{E0C1BC76-A3F9-4844-9A21-1E3C89D0CEF2}" srcOrd="0" destOrd="0" presId="urn:microsoft.com/office/officeart/2005/8/layout/hierarchy2"/>
    <dgm:cxn modelId="{D57A6BB2-887E-4A9E-9BD9-6782191380FF}" type="presOf" srcId="{01BE0731-D829-4BF8-A6CC-5F3EBE67B689}" destId="{FF1D663F-5DFD-47FC-B077-1CC5F3ABDDD4}" srcOrd="0" destOrd="0" presId="urn:microsoft.com/office/officeart/2005/8/layout/hierarchy2"/>
    <dgm:cxn modelId="{4367FCC4-AB67-41A3-8911-1A0541AF54F5}" type="presOf" srcId="{06A06957-39A7-4AC5-99C8-E652291A1D34}" destId="{5A1FD082-DABC-4799-A9EA-8B8BB9054ECF}" srcOrd="1" destOrd="0" presId="urn:microsoft.com/office/officeart/2005/8/layout/hierarchy2"/>
    <dgm:cxn modelId="{0D771599-398F-44C6-BC43-D7F0A9C9A28D}" type="presParOf" srcId="{84A2E844-5398-4B5E-A7EE-D06D1B3B7AE2}" destId="{15E22D7D-DB83-4722-B70A-6B27F56BE13E}" srcOrd="0" destOrd="0" presId="urn:microsoft.com/office/officeart/2005/8/layout/hierarchy2"/>
    <dgm:cxn modelId="{8D71BFB9-0B25-4624-B396-B6DB1165AFC6}" type="presParOf" srcId="{15E22D7D-DB83-4722-B70A-6B27F56BE13E}" destId="{E0C1BC76-A3F9-4844-9A21-1E3C89D0CEF2}" srcOrd="0" destOrd="0" presId="urn:microsoft.com/office/officeart/2005/8/layout/hierarchy2"/>
    <dgm:cxn modelId="{A3425D2C-7782-4069-B77B-2D881057FAFB}" type="presParOf" srcId="{15E22D7D-DB83-4722-B70A-6B27F56BE13E}" destId="{919F2E14-856E-47E0-8BBD-FD6D9C42737E}" srcOrd="1" destOrd="0" presId="urn:microsoft.com/office/officeart/2005/8/layout/hierarchy2"/>
    <dgm:cxn modelId="{63378CE3-5CD6-436E-B644-2A9B5D5E4E1E}" type="presParOf" srcId="{919F2E14-856E-47E0-8BBD-FD6D9C42737E}" destId="{C0611F4A-390B-42A9-BB1F-856433033BB2}" srcOrd="0" destOrd="0" presId="urn:microsoft.com/office/officeart/2005/8/layout/hierarchy2"/>
    <dgm:cxn modelId="{C0359E7E-70B4-4DCC-9DC1-6553CF23AB19}" type="presParOf" srcId="{C0611F4A-390B-42A9-BB1F-856433033BB2}" destId="{5FF1EF12-F5DC-4232-8B1E-D774F5CE5EF7}" srcOrd="0" destOrd="0" presId="urn:microsoft.com/office/officeart/2005/8/layout/hierarchy2"/>
    <dgm:cxn modelId="{79578C95-47EA-4A53-A463-CD8FFD5EF154}" type="presParOf" srcId="{919F2E14-856E-47E0-8BBD-FD6D9C42737E}" destId="{C7C1DACF-0AEC-4649-B7BD-81BE481EC712}" srcOrd="1" destOrd="0" presId="urn:microsoft.com/office/officeart/2005/8/layout/hierarchy2"/>
    <dgm:cxn modelId="{13F81A9C-0031-4C0C-BC84-A3D70B1D17DE}" type="presParOf" srcId="{C7C1DACF-0AEC-4649-B7BD-81BE481EC712}" destId="{EA9B3C2F-6AB3-4852-8422-DB2525F39C20}" srcOrd="0" destOrd="0" presId="urn:microsoft.com/office/officeart/2005/8/layout/hierarchy2"/>
    <dgm:cxn modelId="{9E562F43-BA98-4D9F-ADAE-7B4188BE121E}" type="presParOf" srcId="{C7C1DACF-0AEC-4649-B7BD-81BE481EC712}" destId="{88854419-8E3E-43D8-B7FD-07AFE82E324B}" srcOrd="1" destOrd="0" presId="urn:microsoft.com/office/officeart/2005/8/layout/hierarchy2"/>
    <dgm:cxn modelId="{1DDE24C5-81DA-4369-BB7F-B6E0B3AA35AF}" type="presParOf" srcId="{919F2E14-856E-47E0-8BBD-FD6D9C42737E}" destId="{8A647D6E-1E66-4F68-BC2C-4BB54A91BF3A}" srcOrd="2" destOrd="0" presId="urn:microsoft.com/office/officeart/2005/8/layout/hierarchy2"/>
    <dgm:cxn modelId="{9F0550F4-22BF-4143-A700-45820220C88B}" type="presParOf" srcId="{8A647D6E-1E66-4F68-BC2C-4BB54A91BF3A}" destId="{9CE48C66-82E0-438A-B221-66C34A54FCB1}" srcOrd="0" destOrd="0" presId="urn:microsoft.com/office/officeart/2005/8/layout/hierarchy2"/>
    <dgm:cxn modelId="{F2FA9353-FF74-424A-9114-CDEC5A8A497B}" type="presParOf" srcId="{919F2E14-856E-47E0-8BBD-FD6D9C42737E}" destId="{56EAFFDA-C8D4-4C1D-9268-C1BE1CE13611}" srcOrd="3" destOrd="0" presId="urn:microsoft.com/office/officeart/2005/8/layout/hierarchy2"/>
    <dgm:cxn modelId="{40D86534-A381-48E9-97E2-76AD75EAF6EE}" type="presParOf" srcId="{56EAFFDA-C8D4-4C1D-9268-C1BE1CE13611}" destId="{FF1D663F-5DFD-47FC-B077-1CC5F3ABDDD4}" srcOrd="0" destOrd="0" presId="urn:microsoft.com/office/officeart/2005/8/layout/hierarchy2"/>
    <dgm:cxn modelId="{516B8F47-5651-4BA1-82F6-A6C79A8E2DB1}" type="presParOf" srcId="{56EAFFDA-C8D4-4C1D-9268-C1BE1CE13611}" destId="{59CCDB84-74AF-40AB-B5AA-62A2742E5AB3}" srcOrd="1" destOrd="0" presId="urn:microsoft.com/office/officeart/2005/8/layout/hierarchy2"/>
    <dgm:cxn modelId="{C34F3FBB-D2EB-4146-8733-81584F0573A6}" type="presParOf" srcId="{59CCDB84-74AF-40AB-B5AA-62A2742E5AB3}" destId="{6A4F8586-5553-47F0-93D7-ABCA0F609F3A}" srcOrd="0" destOrd="0" presId="urn:microsoft.com/office/officeart/2005/8/layout/hierarchy2"/>
    <dgm:cxn modelId="{98B60738-37D6-4212-87C8-3930485B1125}" type="presParOf" srcId="{6A4F8586-5553-47F0-93D7-ABCA0F609F3A}" destId="{5A1FD082-DABC-4799-A9EA-8B8BB9054ECF}" srcOrd="0" destOrd="0" presId="urn:microsoft.com/office/officeart/2005/8/layout/hierarchy2"/>
    <dgm:cxn modelId="{9BDFAAE4-6C6D-4562-8857-B02C99A533F6}" type="presParOf" srcId="{59CCDB84-74AF-40AB-B5AA-62A2742E5AB3}" destId="{0F4D8019-A823-4662-8CD2-D27D6215FBE1}" srcOrd="1" destOrd="0" presId="urn:microsoft.com/office/officeart/2005/8/layout/hierarchy2"/>
    <dgm:cxn modelId="{A40009DA-D954-426B-80E8-2A3F29BE6809}" type="presParOf" srcId="{0F4D8019-A823-4662-8CD2-D27D6215FBE1}" destId="{BBC12B27-75A6-425E-A5EC-F8197A8A7508}" srcOrd="0" destOrd="0" presId="urn:microsoft.com/office/officeart/2005/8/layout/hierarchy2"/>
    <dgm:cxn modelId="{144B2EBF-F232-404E-895B-7B11D8493B14}" type="presParOf" srcId="{0F4D8019-A823-4662-8CD2-D27D6215FBE1}" destId="{8F1D0D91-B8E2-430B-A6A2-9DC3FB6B562C}" srcOrd="1" destOrd="0" presId="urn:microsoft.com/office/officeart/2005/8/layout/hierarchy2"/>
    <dgm:cxn modelId="{26B1D1A7-FB5D-4155-8DA8-5A98C6181E10}" type="presParOf" srcId="{59CCDB84-74AF-40AB-B5AA-62A2742E5AB3}" destId="{BB23BEB3-EFA0-4C7B-96FF-39F185088036}" srcOrd="2" destOrd="0" presId="urn:microsoft.com/office/officeart/2005/8/layout/hierarchy2"/>
    <dgm:cxn modelId="{94712DB8-75EC-4122-8120-895D47E9F0C1}" type="presParOf" srcId="{BB23BEB3-EFA0-4C7B-96FF-39F185088036}" destId="{A9EE1BF8-43EF-4323-B02F-6CAF5D21DFC9}" srcOrd="0" destOrd="0" presId="urn:microsoft.com/office/officeart/2005/8/layout/hierarchy2"/>
    <dgm:cxn modelId="{53C6A67A-5D3B-47AF-BC7B-4FF18A76E114}" type="presParOf" srcId="{59CCDB84-74AF-40AB-B5AA-62A2742E5AB3}" destId="{290DEBB9-AC8E-4587-B636-B10F2A3A8FC6}" srcOrd="3" destOrd="0" presId="urn:microsoft.com/office/officeart/2005/8/layout/hierarchy2"/>
    <dgm:cxn modelId="{952430FB-25C8-4C72-82F2-B54332EA6668}" type="presParOf" srcId="{290DEBB9-AC8E-4587-B636-B10F2A3A8FC6}" destId="{EAEABB76-CFF8-441D-B33D-A6F33E94748A}" srcOrd="0" destOrd="0" presId="urn:microsoft.com/office/officeart/2005/8/layout/hierarchy2"/>
    <dgm:cxn modelId="{BB03E3DC-17C7-4BA3-B273-A7EFE2A494D1}" type="presParOf" srcId="{290DEBB9-AC8E-4587-B636-B10F2A3A8FC6}" destId="{EB70594A-A03A-4173-8E49-639F0304B2C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29564-FF3F-4B25-B233-7D29F246434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B40C781-1AB6-464F-B92B-75BADD225E04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변수의 종류</a:t>
          </a:r>
          <a:endParaRPr lang="ko-KR" altLang="en-US" sz="1600"/>
        </a:p>
      </dgm:t>
    </dgm:pt>
    <dgm:pt modelId="{AE1DB23E-DC8F-4656-9A81-5A0AA63EBD12}" type="parTrans" cxnId="{23C2EE32-DF32-4BFB-A592-F7A7D8ADE1FE}">
      <dgm:prSet/>
      <dgm:spPr/>
      <dgm:t>
        <a:bodyPr/>
        <a:lstStyle/>
        <a:p>
          <a:pPr latinLnBrk="1"/>
          <a:endParaRPr lang="ko-KR" altLang="en-US" sz="1600"/>
        </a:p>
      </dgm:t>
    </dgm:pt>
    <dgm:pt modelId="{825C0AA8-0F58-44D9-ABA1-6304F7FD7F0B}" type="sibTrans" cxnId="{23C2EE32-DF32-4BFB-A592-F7A7D8ADE1FE}">
      <dgm:prSet/>
      <dgm:spPr/>
      <dgm:t>
        <a:bodyPr/>
        <a:lstStyle/>
        <a:p>
          <a:pPr latinLnBrk="1"/>
          <a:endParaRPr lang="ko-KR" altLang="en-US" sz="1600"/>
        </a:p>
      </dgm:t>
    </dgm:pt>
    <dgm:pt modelId="{82771572-81F5-478B-9EF3-9B00B641AEFB}">
      <dgm:prSet phldrT="[텍스트]" custT="1"/>
      <dgm:spPr/>
      <dgm:t>
        <a:bodyPr/>
        <a:lstStyle/>
        <a:p>
          <a:pPr latinLnBrk="1">
            <a:lnSpc>
              <a:spcPct val="100000"/>
            </a:lnSpc>
          </a:pPr>
          <a:r>
            <a:rPr lang="ko-KR" altLang="en-US" sz="1600" smtClean="0"/>
            <a:t>질적변수 </a:t>
          </a:r>
          <a:r>
            <a:rPr lang="en-US" altLang="ko-KR" sz="1400" b="0" smtClean="0"/>
            <a:t>qualitative variable</a:t>
          </a:r>
          <a:endParaRPr lang="ko-KR" altLang="en-US" sz="1400" b="0"/>
        </a:p>
      </dgm:t>
    </dgm:pt>
    <dgm:pt modelId="{7929A47B-E1C9-42FC-A634-D9A0A18290D0}" type="parTrans" cxnId="{D630E096-0310-42B5-BCD5-691E01864E41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D2DCF532-B712-481A-8C6A-16D566942282}" type="sibTrans" cxnId="{D630E096-0310-42B5-BCD5-691E01864E41}">
      <dgm:prSet/>
      <dgm:spPr/>
      <dgm:t>
        <a:bodyPr/>
        <a:lstStyle/>
        <a:p>
          <a:pPr latinLnBrk="1"/>
          <a:endParaRPr lang="ko-KR" altLang="en-US" sz="1600"/>
        </a:p>
      </dgm:t>
    </dgm:pt>
    <dgm:pt modelId="{01BE0731-D829-4BF8-A6CC-5F3EBE67B689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양적변수</a:t>
          </a:r>
          <a:r>
            <a:rPr lang="en-US" altLang="ko-KR" sz="1400" b="0" smtClean="0"/>
            <a:t>quantitative variable</a:t>
          </a:r>
          <a:endParaRPr lang="ko-KR" altLang="en-US" sz="1400" b="0"/>
        </a:p>
      </dgm:t>
    </dgm:pt>
    <dgm:pt modelId="{B9A70D55-09C9-4BE5-A028-3D8961038355}" type="parTrans" cxnId="{EE03A7DD-C743-4310-8254-DAB5618B8691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EFF4071D-FAD0-4951-84AA-FEE4AFC392B6}" type="sibTrans" cxnId="{EE03A7DD-C743-4310-8254-DAB5618B8691}">
      <dgm:prSet/>
      <dgm:spPr/>
      <dgm:t>
        <a:bodyPr/>
        <a:lstStyle/>
        <a:p>
          <a:pPr latinLnBrk="1"/>
          <a:endParaRPr lang="ko-KR" altLang="en-US" sz="1600"/>
        </a:p>
      </dgm:t>
    </dgm:pt>
    <dgm:pt modelId="{51C8667D-7CE6-4078-B194-EBFBE185594D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이산 변수      </a:t>
          </a:r>
          <a:r>
            <a:rPr lang="en-US" altLang="ko-KR" sz="1600" smtClean="0"/>
            <a:t>discrete variable</a:t>
          </a:r>
          <a:endParaRPr lang="ko-KR" altLang="en-US" sz="1600"/>
        </a:p>
      </dgm:t>
    </dgm:pt>
    <dgm:pt modelId="{06A06957-39A7-4AC5-99C8-E652291A1D34}" type="parTrans" cxnId="{DEDDEBA0-B9BA-4066-B884-EB69AB166991}">
      <dgm:prSet custT="1"/>
      <dgm:spPr/>
      <dgm:t>
        <a:bodyPr/>
        <a:lstStyle/>
        <a:p>
          <a:pPr latinLnBrk="1"/>
          <a:endParaRPr lang="ko-KR" altLang="en-US" sz="1600"/>
        </a:p>
      </dgm:t>
    </dgm:pt>
    <dgm:pt modelId="{E1866FB0-E2C6-47C4-AD3C-25429A2C24E9}" type="sibTrans" cxnId="{DEDDEBA0-B9BA-4066-B884-EB69AB166991}">
      <dgm:prSet/>
      <dgm:spPr/>
      <dgm:t>
        <a:bodyPr/>
        <a:lstStyle/>
        <a:p>
          <a:pPr latinLnBrk="1"/>
          <a:endParaRPr lang="ko-KR" altLang="en-US" sz="1600"/>
        </a:p>
      </dgm:t>
    </dgm:pt>
    <dgm:pt modelId="{162ABFC0-9310-4E84-A1EB-B22642FA7F0C}">
      <dgm:prSet phldrT="[텍스트]" custT="1"/>
      <dgm:spPr/>
      <dgm:t>
        <a:bodyPr/>
        <a:lstStyle/>
        <a:p>
          <a:pPr latinLnBrk="1"/>
          <a:r>
            <a:rPr lang="ko-KR" altLang="en-US" sz="1600" smtClean="0"/>
            <a:t>연속 변수  </a:t>
          </a:r>
          <a:r>
            <a:rPr lang="en-US" altLang="ko-KR" sz="1600" smtClean="0"/>
            <a:t>continuous variable</a:t>
          </a:r>
          <a:endParaRPr lang="ko-KR" altLang="en-US" sz="1600"/>
        </a:p>
      </dgm:t>
    </dgm:pt>
    <dgm:pt modelId="{716DF6B7-7A4C-44F4-9CD0-B95EC01DD176}" type="parTrans" cxnId="{4990F924-CE1E-4589-8F93-DABE8294816F}">
      <dgm:prSet/>
      <dgm:spPr/>
      <dgm:t>
        <a:bodyPr/>
        <a:lstStyle/>
        <a:p>
          <a:pPr latinLnBrk="1"/>
          <a:endParaRPr lang="ko-KR" altLang="en-US"/>
        </a:p>
      </dgm:t>
    </dgm:pt>
    <dgm:pt modelId="{E9E037FE-36CF-478F-83F5-5913FE4DF5B3}" type="sibTrans" cxnId="{4990F924-CE1E-4589-8F93-DABE8294816F}">
      <dgm:prSet/>
      <dgm:spPr/>
      <dgm:t>
        <a:bodyPr/>
        <a:lstStyle/>
        <a:p>
          <a:pPr latinLnBrk="1"/>
          <a:endParaRPr lang="ko-KR" altLang="en-US"/>
        </a:p>
      </dgm:t>
    </dgm:pt>
    <dgm:pt modelId="{84A2E844-5398-4B5E-A7EE-D06D1B3B7AE2}" type="pres">
      <dgm:prSet presAssocID="{44E29564-FF3F-4B25-B233-7D29F24643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5E22D7D-DB83-4722-B70A-6B27F56BE13E}" type="pres">
      <dgm:prSet presAssocID="{DB40C781-1AB6-464F-B92B-75BADD225E04}" presName="root1" presStyleCnt="0"/>
      <dgm:spPr/>
    </dgm:pt>
    <dgm:pt modelId="{E0C1BC76-A3F9-4844-9A21-1E3C89D0CEF2}" type="pres">
      <dgm:prSet presAssocID="{DB40C781-1AB6-464F-B92B-75BADD225E04}" presName="LevelOneTextNode" presStyleLbl="node0" presStyleIdx="0" presStyleCnt="1" custScaleY="8203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9F2E14-856E-47E0-8BBD-FD6D9C42737E}" type="pres">
      <dgm:prSet presAssocID="{DB40C781-1AB6-464F-B92B-75BADD225E04}" presName="level2hierChild" presStyleCnt="0"/>
      <dgm:spPr/>
    </dgm:pt>
    <dgm:pt modelId="{C0611F4A-390B-42A9-BB1F-856433033BB2}" type="pres">
      <dgm:prSet presAssocID="{7929A47B-E1C9-42FC-A634-D9A0A18290D0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FF1EF12-F5DC-4232-8B1E-D774F5CE5EF7}" type="pres">
      <dgm:prSet presAssocID="{7929A47B-E1C9-42FC-A634-D9A0A18290D0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7C1DACF-0AEC-4649-B7BD-81BE481EC712}" type="pres">
      <dgm:prSet presAssocID="{82771572-81F5-478B-9EF3-9B00B641AEFB}" presName="root2" presStyleCnt="0"/>
      <dgm:spPr/>
    </dgm:pt>
    <dgm:pt modelId="{EA9B3C2F-6AB3-4852-8422-DB2525F39C20}" type="pres">
      <dgm:prSet presAssocID="{82771572-81F5-478B-9EF3-9B00B641AEFB}" presName="LevelTwoTextNode" presStyleLbl="node2" presStyleIdx="0" presStyleCnt="2" custScaleX="128714" custScaleY="82036" custLinFactNeighborX="-16593" custLinFactNeighborY="-6191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854419-8E3E-43D8-B7FD-07AFE82E324B}" type="pres">
      <dgm:prSet presAssocID="{82771572-81F5-478B-9EF3-9B00B641AEFB}" presName="level3hierChild" presStyleCnt="0"/>
      <dgm:spPr/>
    </dgm:pt>
    <dgm:pt modelId="{8A647D6E-1E66-4F68-BC2C-4BB54A91BF3A}" type="pres">
      <dgm:prSet presAssocID="{B9A70D55-09C9-4BE5-A028-3D8961038355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9CE48C66-82E0-438A-B221-66C34A54FCB1}" type="pres">
      <dgm:prSet presAssocID="{B9A70D55-09C9-4BE5-A028-3D8961038355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6EAFFDA-C8D4-4C1D-9268-C1BE1CE13611}" type="pres">
      <dgm:prSet presAssocID="{01BE0731-D829-4BF8-A6CC-5F3EBE67B689}" presName="root2" presStyleCnt="0"/>
      <dgm:spPr/>
    </dgm:pt>
    <dgm:pt modelId="{FF1D663F-5DFD-47FC-B077-1CC5F3ABDDD4}" type="pres">
      <dgm:prSet presAssocID="{01BE0731-D829-4BF8-A6CC-5F3EBE67B689}" presName="LevelTwoTextNode" presStyleLbl="node2" presStyleIdx="1" presStyleCnt="2" custScaleX="128714" custScaleY="82036" custLinFactNeighborX="-16593" custLinFactNeighborY="7820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9CCDB84-74AF-40AB-B5AA-62A2742E5AB3}" type="pres">
      <dgm:prSet presAssocID="{01BE0731-D829-4BF8-A6CC-5F3EBE67B689}" presName="level3hierChild" presStyleCnt="0"/>
      <dgm:spPr/>
    </dgm:pt>
    <dgm:pt modelId="{6A4F8586-5553-47F0-93D7-ABCA0F609F3A}" type="pres">
      <dgm:prSet presAssocID="{06A06957-39A7-4AC5-99C8-E652291A1D34}" presName="conn2-1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A1FD082-DABC-4799-A9EA-8B8BB9054ECF}" type="pres">
      <dgm:prSet presAssocID="{06A06957-39A7-4AC5-99C8-E652291A1D34}" presName="connTx" presStyleLbl="parChTrans1D3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F4D8019-A823-4662-8CD2-D27D6215FBE1}" type="pres">
      <dgm:prSet presAssocID="{51C8667D-7CE6-4078-B194-EBFBE185594D}" presName="root2" presStyleCnt="0"/>
      <dgm:spPr/>
    </dgm:pt>
    <dgm:pt modelId="{BBC12B27-75A6-425E-A5EC-F8197A8A7508}" type="pres">
      <dgm:prSet presAssocID="{51C8667D-7CE6-4078-B194-EBFBE185594D}" presName="LevelTwoTextNode" presStyleLbl="node3" presStyleIdx="0" presStyleCnt="2" custScaleX="147029" custScaleY="102257" custLinFactNeighborX="-36169" custLinFactNeighborY="7820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F1D0D91-B8E2-430B-A6A2-9DC3FB6B562C}" type="pres">
      <dgm:prSet presAssocID="{51C8667D-7CE6-4078-B194-EBFBE185594D}" presName="level3hierChild" presStyleCnt="0"/>
      <dgm:spPr/>
    </dgm:pt>
    <dgm:pt modelId="{BB23BEB3-EFA0-4C7B-96FF-39F185088036}" type="pres">
      <dgm:prSet presAssocID="{716DF6B7-7A4C-44F4-9CD0-B95EC01DD176}" presName="conn2-1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A9EE1BF8-43EF-4323-B02F-6CAF5D21DFC9}" type="pres">
      <dgm:prSet presAssocID="{716DF6B7-7A4C-44F4-9CD0-B95EC01DD176}" presName="connTx" presStyleLbl="parChTrans1D3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290DEBB9-AC8E-4587-B636-B10F2A3A8FC6}" type="pres">
      <dgm:prSet presAssocID="{162ABFC0-9310-4E84-A1EB-B22642FA7F0C}" presName="root2" presStyleCnt="0"/>
      <dgm:spPr/>
    </dgm:pt>
    <dgm:pt modelId="{EAEABB76-CFF8-441D-B33D-A6F33E94748A}" type="pres">
      <dgm:prSet presAssocID="{162ABFC0-9310-4E84-A1EB-B22642FA7F0C}" presName="LevelTwoTextNode" presStyleLbl="node3" presStyleIdx="1" presStyleCnt="2" custScaleX="146993" custScaleY="102449" custLinFactNeighborX="-35270" custLinFactNeighborY="78209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B70594A-A03A-4173-8E49-639F0304B2C0}" type="pres">
      <dgm:prSet presAssocID="{162ABFC0-9310-4E84-A1EB-B22642FA7F0C}" presName="level3hierChild" presStyleCnt="0"/>
      <dgm:spPr/>
    </dgm:pt>
  </dgm:ptLst>
  <dgm:cxnLst>
    <dgm:cxn modelId="{BEF37357-89DE-45FE-9156-3D244383302B}" type="presOf" srcId="{162ABFC0-9310-4E84-A1EB-B22642FA7F0C}" destId="{EAEABB76-CFF8-441D-B33D-A6F33E94748A}" srcOrd="0" destOrd="0" presId="urn:microsoft.com/office/officeart/2005/8/layout/hierarchy2"/>
    <dgm:cxn modelId="{A996E18B-C394-4085-A602-E0940295955D}" type="presOf" srcId="{716DF6B7-7A4C-44F4-9CD0-B95EC01DD176}" destId="{A9EE1BF8-43EF-4323-B02F-6CAF5D21DFC9}" srcOrd="1" destOrd="0" presId="urn:microsoft.com/office/officeart/2005/8/layout/hierarchy2"/>
    <dgm:cxn modelId="{A5620813-D2B3-4585-BA77-30BEFE7B3BD3}" type="presOf" srcId="{7929A47B-E1C9-42FC-A634-D9A0A18290D0}" destId="{5FF1EF12-F5DC-4232-8B1E-D774F5CE5EF7}" srcOrd="1" destOrd="0" presId="urn:microsoft.com/office/officeart/2005/8/layout/hierarchy2"/>
    <dgm:cxn modelId="{D64DA28C-E3F7-469C-8EA3-CF5192394197}" type="presOf" srcId="{82771572-81F5-478B-9EF3-9B00B641AEFB}" destId="{EA9B3C2F-6AB3-4852-8422-DB2525F39C20}" srcOrd="0" destOrd="0" presId="urn:microsoft.com/office/officeart/2005/8/layout/hierarchy2"/>
    <dgm:cxn modelId="{DEDDEBA0-B9BA-4066-B884-EB69AB166991}" srcId="{01BE0731-D829-4BF8-A6CC-5F3EBE67B689}" destId="{51C8667D-7CE6-4078-B194-EBFBE185594D}" srcOrd="0" destOrd="0" parTransId="{06A06957-39A7-4AC5-99C8-E652291A1D34}" sibTransId="{E1866FB0-E2C6-47C4-AD3C-25429A2C24E9}"/>
    <dgm:cxn modelId="{4990F924-CE1E-4589-8F93-DABE8294816F}" srcId="{01BE0731-D829-4BF8-A6CC-5F3EBE67B689}" destId="{162ABFC0-9310-4E84-A1EB-B22642FA7F0C}" srcOrd="1" destOrd="0" parTransId="{716DF6B7-7A4C-44F4-9CD0-B95EC01DD176}" sibTransId="{E9E037FE-36CF-478F-83F5-5913FE4DF5B3}"/>
    <dgm:cxn modelId="{44850DC2-83A5-4C8E-BAE4-6C67448DB19B}" type="presOf" srcId="{716DF6B7-7A4C-44F4-9CD0-B95EC01DD176}" destId="{BB23BEB3-EFA0-4C7B-96FF-39F185088036}" srcOrd="0" destOrd="0" presId="urn:microsoft.com/office/officeart/2005/8/layout/hierarchy2"/>
    <dgm:cxn modelId="{5F0AEEE4-BD31-4EF9-9069-13CA0EAFE67E}" type="presOf" srcId="{01BE0731-D829-4BF8-A6CC-5F3EBE67B689}" destId="{FF1D663F-5DFD-47FC-B077-1CC5F3ABDDD4}" srcOrd="0" destOrd="0" presId="urn:microsoft.com/office/officeart/2005/8/layout/hierarchy2"/>
    <dgm:cxn modelId="{15374B6D-EAF7-400C-A726-CDE7C0DF5A1F}" type="presOf" srcId="{B9A70D55-09C9-4BE5-A028-3D8961038355}" destId="{9CE48C66-82E0-438A-B221-66C34A54FCB1}" srcOrd="1" destOrd="0" presId="urn:microsoft.com/office/officeart/2005/8/layout/hierarchy2"/>
    <dgm:cxn modelId="{23C2EE32-DF32-4BFB-A592-F7A7D8ADE1FE}" srcId="{44E29564-FF3F-4B25-B233-7D29F246434A}" destId="{DB40C781-1AB6-464F-B92B-75BADD225E04}" srcOrd="0" destOrd="0" parTransId="{AE1DB23E-DC8F-4656-9A81-5A0AA63EBD12}" sibTransId="{825C0AA8-0F58-44D9-ABA1-6304F7FD7F0B}"/>
    <dgm:cxn modelId="{D630E096-0310-42B5-BCD5-691E01864E41}" srcId="{DB40C781-1AB6-464F-B92B-75BADD225E04}" destId="{82771572-81F5-478B-9EF3-9B00B641AEFB}" srcOrd="0" destOrd="0" parTransId="{7929A47B-E1C9-42FC-A634-D9A0A18290D0}" sibTransId="{D2DCF532-B712-481A-8C6A-16D566942282}"/>
    <dgm:cxn modelId="{8F22D3B7-FA42-429F-8D32-2F0095C79E9F}" type="presOf" srcId="{44E29564-FF3F-4B25-B233-7D29F246434A}" destId="{84A2E844-5398-4B5E-A7EE-D06D1B3B7AE2}" srcOrd="0" destOrd="0" presId="urn:microsoft.com/office/officeart/2005/8/layout/hierarchy2"/>
    <dgm:cxn modelId="{7B693A34-E727-49E5-8DF1-FD8BBAD5C2ED}" type="presOf" srcId="{51C8667D-7CE6-4078-B194-EBFBE185594D}" destId="{BBC12B27-75A6-425E-A5EC-F8197A8A7508}" srcOrd="0" destOrd="0" presId="urn:microsoft.com/office/officeart/2005/8/layout/hierarchy2"/>
    <dgm:cxn modelId="{EE03A7DD-C743-4310-8254-DAB5618B8691}" srcId="{DB40C781-1AB6-464F-B92B-75BADD225E04}" destId="{01BE0731-D829-4BF8-A6CC-5F3EBE67B689}" srcOrd="1" destOrd="0" parTransId="{B9A70D55-09C9-4BE5-A028-3D8961038355}" sibTransId="{EFF4071D-FAD0-4951-84AA-FEE4AFC392B6}"/>
    <dgm:cxn modelId="{3BC7D0F1-E7B3-4DAF-B402-1A05FEEFB372}" type="presOf" srcId="{7929A47B-E1C9-42FC-A634-D9A0A18290D0}" destId="{C0611F4A-390B-42A9-BB1F-856433033BB2}" srcOrd="0" destOrd="0" presId="urn:microsoft.com/office/officeart/2005/8/layout/hierarchy2"/>
    <dgm:cxn modelId="{2820A32C-D649-4A95-A282-2A0C183549D3}" type="presOf" srcId="{DB40C781-1AB6-464F-B92B-75BADD225E04}" destId="{E0C1BC76-A3F9-4844-9A21-1E3C89D0CEF2}" srcOrd="0" destOrd="0" presId="urn:microsoft.com/office/officeart/2005/8/layout/hierarchy2"/>
    <dgm:cxn modelId="{45BCCC11-04C2-4C3E-962D-623727427F4E}" type="presOf" srcId="{06A06957-39A7-4AC5-99C8-E652291A1D34}" destId="{6A4F8586-5553-47F0-93D7-ABCA0F609F3A}" srcOrd="0" destOrd="0" presId="urn:microsoft.com/office/officeart/2005/8/layout/hierarchy2"/>
    <dgm:cxn modelId="{0B4ABD78-3AF5-4F55-B3C0-EBF7A05F6AA1}" type="presOf" srcId="{B9A70D55-09C9-4BE5-A028-3D8961038355}" destId="{8A647D6E-1E66-4F68-BC2C-4BB54A91BF3A}" srcOrd="0" destOrd="0" presId="urn:microsoft.com/office/officeart/2005/8/layout/hierarchy2"/>
    <dgm:cxn modelId="{CEF27760-F321-4DB3-8DD1-CB8739753176}" type="presOf" srcId="{06A06957-39A7-4AC5-99C8-E652291A1D34}" destId="{5A1FD082-DABC-4799-A9EA-8B8BB9054ECF}" srcOrd="1" destOrd="0" presId="urn:microsoft.com/office/officeart/2005/8/layout/hierarchy2"/>
    <dgm:cxn modelId="{6818C2D9-E9F6-4D0E-A682-ECF21925A0B5}" type="presParOf" srcId="{84A2E844-5398-4B5E-A7EE-D06D1B3B7AE2}" destId="{15E22D7D-DB83-4722-B70A-6B27F56BE13E}" srcOrd="0" destOrd="0" presId="urn:microsoft.com/office/officeart/2005/8/layout/hierarchy2"/>
    <dgm:cxn modelId="{DC62E325-9EBA-432B-9AE1-693FD20C79CB}" type="presParOf" srcId="{15E22D7D-DB83-4722-B70A-6B27F56BE13E}" destId="{E0C1BC76-A3F9-4844-9A21-1E3C89D0CEF2}" srcOrd="0" destOrd="0" presId="urn:microsoft.com/office/officeart/2005/8/layout/hierarchy2"/>
    <dgm:cxn modelId="{A0203048-D0ED-4A06-B6ED-998758FB8643}" type="presParOf" srcId="{15E22D7D-DB83-4722-B70A-6B27F56BE13E}" destId="{919F2E14-856E-47E0-8BBD-FD6D9C42737E}" srcOrd="1" destOrd="0" presId="urn:microsoft.com/office/officeart/2005/8/layout/hierarchy2"/>
    <dgm:cxn modelId="{BA2DDFF3-4AD2-42D6-9B80-DC3521D2F5F6}" type="presParOf" srcId="{919F2E14-856E-47E0-8BBD-FD6D9C42737E}" destId="{C0611F4A-390B-42A9-BB1F-856433033BB2}" srcOrd="0" destOrd="0" presId="urn:microsoft.com/office/officeart/2005/8/layout/hierarchy2"/>
    <dgm:cxn modelId="{157B6668-28BD-4F51-95B6-089323948EAD}" type="presParOf" srcId="{C0611F4A-390B-42A9-BB1F-856433033BB2}" destId="{5FF1EF12-F5DC-4232-8B1E-D774F5CE5EF7}" srcOrd="0" destOrd="0" presId="urn:microsoft.com/office/officeart/2005/8/layout/hierarchy2"/>
    <dgm:cxn modelId="{73EF5260-CC7B-4043-9C18-E7C4A2C871AE}" type="presParOf" srcId="{919F2E14-856E-47E0-8BBD-FD6D9C42737E}" destId="{C7C1DACF-0AEC-4649-B7BD-81BE481EC712}" srcOrd="1" destOrd="0" presId="urn:microsoft.com/office/officeart/2005/8/layout/hierarchy2"/>
    <dgm:cxn modelId="{42E9C82E-ECD5-4ECF-8BA6-3D52458022E9}" type="presParOf" srcId="{C7C1DACF-0AEC-4649-B7BD-81BE481EC712}" destId="{EA9B3C2F-6AB3-4852-8422-DB2525F39C20}" srcOrd="0" destOrd="0" presId="urn:microsoft.com/office/officeart/2005/8/layout/hierarchy2"/>
    <dgm:cxn modelId="{3C10BF50-DF01-41E9-8DF0-ED677A7571E3}" type="presParOf" srcId="{C7C1DACF-0AEC-4649-B7BD-81BE481EC712}" destId="{88854419-8E3E-43D8-B7FD-07AFE82E324B}" srcOrd="1" destOrd="0" presId="urn:microsoft.com/office/officeart/2005/8/layout/hierarchy2"/>
    <dgm:cxn modelId="{69B9FA2F-A4CF-4C0B-A551-F2A2716C581B}" type="presParOf" srcId="{919F2E14-856E-47E0-8BBD-FD6D9C42737E}" destId="{8A647D6E-1E66-4F68-BC2C-4BB54A91BF3A}" srcOrd="2" destOrd="0" presId="urn:microsoft.com/office/officeart/2005/8/layout/hierarchy2"/>
    <dgm:cxn modelId="{63D2BF8D-0520-4FDF-9FFB-ED5C62786803}" type="presParOf" srcId="{8A647D6E-1E66-4F68-BC2C-4BB54A91BF3A}" destId="{9CE48C66-82E0-438A-B221-66C34A54FCB1}" srcOrd="0" destOrd="0" presId="urn:microsoft.com/office/officeart/2005/8/layout/hierarchy2"/>
    <dgm:cxn modelId="{E11BDB47-C571-4639-AD64-8C5A2D88E68A}" type="presParOf" srcId="{919F2E14-856E-47E0-8BBD-FD6D9C42737E}" destId="{56EAFFDA-C8D4-4C1D-9268-C1BE1CE13611}" srcOrd="3" destOrd="0" presId="urn:microsoft.com/office/officeart/2005/8/layout/hierarchy2"/>
    <dgm:cxn modelId="{0F745EB3-F2AE-4690-8FEC-CFED0550F159}" type="presParOf" srcId="{56EAFFDA-C8D4-4C1D-9268-C1BE1CE13611}" destId="{FF1D663F-5DFD-47FC-B077-1CC5F3ABDDD4}" srcOrd="0" destOrd="0" presId="urn:microsoft.com/office/officeart/2005/8/layout/hierarchy2"/>
    <dgm:cxn modelId="{16402073-5CE7-4566-B586-A473567A9E36}" type="presParOf" srcId="{56EAFFDA-C8D4-4C1D-9268-C1BE1CE13611}" destId="{59CCDB84-74AF-40AB-B5AA-62A2742E5AB3}" srcOrd="1" destOrd="0" presId="urn:microsoft.com/office/officeart/2005/8/layout/hierarchy2"/>
    <dgm:cxn modelId="{231E4B92-2099-490B-9C57-63A99EAF7124}" type="presParOf" srcId="{59CCDB84-74AF-40AB-B5AA-62A2742E5AB3}" destId="{6A4F8586-5553-47F0-93D7-ABCA0F609F3A}" srcOrd="0" destOrd="0" presId="urn:microsoft.com/office/officeart/2005/8/layout/hierarchy2"/>
    <dgm:cxn modelId="{F66B746F-767A-41BF-9084-F53495032305}" type="presParOf" srcId="{6A4F8586-5553-47F0-93D7-ABCA0F609F3A}" destId="{5A1FD082-DABC-4799-A9EA-8B8BB9054ECF}" srcOrd="0" destOrd="0" presId="urn:microsoft.com/office/officeart/2005/8/layout/hierarchy2"/>
    <dgm:cxn modelId="{63B1D5DF-07A3-4E45-B11D-FFCED45E7A59}" type="presParOf" srcId="{59CCDB84-74AF-40AB-B5AA-62A2742E5AB3}" destId="{0F4D8019-A823-4662-8CD2-D27D6215FBE1}" srcOrd="1" destOrd="0" presId="urn:microsoft.com/office/officeart/2005/8/layout/hierarchy2"/>
    <dgm:cxn modelId="{5D2C0798-F93F-440A-B3D4-60192E7E0C1E}" type="presParOf" srcId="{0F4D8019-A823-4662-8CD2-D27D6215FBE1}" destId="{BBC12B27-75A6-425E-A5EC-F8197A8A7508}" srcOrd="0" destOrd="0" presId="urn:microsoft.com/office/officeart/2005/8/layout/hierarchy2"/>
    <dgm:cxn modelId="{BE2F05C0-5215-43D0-9853-D51769CF7911}" type="presParOf" srcId="{0F4D8019-A823-4662-8CD2-D27D6215FBE1}" destId="{8F1D0D91-B8E2-430B-A6A2-9DC3FB6B562C}" srcOrd="1" destOrd="0" presId="urn:microsoft.com/office/officeart/2005/8/layout/hierarchy2"/>
    <dgm:cxn modelId="{9AE8941A-F62F-46D4-9EFF-156A2A340111}" type="presParOf" srcId="{59CCDB84-74AF-40AB-B5AA-62A2742E5AB3}" destId="{BB23BEB3-EFA0-4C7B-96FF-39F185088036}" srcOrd="2" destOrd="0" presId="urn:microsoft.com/office/officeart/2005/8/layout/hierarchy2"/>
    <dgm:cxn modelId="{65D9CE2E-DFD8-45E2-A067-263FC9D90A8D}" type="presParOf" srcId="{BB23BEB3-EFA0-4C7B-96FF-39F185088036}" destId="{A9EE1BF8-43EF-4323-B02F-6CAF5D21DFC9}" srcOrd="0" destOrd="0" presId="urn:microsoft.com/office/officeart/2005/8/layout/hierarchy2"/>
    <dgm:cxn modelId="{E9A80B68-5B8C-4226-988F-5F8E93700279}" type="presParOf" srcId="{59CCDB84-74AF-40AB-B5AA-62A2742E5AB3}" destId="{290DEBB9-AC8E-4587-B636-B10F2A3A8FC6}" srcOrd="3" destOrd="0" presId="urn:microsoft.com/office/officeart/2005/8/layout/hierarchy2"/>
    <dgm:cxn modelId="{A8B3A51C-7292-4B67-B350-DF2047578F96}" type="presParOf" srcId="{290DEBB9-AC8E-4587-B636-B10F2A3A8FC6}" destId="{EAEABB76-CFF8-441D-B33D-A6F33E94748A}" srcOrd="0" destOrd="0" presId="urn:microsoft.com/office/officeart/2005/8/layout/hierarchy2"/>
    <dgm:cxn modelId="{73874450-0C84-4D43-97BD-4BF540F5BC64}" type="presParOf" srcId="{290DEBB9-AC8E-4587-B636-B10F2A3A8FC6}" destId="{EB70594A-A03A-4173-8E49-639F0304B2C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BD067-299B-40AE-BD3F-5F4D0F8AE330}">
      <dsp:nvSpPr>
        <dsp:cNvPr id="0" name=""/>
        <dsp:cNvSpPr/>
      </dsp:nvSpPr>
      <dsp:spPr>
        <a:xfrm>
          <a:off x="4082915" y="561884"/>
          <a:ext cx="2358720" cy="697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448"/>
              </a:lnTo>
              <a:lnTo>
                <a:pt x="2358720" y="486448"/>
              </a:lnTo>
              <a:lnTo>
                <a:pt x="2358720" y="697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32BF4-CBB1-4CB4-8886-844041DB2278}">
      <dsp:nvSpPr>
        <dsp:cNvPr id="0" name=""/>
        <dsp:cNvSpPr/>
      </dsp:nvSpPr>
      <dsp:spPr>
        <a:xfrm>
          <a:off x="1808444" y="561884"/>
          <a:ext cx="2274470" cy="697931"/>
        </a:xfrm>
        <a:custGeom>
          <a:avLst/>
          <a:gdLst/>
          <a:ahLst/>
          <a:cxnLst/>
          <a:rect l="0" t="0" r="0" b="0"/>
          <a:pathLst>
            <a:path>
              <a:moveTo>
                <a:pt x="2274470" y="0"/>
              </a:moveTo>
              <a:lnTo>
                <a:pt x="2274470" y="486448"/>
              </a:lnTo>
              <a:lnTo>
                <a:pt x="0" y="486448"/>
              </a:lnTo>
              <a:lnTo>
                <a:pt x="0" y="697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41B6D-C74A-45B6-97ED-A48D8E32EF44}">
      <dsp:nvSpPr>
        <dsp:cNvPr id="0" name=""/>
        <dsp:cNvSpPr/>
      </dsp:nvSpPr>
      <dsp:spPr>
        <a:xfrm>
          <a:off x="2812195" y="-32347"/>
          <a:ext cx="2541439" cy="594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987A20-0AB7-43E6-9A08-071A53451A9B}">
      <dsp:nvSpPr>
        <dsp:cNvPr id="0" name=""/>
        <dsp:cNvSpPr/>
      </dsp:nvSpPr>
      <dsp:spPr>
        <a:xfrm>
          <a:off x="3065849" y="208623"/>
          <a:ext cx="2541439" cy="594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통계학</a:t>
          </a:r>
          <a:r>
            <a:rPr lang="en-US" altLang="ko-KR" sz="1500" b="1" kern="1200" dirty="0" smtClean="0"/>
            <a:t>(Statistics)</a:t>
          </a:r>
          <a:r>
            <a:rPr lang="ko-KR" altLang="en-US" sz="1500" b="1" kern="1200" dirty="0" smtClean="0"/>
            <a:t>의 분류</a:t>
          </a:r>
          <a:endParaRPr lang="ko-KR" altLang="en-US" sz="1500" kern="1200" dirty="0"/>
        </a:p>
      </dsp:txBody>
      <dsp:txXfrm>
        <a:off x="3083253" y="226027"/>
        <a:ext cx="2506631" cy="559424"/>
      </dsp:txXfrm>
    </dsp:sp>
    <dsp:sp modelId="{D8328477-81A5-46E6-B2D1-608EDC4A9D07}">
      <dsp:nvSpPr>
        <dsp:cNvPr id="0" name=""/>
        <dsp:cNvSpPr/>
      </dsp:nvSpPr>
      <dsp:spPr>
        <a:xfrm>
          <a:off x="280923" y="1259816"/>
          <a:ext cx="3055042" cy="728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7DFF6-C5FF-41B7-9EAB-382D2F2E6CA2}">
      <dsp:nvSpPr>
        <dsp:cNvPr id="0" name=""/>
        <dsp:cNvSpPr/>
      </dsp:nvSpPr>
      <dsp:spPr>
        <a:xfrm>
          <a:off x="534576" y="1500787"/>
          <a:ext cx="3055042" cy="728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기술통계학</a:t>
          </a:r>
          <a:r>
            <a:rPr lang="en-US" altLang="ko-KR" sz="1500" b="1" kern="1200" dirty="0" smtClean="0"/>
            <a:t>(Descriptive statistics)</a:t>
          </a:r>
          <a:endParaRPr lang="ko-KR" altLang="en-US" sz="1500" kern="1200" dirty="0"/>
        </a:p>
      </dsp:txBody>
      <dsp:txXfrm>
        <a:off x="555906" y="1522117"/>
        <a:ext cx="3012382" cy="685604"/>
      </dsp:txXfrm>
    </dsp:sp>
    <dsp:sp modelId="{C499B4DC-8946-41A5-85B8-EF36D65C0D44}">
      <dsp:nvSpPr>
        <dsp:cNvPr id="0" name=""/>
        <dsp:cNvSpPr/>
      </dsp:nvSpPr>
      <dsp:spPr>
        <a:xfrm>
          <a:off x="4911638" y="1259816"/>
          <a:ext cx="3059996" cy="72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2FFC3-F11E-4901-ABA8-F49C4E4A5AE8}">
      <dsp:nvSpPr>
        <dsp:cNvPr id="0" name=""/>
        <dsp:cNvSpPr/>
      </dsp:nvSpPr>
      <dsp:spPr>
        <a:xfrm>
          <a:off x="5165291" y="1500787"/>
          <a:ext cx="3059996" cy="729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500" b="1" kern="1200" dirty="0" smtClean="0"/>
            <a:t>추측통계학(</a:t>
          </a:r>
          <a:r>
            <a:rPr lang="en-US" altLang="ko-KR" sz="1500" b="1" kern="1200" dirty="0" smtClean="0"/>
            <a:t>Inferential statistics</a:t>
          </a:r>
          <a:r>
            <a:rPr lang="en-US" altLang="ko-KR" sz="1500" kern="1200" dirty="0" smtClean="0"/>
            <a:t>)</a:t>
          </a:r>
          <a:endParaRPr lang="ko-KR" altLang="en-US" sz="1500" kern="1200" dirty="0"/>
        </a:p>
      </dsp:txBody>
      <dsp:txXfrm>
        <a:off x="5186661" y="1522157"/>
        <a:ext cx="3017256" cy="6868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1BC76-A3F9-4844-9A21-1E3C89D0CEF2}">
      <dsp:nvSpPr>
        <dsp:cNvPr id="0" name=""/>
        <dsp:cNvSpPr/>
      </dsp:nvSpPr>
      <dsp:spPr>
        <a:xfrm>
          <a:off x="3481" y="1168622"/>
          <a:ext cx="1602378" cy="657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자료의 분류</a:t>
          </a:r>
          <a:endParaRPr lang="ko-KR" altLang="en-US" sz="1600" kern="1200"/>
        </a:p>
      </dsp:txBody>
      <dsp:txXfrm>
        <a:off x="22732" y="1187873"/>
        <a:ext cx="1563876" cy="618761"/>
      </dsp:txXfrm>
    </dsp:sp>
    <dsp:sp modelId="{C0611F4A-390B-42A9-BB1F-856433033BB2}">
      <dsp:nvSpPr>
        <dsp:cNvPr id="0" name=""/>
        <dsp:cNvSpPr/>
      </dsp:nvSpPr>
      <dsp:spPr>
        <a:xfrm rot="18401890">
          <a:off x="1479581" y="1223975"/>
          <a:ext cx="627625" cy="43331"/>
        </a:xfrm>
        <a:custGeom>
          <a:avLst/>
          <a:gdLst/>
          <a:ahLst/>
          <a:cxnLst/>
          <a:rect l="0" t="0" r="0" b="0"/>
          <a:pathLst>
            <a:path>
              <a:moveTo>
                <a:pt x="0" y="21665"/>
              </a:moveTo>
              <a:lnTo>
                <a:pt x="627625" y="21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777703" y="1229950"/>
        <a:ext cx="31381" cy="31381"/>
      </dsp:txXfrm>
    </dsp:sp>
    <dsp:sp modelId="{EA9B3C2F-6AB3-4852-8422-DB2525F39C20}">
      <dsp:nvSpPr>
        <dsp:cNvPr id="0" name=""/>
        <dsp:cNvSpPr/>
      </dsp:nvSpPr>
      <dsp:spPr>
        <a:xfrm>
          <a:off x="1980928" y="665395"/>
          <a:ext cx="1602378" cy="657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질적자료</a:t>
          </a:r>
          <a:r>
            <a:rPr lang="en-US" altLang="ko-KR" sz="1400" b="0" kern="1200" smtClean="0"/>
            <a:t>qualitative data</a:t>
          </a:r>
          <a:endParaRPr lang="ko-KR" altLang="en-US" sz="1400" b="0" kern="1200"/>
        </a:p>
      </dsp:txBody>
      <dsp:txXfrm>
        <a:off x="2000179" y="684646"/>
        <a:ext cx="1563876" cy="618761"/>
      </dsp:txXfrm>
    </dsp:sp>
    <dsp:sp modelId="{8A647D6E-1E66-4F68-BC2C-4BB54A91BF3A}">
      <dsp:nvSpPr>
        <dsp:cNvPr id="0" name=""/>
        <dsp:cNvSpPr/>
      </dsp:nvSpPr>
      <dsp:spPr>
        <a:xfrm rot="3761437">
          <a:off x="1384640" y="1838783"/>
          <a:ext cx="817507" cy="43331"/>
        </a:xfrm>
        <a:custGeom>
          <a:avLst/>
          <a:gdLst/>
          <a:ahLst/>
          <a:cxnLst/>
          <a:rect l="0" t="0" r="0" b="0"/>
          <a:pathLst>
            <a:path>
              <a:moveTo>
                <a:pt x="0" y="21665"/>
              </a:moveTo>
              <a:lnTo>
                <a:pt x="817507" y="216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772956" y="1840011"/>
        <a:ext cx="40875" cy="40875"/>
      </dsp:txXfrm>
    </dsp:sp>
    <dsp:sp modelId="{FF1D663F-5DFD-47FC-B077-1CC5F3ABDDD4}">
      <dsp:nvSpPr>
        <dsp:cNvPr id="0" name=""/>
        <dsp:cNvSpPr/>
      </dsp:nvSpPr>
      <dsp:spPr>
        <a:xfrm>
          <a:off x="1980928" y="1895012"/>
          <a:ext cx="1602378" cy="6572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양적자료</a:t>
          </a:r>
          <a:r>
            <a:rPr lang="en-US" altLang="ko-KR" sz="1400" b="0" kern="1200" smtClean="0"/>
            <a:t>quantitative data</a:t>
          </a:r>
          <a:endParaRPr lang="ko-KR" altLang="en-US" sz="1400" b="0" kern="1200"/>
        </a:p>
      </dsp:txBody>
      <dsp:txXfrm>
        <a:off x="2000179" y="1914263"/>
        <a:ext cx="1563876" cy="618761"/>
      </dsp:txXfrm>
    </dsp:sp>
    <dsp:sp modelId="{6A4F8586-5553-47F0-93D7-ABCA0F609F3A}">
      <dsp:nvSpPr>
        <dsp:cNvPr id="0" name=""/>
        <dsp:cNvSpPr/>
      </dsp:nvSpPr>
      <dsp:spPr>
        <a:xfrm rot="18729479">
          <a:off x="3503138" y="2021248"/>
          <a:ext cx="487605" cy="43331"/>
        </a:xfrm>
        <a:custGeom>
          <a:avLst/>
          <a:gdLst/>
          <a:ahLst/>
          <a:cxnLst/>
          <a:rect l="0" t="0" r="0" b="0"/>
          <a:pathLst>
            <a:path>
              <a:moveTo>
                <a:pt x="0" y="21665"/>
              </a:moveTo>
              <a:lnTo>
                <a:pt x="487605" y="21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3734751" y="2030724"/>
        <a:ext cx="24380" cy="24380"/>
      </dsp:txXfrm>
    </dsp:sp>
    <dsp:sp modelId="{BBC12B27-75A6-425E-A5EC-F8197A8A7508}">
      <dsp:nvSpPr>
        <dsp:cNvPr id="0" name=""/>
        <dsp:cNvSpPr/>
      </dsp:nvSpPr>
      <dsp:spPr>
        <a:xfrm>
          <a:off x="3910576" y="1561377"/>
          <a:ext cx="1602378" cy="6016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이산형 자료</a:t>
          </a:r>
          <a:r>
            <a:rPr lang="en-US" altLang="ko-KR" sz="1600" kern="1200" smtClean="0"/>
            <a:t>discrete data</a:t>
          </a:r>
          <a:endParaRPr lang="ko-KR" altLang="en-US" sz="1600" kern="1200"/>
        </a:p>
      </dsp:txBody>
      <dsp:txXfrm>
        <a:off x="3928197" y="1578998"/>
        <a:ext cx="1567136" cy="566370"/>
      </dsp:txXfrm>
    </dsp:sp>
    <dsp:sp modelId="{BB23BEB3-EFA0-4C7B-96FF-39F185088036}">
      <dsp:nvSpPr>
        <dsp:cNvPr id="0" name=""/>
        <dsp:cNvSpPr/>
      </dsp:nvSpPr>
      <dsp:spPr>
        <a:xfrm rot="2794024">
          <a:off x="3505654" y="2382426"/>
          <a:ext cx="496978" cy="43331"/>
        </a:xfrm>
        <a:custGeom>
          <a:avLst/>
          <a:gdLst/>
          <a:ahLst/>
          <a:cxnLst/>
          <a:rect l="0" t="0" r="0" b="0"/>
          <a:pathLst>
            <a:path>
              <a:moveTo>
                <a:pt x="0" y="21665"/>
              </a:moveTo>
              <a:lnTo>
                <a:pt x="496978" y="216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741719" y="2391667"/>
        <a:ext cx="24848" cy="24848"/>
      </dsp:txXfrm>
    </dsp:sp>
    <dsp:sp modelId="{EAEABB76-CFF8-441D-B33D-A6F33E94748A}">
      <dsp:nvSpPr>
        <dsp:cNvPr id="0" name=""/>
        <dsp:cNvSpPr/>
      </dsp:nvSpPr>
      <dsp:spPr>
        <a:xfrm>
          <a:off x="3924981" y="2283168"/>
          <a:ext cx="1601993" cy="6027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연속형 자료</a:t>
          </a:r>
          <a:r>
            <a:rPr lang="en-US" altLang="ko-KR" sz="1600" kern="1200" smtClean="0"/>
            <a:t>continuous data</a:t>
          </a:r>
          <a:endParaRPr lang="ko-KR" altLang="en-US" sz="1600" kern="1200"/>
        </a:p>
      </dsp:txBody>
      <dsp:txXfrm>
        <a:off x="3942635" y="2300822"/>
        <a:ext cx="1566685" cy="567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1BC76-A3F9-4844-9A21-1E3C89D0CEF2}">
      <dsp:nvSpPr>
        <dsp:cNvPr id="0" name=""/>
        <dsp:cNvSpPr/>
      </dsp:nvSpPr>
      <dsp:spPr>
        <a:xfrm>
          <a:off x="3347" y="1160115"/>
          <a:ext cx="1336126" cy="548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변수의 종류</a:t>
          </a:r>
          <a:endParaRPr lang="ko-KR" altLang="en-US" sz="1600" kern="1200"/>
        </a:p>
      </dsp:txBody>
      <dsp:txXfrm>
        <a:off x="19399" y="1176167"/>
        <a:ext cx="1304022" cy="515948"/>
      </dsp:txXfrm>
    </dsp:sp>
    <dsp:sp modelId="{C0611F4A-390B-42A9-BB1F-856433033BB2}">
      <dsp:nvSpPr>
        <dsp:cNvPr id="0" name=""/>
        <dsp:cNvSpPr/>
      </dsp:nvSpPr>
      <dsp:spPr>
        <a:xfrm rot="17578364">
          <a:off x="1095191" y="1047194"/>
          <a:ext cx="801314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801314" y="18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475815" y="1045227"/>
        <a:ext cx="40065" cy="40065"/>
      </dsp:txXfrm>
    </dsp:sp>
    <dsp:sp modelId="{EA9B3C2F-6AB3-4852-8422-DB2525F39C20}">
      <dsp:nvSpPr>
        <dsp:cNvPr id="0" name=""/>
        <dsp:cNvSpPr/>
      </dsp:nvSpPr>
      <dsp:spPr>
        <a:xfrm>
          <a:off x="1652221" y="422352"/>
          <a:ext cx="1719782" cy="548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질적변수 </a:t>
          </a:r>
          <a:r>
            <a:rPr lang="en-US" altLang="ko-KR" sz="1400" b="0" kern="1200" smtClean="0"/>
            <a:t>qualitative variable</a:t>
          </a:r>
          <a:endParaRPr lang="ko-KR" altLang="en-US" sz="1400" b="0" kern="1200"/>
        </a:p>
      </dsp:txBody>
      <dsp:txXfrm>
        <a:off x="1668273" y="438404"/>
        <a:ext cx="1687678" cy="515948"/>
      </dsp:txXfrm>
    </dsp:sp>
    <dsp:sp modelId="{8A647D6E-1E66-4F68-BC2C-4BB54A91BF3A}">
      <dsp:nvSpPr>
        <dsp:cNvPr id="0" name=""/>
        <dsp:cNvSpPr/>
      </dsp:nvSpPr>
      <dsp:spPr>
        <a:xfrm rot="4183521">
          <a:off x="1044580" y="1839383"/>
          <a:ext cx="902535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902535" y="180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473284" y="1834886"/>
        <a:ext cx="45126" cy="45126"/>
      </dsp:txXfrm>
    </dsp:sp>
    <dsp:sp modelId="{FF1D663F-5DFD-47FC-B077-1CC5F3ABDDD4}">
      <dsp:nvSpPr>
        <dsp:cNvPr id="0" name=""/>
        <dsp:cNvSpPr/>
      </dsp:nvSpPr>
      <dsp:spPr>
        <a:xfrm>
          <a:off x="1652221" y="2006731"/>
          <a:ext cx="1719782" cy="5480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양적변수</a:t>
          </a:r>
          <a:r>
            <a:rPr lang="en-US" altLang="ko-KR" sz="1400" b="0" kern="1200" smtClean="0"/>
            <a:t>quantitative variable</a:t>
          </a:r>
          <a:endParaRPr lang="ko-KR" altLang="en-US" sz="1400" b="0" kern="1200"/>
        </a:p>
      </dsp:txBody>
      <dsp:txXfrm>
        <a:off x="1668273" y="2022783"/>
        <a:ext cx="1687678" cy="515948"/>
      </dsp:txXfrm>
    </dsp:sp>
    <dsp:sp modelId="{6A4F8586-5553-47F0-93D7-ABCA0F609F3A}">
      <dsp:nvSpPr>
        <dsp:cNvPr id="0" name=""/>
        <dsp:cNvSpPr/>
      </dsp:nvSpPr>
      <dsp:spPr>
        <a:xfrm rot="18289318">
          <a:off x="3269502" y="2066533"/>
          <a:ext cx="477893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477893" y="18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3496502" y="2072652"/>
        <a:ext cx="23894" cy="23894"/>
      </dsp:txXfrm>
    </dsp:sp>
    <dsp:sp modelId="{BBC12B27-75A6-425E-A5EC-F8197A8A7508}">
      <dsp:nvSpPr>
        <dsp:cNvPr id="0" name=""/>
        <dsp:cNvSpPr/>
      </dsp:nvSpPr>
      <dsp:spPr>
        <a:xfrm>
          <a:off x="3644894" y="1546870"/>
          <a:ext cx="1964493" cy="683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이산 변수      </a:t>
          </a:r>
          <a:r>
            <a:rPr lang="en-US" altLang="ko-KR" sz="1600" kern="1200" smtClean="0"/>
            <a:t>discrete variable</a:t>
          </a:r>
          <a:endParaRPr lang="ko-KR" altLang="en-US" sz="1600" kern="1200"/>
        </a:p>
      </dsp:txBody>
      <dsp:txXfrm>
        <a:off x="3664903" y="1566879"/>
        <a:ext cx="1924475" cy="643123"/>
      </dsp:txXfrm>
    </dsp:sp>
    <dsp:sp modelId="{BB23BEB3-EFA0-4C7B-96FF-39F185088036}">
      <dsp:nvSpPr>
        <dsp:cNvPr id="0" name=""/>
        <dsp:cNvSpPr/>
      </dsp:nvSpPr>
      <dsp:spPr>
        <a:xfrm rot="3238086">
          <a:off x="3272288" y="2458529"/>
          <a:ext cx="484333" cy="36131"/>
        </a:xfrm>
        <a:custGeom>
          <a:avLst/>
          <a:gdLst/>
          <a:ahLst/>
          <a:cxnLst/>
          <a:rect l="0" t="0" r="0" b="0"/>
          <a:pathLst>
            <a:path>
              <a:moveTo>
                <a:pt x="0" y="18065"/>
              </a:moveTo>
              <a:lnTo>
                <a:pt x="484333" y="18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502346" y="2464487"/>
        <a:ext cx="24216" cy="24216"/>
      </dsp:txXfrm>
    </dsp:sp>
    <dsp:sp modelId="{EAEABB76-CFF8-441D-B33D-A6F33E94748A}">
      <dsp:nvSpPr>
        <dsp:cNvPr id="0" name=""/>
        <dsp:cNvSpPr/>
      </dsp:nvSpPr>
      <dsp:spPr>
        <a:xfrm>
          <a:off x="3656906" y="2330221"/>
          <a:ext cx="1964012" cy="6844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smtClean="0"/>
            <a:t>연속 변수  </a:t>
          </a:r>
          <a:r>
            <a:rPr lang="en-US" altLang="ko-KR" sz="1600" kern="1200" smtClean="0"/>
            <a:t>continuous variable</a:t>
          </a:r>
          <a:endParaRPr lang="ko-KR" altLang="en-US" sz="1600" kern="1200"/>
        </a:p>
      </dsp:txBody>
      <dsp:txXfrm>
        <a:off x="3676952" y="2350267"/>
        <a:ext cx="1923920" cy="644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F61E-85EC-422C-B64F-6F64584E632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763AD-890A-4F3B-B7EB-6020B2045B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227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A4014-92B6-432E-9A19-8D72A437773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E885-A8CF-4F86-96F9-AA49575B07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60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BD95-EE12-41CB-97EE-08A76094E06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DE381-7179-42FD-91DC-32EC3DB258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41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5714" y="10633"/>
            <a:ext cx="7983064" cy="558651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1256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v"/>
              <a:defRPr/>
            </a:lvl1pPr>
            <a:lvl2pPr marL="7429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07504" y="6618618"/>
            <a:ext cx="1907232" cy="19613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7C57-F8B4-4448-8E05-0CCCDC69CEC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52192" y="6618618"/>
            <a:ext cx="2743944" cy="19613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88916" y="6618618"/>
            <a:ext cx="1810544" cy="19613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2F61A-D4E6-4802-8035-01421E015CC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40547" y="549275"/>
            <a:ext cx="8132896" cy="82550"/>
          </a:xfrm>
          <a:prstGeom prst="rect">
            <a:avLst/>
          </a:prstGeom>
          <a:gradFill>
            <a:gsLst>
              <a:gs pos="0">
                <a:srgbClr val="714AFE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gradFill>
              <a:gsLst>
                <a:gs pos="0">
                  <a:srgbClr val="FFC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8" name="Picture 7" descr="C:\Program Files\Microsoft Office\MEDIA\CAGCAT10\j020546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576" y="0"/>
            <a:ext cx="985683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01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D931-5CCE-44A9-A250-E061ABE0614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C2FDF-C5A4-407F-AD60-87198A46F9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98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8020-1C1C-41BD-90D9-6E39EC70992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67AA-1249-463F-8D0A-CF2F1726EA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3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7508-F9F0-4C2C-ABE8-3F4A82CF4E96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FF4F6-EF70-4634-8E82-50B027EF0B8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46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5FD3F-1268-41F7-A58C-3583484B15D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07A5-10A5-428F-A505-7CBD78772D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68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321E-DCC4-4D24-9714-DAFC0E0655D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CC00-F90A-4AFB-A6C4-A01C568410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31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AA35-E8A0-4970-A0B3-87EC56DFF38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8DE5-C9E1-446E-B05F-40EE2A0CD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405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F51D-BC0D-4611-AB84-413CD9DAACE8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17B0-8740-4B32-B6A4-79CCA21875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027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179512" y="116632"/>
            <a:ext cx="8712968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179512" y="908720"/>
            <a:ext cx="8712968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07504" y="6621041"/>
            <a:ext cx="1907232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6427DD-4CA1-4FD7-B251-5BEAEAD8245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52192" y="6621041"/>
            <a:ext cx="2743944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2280" y="6621041"/>
            <a:ext cx="1810544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668333-3624-48F6-9ADA-47D8761E648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smtClean="0"/>
              <a:t>장 통계학의 기본 개념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altLang="ko-KR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통계학의 </a:t>
            </a:r>
            <a:r>
              <a:rPr lang="ko-KR" altLang="en-US" dirty="0">
                <a:latin typeface="+mn-ea"/>
              </a:rPr>
              <a:t>의의를 이해하고 인문사회분야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자연과학분야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보건학 분야 등 각종 학문 분야에서 폭 넓게 사용되는 통계학의 기본적인 목적을 이해한다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❏ 통계학이란 </a:t>
            </a:r>
            <a:r>
              <a:rPr lang="ko-KR" altLang="en-US" dirty="0">
                <a:latin typeface="+mn-ea"/>
              </a:rPr>
              <a:t>무엇인가를 말 할 수 있다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❏ </a:t>
            </a:r>
            <a:r>
              <a:rPr lang="ko-KR" altLang="en-US" dirty="0">
                <a:latin typeface="+mn-ea"/>
              </a:rPr>
              <a:t>통계학의 목적을 말할 수 있다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❏ </a:t>
            </a:r>
            <a:r>
              <a:rPr lang="ko-KR" altLang="en-US" dirty="0">
                <a:latin typeface="+mn-ea"/>
              </a:rPr>
              <a:t>기술통계학이 무엇인지 말할 수 있다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❏ </a:t>
            </a:r>
            <a:r>
              <a:rPr lang="ko-KR" altLang="en-US" dirty="0">
                <a:latin typeface="+mn-ea"/>
              </a:rPr>
              <a:t>추측통계학이 무엇인지 말할 수 있다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pPr eaLnBrk="1" hangingPunct="1">
              <a:lnSpc>
                <a:spcPct val="150000"/>
              </a:lnSpc>
            </a:pP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 smtClean="0"/>
              <a:t>학습목표</a:t>
            </a:r>
            <a:endParaRPr kumimoji="0"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40005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표본추출과 표본조사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표본조사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모집단의 일부인 표본을 추출하여 조사하는 방법</a:t>
            </a:r>
            <a:endParaRPr lang="en-US" altLang="ko-KR" dirty="0" smtClean="0"/>
          </a:p>
          <a:p>
            <a:r>
              <a:rPr lang="ko-KR" altLang="en-US" dirty="0" smtClean="0"/>
              <a:t>전수조사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모집단 전체를 조사하는 방법</a:t>
            </a:r>
            <a:endParaRPr lang="en-US" altLang="ko-KR" dirty="0" smtClean="0"/>
          </a:p>
          <a:p>
            <a:r>
              <a:rPr lang="ko-KR" altLang="en-US" dirty="0" smtClean="0"/>
              <a:t>표본조사의 장점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조사비용의 절감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경제성</a:t>
            </a:r>
            <a:r>
              <a:rPr lang="en-US" altLang="ko-KR" dirty="0" smtClean="0"/>
              <a:t>)</a:t>
            </a:r>
          </a:p>
          <a:p>
            <a:pPr lvl="2"/>
            <a:r>
              <a:rPr lang="ko-KR" altLang="en-US" dirty="0" smtClean="0"/>
              <a:t>전수조사에는 많은 조사원</a:t>
            </a:r>
            <a:r>
              <a:rPr lang="ko-KR" altLang="en-US" dirty="0"/>
              <a:t>과</a:t>
            </a:r>
            <a:r>
              <a:rPr lang="ko-KR" altLang="en-US" dirty="0" smtClean="0"/>
              <a:t> 조사비용을 필요로 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신속성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단시일 내에 자료를 수집  결과를 얻을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정확성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표본조사의 경우 유능한 소수의 조사원을 활용 수집된 자료의 오차를 감소시킬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파괴조사와 같이 전수조사가 불가능한 경우 이용함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표본관리가 용이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예비조사 및 사후조사를 철저하게 실행할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다량의 정보를 확보 가능하게 하며 </a:t>
            </a:r>
            <a:r>
              <a:rPr lang="ko-KR" altLang="en-US" dirty="0" err="1" smtClean="0"/>
              <a:t>단위별로</a:t>
            </a:r>
            <a:r>
              <a:rPr lang="ko-KR" altLang="en-US" dirty="0" smtClean="0"/>
              <a:t> 많은 </a:t>
            </a:r>
            <a:r>
              <a:rPr lang="ko-KR" altLang="en-US" dirty="0" err="1" smtClean="0"/>
              <a:t>특성값을</a:t>
            </a:r>
            <a:r>
              <a:rPr lang="ko-KR" altLang="en-US" dirty="0" smtClean="0"/>
              <a:t> 상세하게 조사 가능함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표본조사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9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2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표본추출과 표본조사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확률추출법 </a:t>
            </a:r>
            <a:r>
              <a:rPr lang="en-US" altLang="ko-KR" smtClean="0"/>
              <a:t>: </a:t>
            </a:r>
            <a:r>
              <a:rPr lang="ko-KR" altLang="en-US" smtClean="0"/>
              <a:t>모든 추출단위가 표본으로 추출된 확률을 사전에 알고 있는 방법</a:t>
            </a:r>
            <a:endParaRPr lang="en-US" altLang="ko-KR" smtClean="0"/>
          </a:p>
          <a:p>
            <a:pPr lvl="1"/>
            <a:endParaRPr lang="en-US" altLang="ko-KR" smtClean="0"/>
          </a:p>
          <a:p>
            <a:pPr lvl="1"/>
            <a:r>
              <a:rPr lang="ko-KR" altLang="en-US" smtClean="0"/>
              <a:t>단순확률추출법 </a:t>
            </a:r>
            <a:r>
              <a:rPr lang="en-US" altLang="ko-KR" smtClean="0"/>
              <a:t>simple random sampling</a:t>
            </a:r>
          </a:p>
          <a:p>
            <a:pPr lvl="2"/>
            <a:r>
              <a:rPr lang="ko-KR" altLang="en-US" smtClean="0"/>
              <a:t>모집단의 구성요소인 모든 추출단위가 무작위로 선택되어지는 경우</a:t>
            </a:r>
            <a:endParaRPr lang="en-US" altLang="ko-KR" smtClean="0"/>
          </a:p>
          <a:p>
            <a:pPr lvl="2"/>
            <a:r>
              <a:rPr lang="ko-KR" altLang="en-US" smtClean="0"/>
              <a:t>확률적으로 표본추출단위가 모두 같은 확률을 같음</a:t>
            </a:r>
            <a:endParaRPr lang="en-US" altLang="ko-KR" smtClean="0"/>
          </a:p>
          <a:p>
            <a:pPr lvl="2"/>
            <a:r>
              <a:rPr lang="ko-KR" altLang="en-US" smtClean="0"/>
              <a:t>난수표 이용</a:t>
            </a:r>
            <a:r>
              <a:rPr lang="en-US" altLang="ko-KR" smtClean="0"/>
              <a:t>, </a:t>
            </a:r>
            <a:r>
              <a:rPr lang="ko-KR" altLang="en-US" smtClean="0"/>
              <a:t>통계프로그램 이용</a:t>
            </a:r>
            <a:endParaRPr lang="en-US" altLang="ko-KR" smtClean="0"/>
          </a:p>
          <a:p>
            <a:pPr lvl="1"/>
            <a:endParaRPr lang="en-US" altLang="ko-KR" smtClean="0"/>
          </a:p>
          <a:p>
            <a:pPr lvl="1"/>
            <a:r>
              <a:rPr lang="ko-KR" altLang="en-US" smtClean="0"/>
              <a:t>계통추출법 </a:t>
            </a:r>
            <a:r>
              <a:rPr lang="en-US" altLang="ko-KR" smtClean="0"/>
              <a:t>systemetic sampling</a:t>
            </a:r>
          </a:p>
          <a:p>
            <a:pPr lvl="2"/>
            <a:r>
              <a:rPr lang="ko-KR" altLang="en-US" smtClean="0"/>
              <a:t>모집단에서 표본을 추출할 때 일정한 추출간격을 두고 표본을 추출하는 방법</a:t>
            </a:r>
            <a:endParaRPr lang="en-US" altLang="ko-KR" smtClean="0"/>
          </a:p>
          <a:p>
            <a:pPr lvl="2"/>
            <a:endParaRPr lang="en-US" altLang="ko-KR" smtClean="0"/>
          </a:p>
          <a:p>
            <a:pPr lvl="1"/>
            <a:r>
              <a:rPr lang="ko-KR" altLang="en-US" smtClean="0"/>
              <a:t>층화확률추출법 </a:t>
            </a:r>
            <a:r>
              <a:rPr lang="en-US" altLang="ko-KR" smtClean="0"/>
              <a:t>stratified random sampling</a:t>
            </a:r>
          </a:p>
          <a:p>
            <a:pPr lvl="2"/>
            <a:r>
              <a:rPr lang="ko-KR" altLang="en-US"/>
              <a:t>모집단의 구성 성분에 따라 몇 개의 그룹으로 구분하고</a:t>
            </a:r>
            <a:r>
              <a:rPr lang="en-US" altLang="ko-KR"/>
              <a:t>, </a:t>
            </a:r>
            <a:r>
              <a:rPr lang="ko-KR" altLang="en-US"/>
              <a:t>각 그룹에서 다시 </a:t>
            </a:r>
            <a:r>
              <a:rPr lang="ko-KR" altLang="en-US" smtClean="0"/>
              <a:t>소그룹</a:t>
            </a:r>
            <a:r>
              <a:rPr lang="en-US" altLang="ko-KR" smtClean="0"/>
              <a:t>(</a:t>
            </a:r>
            <a:r>
              <a:rPr lang="ko-KR" altLang="en-US" smtClean="0"/>
              <a:t>층</a:t>
            </a:r>
            <a:r>
              <a:rPr lang="en-US" altLang="ko-KR" smtClean="0"/>
              <a:t>, </a:t>
            </a:r>
            <a:r>
              <a:rPr lang="ko-KR" altLang="en-US" smtClean="0"/>
              <a:t>으로 </a:t>
            </a:r>
            <a:r>
              <a:rPr lang="ko-KR" altLang="en-US"/>
              <a:t>하는 층화를 형성하여 표본을 추출하는 </a:t>
            </a:r>
            <a:r>
              <a:rPr lang="ko-KR" altLang="en-US" smtClean="0"/>
              <a:t>방법</a:t>
            </a:r>
            <a:endParaRPr lang="en-US" altLang="ko-KR" smtClean="0"/>
          </a:p>
          <a:p>
            <a:pPr lvl="2"/>
            <a:r>
              <a:rPr lang="ko-KR" altLang="en-US" smtClean="0"/>
              <a:t>모집단의 특성을 알고 있는 경우 유용</a:t>
            </a:r>
            <a:endParaRPr lang="ko-KR" altLang="en-US"/>
          </a:p>
          <a:p>
            <a:pPr lvl="1"/>
            <a:endParaRPr lang="en-US" altLang="ko-KR" smtClean="0"/>
          </a:p>
          <a:p>
            <a:pPr lvl="1"/>
            <a:r>
              <a:rPr lang="ko-KR" altLang="en-US" smtClean="0"/>
              <a:t>집락추출법 </a:t>
            </a:r>
            <a:r>
              <a:rPr lang="en-US" altLang="ko-KR" smtClean="0"/>
              <a:t>cluster sampling</a:t>
            </a:r>
          </a:p>
          <a:p>
            <a:pPr lvl="2"/>
            <a:r>
              <a:rPr lang="ko-KR" altLang="en-US" smtClean="0"/>
              <a:t>모집단을 몇 개의 집락으로 구분한 다음</a:t>
            </a:r>
            <a:r>
              <a:rPr lang="en-US" altLang="ko-KR" smtClean="0"/>
              <a:t>, </a:t>
            </a:r>
            <a:r>
              <a:rPr lang="ko-KR" altLang="en-US" smtClean="0"/>
              <a:t>집락들의 집합에서 일정한 수의 집락을 추출하고</a:t>
            </a:r>
            <a:r>
              <a:rPr lang="en-US" altLang="ko-KR" smtClean="0"/>
              <a:t>, </a:t>
            </a:r>
            <a:r>
              <a:rPr lang="ko-KR" altLang="en-US" smtClean="0"/>
              <a:t>선정된 집락 내의 일부 또는 모든 구성원을 표본으로 추출하는 방법</a:t>
            </a:r>
            <a:endParaRPr lang="en-US" altLang="ko-KR" smtClean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표본추출방법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165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표본추출과 표본조사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비확률추출법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추출단위가 표본으로 추출될 확률을 알 수 없는 방법</a:t>
            </a:r>
            <a:endParaRPr lang="en-US" altLang="ko-KR" dirty="0" smtClean="0"/>
          </a:p>
          <a:p>
            <a:pPr lvl="1"/>
            <a:endParaRPr lang="en-US" altLang="ko-KR" sz="1000" dirty="0" smtClean="0"/>
          </a:p>
          <a:p>
            <a:pPr lvl="1"/>
            <a:r>
              <a:rPr lang="ko-KR" altLang="en-US" dirty="0" smtClean="0"/>
              <a:t>판단추출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해당</a:t>
            </a:r>
            <a:r>
              <a:rPr lang="en-US" altLang="ko-KR" dirty="0" smtClean="0"/>
              <a:t> </a:t>
            </a:r>
            <a:r>
              <a:rPr lang="ko-KR" altLang="en-US" dirty="0" smtClean="0"/>
              <a:t>분야의 전문가가 주관적인 판단에 의해 표본을 추출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조사대상을 </a:t>
            </a:r>
            <a:r>
              <a:rPr lang="ko-KR" altLang="en-US" dirty="0"/>
              <a:t>잘 알고 있거나 표본 선택 기준을 정해 놓고</a:t>
            </a:r>
            <a:r>
              <a:rPr lang="en-US" altLang="ko-KR" dirty="0"/>
              <a:t>, </a:t>
            </a:r>
            <a:r>
              <a:rPr lang="ko-KR" altLang="en-US" dirty="0"/>
              <a:t>선택한 </a:t>
            </a:r>
            <a:r>
              <a:rPr lang="ko-KR" altLang="en-US" dirty="0" smtClean="0"/>
              <a:t>표본에 대한 </a:t>
            </a:r>
            <a:r>
              <a:rPr lang="ko-KR" altLang="en-US" dirty="0"/>
              <a:t>자료를 검토하여 가장 적합한 대상을 선택하는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예</a:t>
            </a:r>
            <a:r>
              <a:rPr lang="en-US" altLang="ko-KR" dirty="0"/>
              <a:t>)</a:t>
            </a:r>
            <a:r>
              <a:rPr lang="ko-KR" altLang="en-US" dirty="0"/>
              <a:t> 대학병원의 외래환자 중 </a:t>
            </a:r>
            <a:r>
              <a:rPr lang="ko-KR" altLang="en-US" dirty="0" err="1"/>
              <a:t>재진환자이고</a:t>
            </a:r>
            <a:r>
              <a:rPr lang="ko-KR" altLang="en-US" dirty="0"/>
              <a:t> 남성이면서 폐렴환자인 환자를 대상으로 조사하는 방법</a:t>
            </a:r>
            <a:endParaRPr lang="en-US" altLang="ko-KR" dirty="0"/>
          </a:p>
          <a:p>
            <a:pPr lvl="2"/>
            <a:endParaRPr lang="en-US" altLang="ko-KR" sz="1000" dirty="0" smtClean="0"/>
          </a:p>
          <a:p>
            <a:pPr lvl="1"/>
            <a:r>
              <a:rPr lang="ko-KR" altLang="en-US" dirty="0" smtClean="0"/>
              <a:t>할당추출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특성 구조를 모집단과 동일하게 표본구조를 결정해 두고 표본을 할당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미리 </a:t>
            </a:r>
            <a:r>
              <a:rPr lang="ko-KR" altLang="en-US" dirty="0"/>
              <a:t>정해 놓은 분류기준에 따라 대상 전체를 몇 개의 집단으로 </a:t>
            </a:r>
            <a:r>
              <a:rPr lang="ko-KR" altLang="en-US" dirty="0" smtClean="0"/>
              <a:t>나누고 각 </a:t>
            </a:r>
            <a:r>
              <a:rPr lang="ko-KR" altLang="en-US" dirty="0" err="1"/>
              <a:t>집단별로</a:t>
            </a:r>
            <a:r>
              <a:rPr lang="ko-KR" altLang="en-US" dirty="0"/>
              <a:t> 필요한 </a:t>
            </a:r>
            <a:r>
              <a:rPr lang="ko-KR" altLang="en-US" dirty="0" smtClean="0"/>
              <a:t>수 만큼 </a:t>
            </a:r>
            <a:r>
              <a:rPr lang="ko-KR" altLang="en-US" dirty="0"/>
              <a:t>대상을 추출하는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예</a:t>
            </a:r>
            <a:r>
              <a:rPr lang="en-US" altLang="ko-KR" dirty="0"/>
              <a:t>)  </a:t>
            </a:r>
            <a:r>
              <a:rPr lang="ko-KR" altLang="en-US" dirty="0"/>
              <a:t>대학병원의 </a:t>
            </a:r>
            <a:r>
              <a:rPr lang="ko-KR" altLang="en-US" dirty="0" smtClean="0"/>
              <a:t>환자만족도를 </a:t>
            </a:r>
            <a:r>
              <a:rPr lang="ko-KR" altLang="en-US" dirty="0"/>
              <a:t>조사하기 위하여 조사자가 전체 외래환자를 남녀별</a:t>
            </a:r>
            <a:r>
              <a:rPr lang="en-US" altLang="ko-KR" dirty="0"/>
              <a:t>, </a:t>
            </a:r>
            <a:r>
              <a:rPr lang="ko-KR" altLang="en-US" dirty="0"/>
              <a:t>진료과별</a:t>
            </a:r>
            <a:r>
              <a:rPr lang="en-US" altLang="ko-KR" dirty="0"/>
              <a:t>, </a:t>
            </a:r>
            <a:r>
              <a:rPr lang="ko-KR" altLang="en-US" dirty="0" err="1"/>
              <a:t>병동별</a:t>
            </a:r>
            <a:r>
              <a:rPr lang="ko-KR" altLang="en-US" dirty="0"/>
              <a:t> 등 집단으로 구분하고 각 집단에서 할당된 수만큼 </a:t>
            </a:r>
            <a:r>
              <a:rPr lang="ko-KR" altLang="en-US" dirty="0" smtClean="0"/>
              <a:t>표본을 </a:t>
            </a:r>
            <a:r>
              <a:rPr lang="ko-KR" altLang="en-US" dirty="0"/>
              <a:t>선택하는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lvl="2"/>
            <a:endParaRPr lang="en-US" altLang="ko-KR" sz="1000" dirty="0" smtClean="0"/>
          </a:p>
          <a:p>
            <a:pPr marL="727075" lvl="1"/>
            <a:r>
              <a:rPr lang="ko-KR" altLang="en-US" dirty="0"/>
              <a:t>편의추출</a:t>
            </a:r>
            <a:endParaRPr lang="en-US" altLang="ko-KR" dirty="0"/>
          </a:p>
          <a:p>
            <a:pPr lvl="2">
              <a:buFont typeface="Wingdings" pitchFamily="2" charset="2"/>
              <a:buChar char="§"/>
            </a:pPr>
            <a:r>
              <a:rPr lang="ko-KR" altLang="en-US" dirty="0"/>
              <a:t>조사자의 편의에 따라 임의로 선정한 지역과 시간대에서 표본을 선택하는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ko-KR" altLang="en-US" dirty="0" smtClean="0"/>
              <a:t>예</a:t>
            </a:r>
            <a:r>
              <a:rPr lang="en-US" altLang="ko-KR" dirty="0"/>
              <a:t>) </a:t>
            </a:r>
            <a:r>
              <a:rPr lang="ko-KR" altLang="en-US" dirty="0"/>
              <a:t>대학병원에서 환자 만족도를 조사하기 </a:t>
            </a:r>
            <a:r>
              <a:rPr lang="ko-KR" altLang="en-US" dirty="0" smtClean="0"/>
              <a:t>위해 </a:t>
            </a:r>
            <a:r>
              <a:rPr lang="ko-KR" altLang="en-US" dirty="0"/>
              <a:t>진료시간이 아닌 점심시간에 병원구내 식당 입구나 오후 </a:t>
            </a:r>
            <a:r>
              <a:rPr lang="en-US" altLang="ko-KR" dirty="0"/>
              <a:t>5</a:t>
            </a:r>
            <a:r>
              <a:rPr lang="ko-KR" altLang="en-US" dirty="0"/>
              <a:t>시 이후 병원 입구에서 조사하는 방법</a:t>
            </a:r>
            <a:endParaRPr lang="en-US" altLang="ko-KR" dirty="0">
              <a:solidFill>
                <a:srgbClr val="0000FF"/>
              </a:solidFill>
            </a:endParaRPr>
          </a:p>
          <a:p>
            <a:pPr lvl="2"/>
            <a:endParaRPr lang="en-US" altLang="ko-KR" dirty="0">
              <a:solidFill>
                <a:srgbClr val="0000FF"/>
              </a:solidFill>
            </a:endParaRPr>
          </a:p>
          <a:p>
            <a:pPr lvl="2"/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표본추출방법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089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자료의 수집방법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대인면접 방법</a:t>
            </a:r>
            <a:endParaRPr lang="en-US" altLang="ko-KR" smtClean="0"/>
          </a:p>
          <a:p>
            <a:pPr lvl="1"/>
            <a:r>
              <a:rPr lang="ko-KR" altLang="en-US" smtClean="0"/>
              <a:t>조사자가 응답자를 직접 만나서 필요한 정보를 얻는 방법</a:t>
            </a:r>
            <a:endParaRPr lang="en-US" altLang="ko-KR" smtClean="0"/>
          </a:p>
          <a:p>
            <a:pPr lvl="1"/>
            <a:endParaRPr lang="en-US" altLang="ko-KR" smtClean="0"/>
          </a:p>
          <a:p>
            <a:r>
              <a:rPr lang="ko-KR" altLang="en-US" smtClean="0"/>
              <a:t>전화면접</a:t>
            </a:r>
            <a:endParaRPr lang="en-US" altLang="ko-KR" smtClean="0"/>
          </a:p>
          <a:p>
            <a:pPr lvl="1"/>
            <a:r>
              <a:rPr lang="ko-KR" altLang="en-US" smtClean="0"/>
              <a:t>조사자가 전화를 이용하여 응답자에게 필요한 정보를 얻는 방법</a:t>
            </a:r>
            <a:endParaRPr lang="en-US" altLang="ko-KR" smtClean="0"/>
          </a:p>
          <a:p>
            <a:pPr lvl="1"/>
            <a:endParaRPr lang="en-US" altLang="ko-KR" smtClean="0"/>
          </a:p>
          <a:p>
            <a:r>
              <a:rPr lang="ko-KR" altLang="en-US" smtClean="0"/>
              <a:t>직접관찰방법</a:t>
            </a:r>
            <a:endParaRPr lang="en-US" altLang="ko-KR" smtClean="0"/>
          </a:p>
          <a:p>
            <a:pPr lvl="1"/>
            <a:r>
              <a:rPr lang="ko-KR" altLang="en-US" smtClean="0"/>
              <a:t>직접 관찰에 의하여 필요한 정보를 얻는 방법</a:t>
            </a:r>
            <a:endParaRPr lang="en-US" altLang="ko-KR" smtClean="0"/>
          </a:p>
          <a:p>
            <a:pPr lvl="1"/>
            <a:r>
              <a:rPr lang="ko-KR" altLang="en-US" smtClean="0"/>
              <a:t>예</a:t>
            </a:r>
            <a:r>
              <a:rPr lang="en-US" altLang="ko-KR" smtClean="0"/>
              <a:t>) </a:t>
            </a:r>
            <a:r>
              <a:rPr lang="ko-KR" altLang="en-US" smtClean="0"/>
              <a:t>교통량 조사 </a:t>
            </a:r>
            <a:r>
              <a:rPr lang="en-US" altLang="ko-KR" smtClean="0"/>
              <a:t>: </a:t>
            </a:r>
            <a:r>
              <a:rPr lang="ko-KR" altLang="en-US" smtClean="0"/>
              <a:t>특정한 날에 혼잡시간대 특정 도로를 이용하는 트럭의 수 조사 등</a:t>
            </a:r>
            <a:endParaRPr lang="en-US" altLang="ko-KR" smtClean="0"/>
          </a:p>
          <a:p>
            <a:pPr lvl="1"/>
            <a:endParaRPr lang="en-US" altLang="ko-KR" smtClean="0"/>
          </a:p>
          <a:p>
            <a:r>
              <a:rPr lang="ko-KR" altLang="en-US" smtClean="0"/>
              <a:t>우편조사</a:t>
            </a:r>
            <a:endParaRPr lang="en-US" altLang="ko-KR" smtClean="0"/>
          </a:p>
          <a:p>
            <a:pPr lvl="1"/>
            <a:r>
              <a:rPr lang="ko-KR" altLang="en-US" smtClean="0"/>
              <a:t>조사자가 응답자에게 우편물을 보내 회신되는 우편물을 통해 정보를 얻는 방법</a:t>
            </a:r>
            <a:endParaRPr lang="en-US" altLang="ko-KR" smtClean="0"/>
          </a:p>
          <a:p>
            <a:pPr lvl="1"/>
            <a:r>
              <a:rPr lang="ko-KR" altLang="en-US" smtClean="0"/>
              <a:t>광범위한 지역을 대상으로 저렴한 비용으로 조사가 가능하나 낮은 응답율로 인하여 조사결과에 편의가 발생하므로 무응답에 대하여 재조사를 실시함</a:t>
            </a:r>
            <a:r>
              <a:rPr lang="en-US" altLang="ko-KR" smtClean="0"/>
              <a:t>.</a:t>
            </a:r>
          </a:p>
          <a:p>
            <a:pPr lvl="1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자료의 수집 방법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40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자료의 종류와 척도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자료 </a:t>
            </a:r>
            <a:r>
              <a:rPr lang="en-US" altLang="ko-KR" smtClean="0"/>
              <a:t>data</a:t>
            </a:r>
          </a:p>
          <a:p>
            <a:pPr lvl="1"/>
            <a:r>
              <a:rPr lang="ko-KR" altLang="en-US" smtClean="0"/>
              <a:t>사람</a:t>
            </a:r>
            <a:r>
              <a:rPr lang="en-US" altLang="ko-KR" smtClean="0"/>
              <a:t>, </a:t>
            </a:r>
            <a:r>
              <a:rPr lang="ko-KR" altLang="en-US" smtClean="0"/>
              <a:t>물건</a:t>
            </a:r>
            <a:r>
              <a:rPr lang="en-US" altLang="ko-KR" smtClean="0"/>
              <a:t>, </a:t>
            </a:r>
            <a:r>
              <a:rPr lang="ko-KR" altLang="en-US" smtClean="0"/>
              <a:t>조건</a:t>
            </a:r>
            <a:r>
              <a:rPr lang="en-US" altLang="ko-KR" smtClean="0"/>
              <a:t>, </a:t>
            </a:r>
            <a:r>
              <a:rPr lang="ko-KR" altLang="en-US" smtClean="0"/>
              <a:t>상황 </a:t>
            </a:r>
            <a:r>
              <a:rPr lang="ko-KR" altLang="en-US"/>
              <a:t>등을 묘사하는 기본적인 사실의 집합으로 일반적으로 가공되기 전의 </a:t>
            </a:r>
            <a:r>
              <a:rPr lang="ko-KR" altLang="en-US" smtClean="0"/>
              <a:t>상태</a:t>
            </a:r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자료의 종류</a:t>
            </a:r>
            <a:endParaRPr kumimoji="0" lang="en-US" altLang="ko-KR" b="1" dirty="0"/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3447457651"/>
              </p:ext>
            </p:extLst>
          </p:nvPr>
        </p:nvGraphicFramePr>
        <p:xfrm>
          <a:off x="251520" y="264660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모서리가 둥근 직사각형 4"/>
          <p:cNvSpPr/>
          <p:nvPr/>
        </p:nvSpPr>
        <p:spPr>
          <a:xfrm>
            <a:off x="2178363" y="5459041"/>
            <a:ext cx="1690183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관측의 결과가 수치로 기록되는 자료로 속성을 그대로 반영</a:t>
            </a:r>
            <a:endParaRPr lang="ko-KR" altLang="en-US" sz="1400" kern="1200"/>
          </a:p>
        </p:txBody>
      </p:sp>
      <p:sp>
        <p:nvSpPr>
          <p:cNvPr id="9" name="모서리가 둥근 직사각형 4"/>
          <p:cNvSpPr/>
          <p:nvPr/>
        </p:nvSpPr>
        <p:spPr>
          <a:xfrm>
            <a:off x="2211615" y="2492896"/>
            <a:ext cx="1690183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성별과 같이 기본적으로 숫자로 표시할 수 없는 자료</a:t>
            </a:r>
            <a:endParaRPr lang="ko-KR" altLang="en-US" sz="1400" kern="1200"/>
          </a:p>
        </p:txBody>
      </p:sp>
      <p:sp>
        <p:nvSpPr>
          <p:cNvPr id="10" name="모서리가 둥근 직사각형 4"/>
          <p:cNvSpPr/>
          <p:nvPr/>
        </p:nvSpPr>
        <p:spPr>
          <a:xfrm>
            <a:off x="6300192" y="3284984"/>
            <a:ext cx="2520280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범주형 자료 라고도 함</a:t>
            </a:r>
            <a:endParaRPr lang="en-US" altLang="ko-KR" sz="1400" kern="1200" smtClean="0"/>
          </a:p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예</a:t>
            </a:r>
            <a:r>
              <a:rPr lang="en-US" altLang="ko-KR" sz="1400" smtClean="0"/>
              <a:t>) </a:t>
            </a:r>
            <a:r>
              <a:rPr lang="ko-KR" altLang="en-US" sz="1400" smtClean="0"/>
              <a:t>남자</a:t>
            </a:r>
            <a:r>
              <a:rPr lang="en-US" altLang="ko-KR" sz="1400" smtClean="0"/>
              <a:t>=1, </a:t>
            </a:r>
            <a:r>
              <a:rPr lang="ko-KR" altLang="en-US" sz="1400" smtClean="0"/>
              <a:t>여자</a:t>
            </a:r>
            <a:r>
              <a:rPr lang="en-US" altLang="ko-KR" sz="1400" smtClean="0"/>
              <a:t>=2 </a:t>
            </a:r>
            <a:r>
              <a:rPr lang="ko-KR" altLang="en-US" sz="1400" smtClean="0"/>
              <a:t>등</a:t>
            </a:r>
            <a:endParaRPr lang="ko-KR" altLang="en-US" sz="1400" kern="1200"/>
          </a:p>
        </p:txBody>
      </p:sp>
      <p:sp>
        <p:nvSpPr>
          <p:cNvPr id="11" name="모서리가 둥근 직사각형 4"/>
          <p:cNvSpPr/>
          <p:nvPr/>
        </p:nvSpPr>
        <p:spPr>
          <a:xfrm>
            <a:off x="6300192" y="4149080"/>
            <a:ext cx="2520280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양적 자료중 셀 수 있는 경우</a:t>
            </a:r>
            <a:endParaRPr lang="en-US" altLang="ko-KR" sz="1400" kern="1200" smtClean="0"/>
          </a:p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예</a:t>
            </a:r>
            <a:r>
              <a:rPr lang="en-US" altLang="ko-KR" sz="1400" smtClean="0"/>
              <a:t>) </a:t>
            </a:r>
            <a:r>
              <a:rPr lang="ko-KR" altLang="en-US" sz="1400" smtClean="0"/>
              <a:t>병상 수</a:t>
            </a:r>
            <a:r>
              <a:rPr lang="en-US" altLang="ko-KR" sz="1400" smtClean="0"/>
              <a:t>, </a:t>
            </a:r>
            <a:r>
              <a:rPr lang="ko-KR" altLang="en-US" sz="1400" smtClean="0"/>
              <a:t>환자 수 등</a:t>
            </a:r>
            <a:endParaRPr lang="ko-KR" altLang="en-US" sz="1400" kern="1200"/>
          </a:p>
        </p:txBody>
      </p:sp>
      <p:sp>
        <p:nvSpPr>
          <p:cNvPr id="12" name="모서리가 둥근 직사각형 4"/>
          <p:cNvSpPr/>
          <p:nvPr/>
        </p:nvSpPr>
        <p:spPr>
          <a:xfrm>
            <a:off x="6295782" y="4941168"/>
            <a:ext cx="2520280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양적 자료중 셀 수 없는 경우</a:t>
            </a:r>
            <a:endParaRPr lang="en-US" altLang="ko-KR" sz="1400" kern="1200" smtClean="0"/>
          </a:p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예</a:t>
            </a:r>
            <a:r>
              <a:rPr lang="en-US" altLang="ko-KR" sz="1400" smtClean="0"/>
              <a:t>) </a:t>
            </a:r>
            <a:r>
              <a:rPr lang="ko-KR" altLang="en-US" sz="1400" smtClean="0"/>
              <a:t>몸무게</a:t>
            </a:r>
            <a:r>
              <a:rPr lang="en-US" altLang="ko-KR" sz="1400" smtClean="0"/>
              <a:t>, </a:t>
            </a:r>
            <a:r>
              <a:rPr lang="ko-KR" altLang="en-US" sz="1400" smtClean="0"/>
              <a:t>혈압</a:t>
            </a:r>
            <a:r>
              <a:rPr lang="en-US" altLang="ko-KR" sz="1400" smtClean="0"/>
              <a:t>, </a:t>
            </a:r>
            <a:r>
              <a:rPr lang="ko-KR" altLang="en-US" sz="1400" smtClean="0"/>
              <a:t>가격 등</a:t>
            </a:r>
            <a:endParaRPr lang="ko-KR" altLang="en-US" sz="1400" kern="120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25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자료의 종류와 척도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변수 </a:t>
            </a:r>
            <a:r>
              <a:rPr lang="en-US" altLang="ko-KR" dirty="0" smtClean="0"/>
              <a:t>variable : </a:t>
            </a:r>
            <a:r>
              <a:rPr lang="ko-KR" altLang="en-US" dirty="0" smtClean="0"/>
              <a:t>어떠한 개체냐에 따라 한 가지 이상의 </a:t>
            </a:r>
            <a:r>
              <a:rPr lang="ko-KR" altLang="en-US" dirty="0" err="1" smtClean="0"/>
              <a:t>자료값을</a:t>
            </a:r>
            <a:r>
              <a:rPr lang="ko-KR" altLang="en-US" dirty="0" smtClean="0"/>
              <a:t> 가질 수 있음</a:t>
            </a:r>
            <a:endParaRPr lang="en-US" altLang="ko-KR" dirty="0" smtClean="0"/>
          </a:p>
          <a:p>
            <a:r>
              <a:rPr lang="ko-KR" altLang="en-US" dirty="0" smtClean="0"/>
              <a:t>상수 </a:t>
            </a:r>
            <a:r>
              <a:rPr lang="en-US" altLang="ko-KR" dirty="0" smtClean="0"/>
              <a:t>constant : </a:t>
            </a:r>
            <a:r>
              <a:rPr lang="ko-KR" altLang="en-US" dirty="0" smtClean="0"/>
              <a:t>변수와</a:t>
            </a:r>
            <a:r>
              <a:rPr lang="en-US" altLang="ko-KR" dirty="0"/>
              <a:t> </a:t>
            </a:r>
            <a:r>
              <a:rPr lang="ko-KR" altLang="en-US" dirty="0" smtClean="0"/>
              <a:t>대조적으로 항상 고정된 동일한 값을 </a:t>
            </a:r>
            <a:r>
              <a:rPr lang="ko-KR" altLang="en-US" dirty="0" err="1" smtClean="0"/>
              <a:t>갖음</a:t>
            </a:r>
            <a:endParaRPr lang="en-US" altLang="ko-KR" dirty="0" smtClean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변수와 상수</a:t>
            </a:r>
            <a:endParaRPr kumimoji="0" lang="en-US" altLang="ko-KR" b="1" dirty="0"/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2434297282"/>
              </p:ext>
            </p:extLst>
          </p:nvPr>
        </p:nvGraphicFramePr>
        <p:xfrm>
          <a:off x="251520" y="2646606"/>
          <a:ext cx="6096000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모서리가 둥근 직사각형 4"/>
          <p:cNvSpPr/>
          <p:nvPr/>
        </p:nvSpPr>
        <p:spPr>
          <a:xfrm>
            <a:off x="6156176" y="2996952"/>
            <a:ext cx="2520280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질적</a:t>
            </a:r>
            <a:r>
              <a:rPr lang="en-US" altLang="ko-KR" sz="1400" kern="1200" smtClean="0"/>
              <a:t> </a:t>
            </a:r>
            <a:r>
              <a:rPr lang="ko-KR" altLang="en-US" sz="1400" kern="1200" smtClean="0"/>
              <a:t>자료가 값을 갖는 변수</a:t>
            </a:r>
            <a:endParaRPr lang="en-US" altLang="ko-KR" sz="1400" kern="1200" smtClean="0"/>
          </a:p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예</a:t>
            </a:r>
            <a:r>
              <a:rPr lang="en-US" altLang="ko-KR" sz="1400" smtClean="0"/>
              <a:t>) </a:t>
            </a:r>
            <a:r>
              <a:rPr lang="ko-KR" altLang="en-US" sz="1400" smtClean="0"/>
              <a:t>성별</a:t>
            </a:r>
            <a:r>
              <a:rPr lang="en-US" altLang="ko-KR" sz="1400" smtClean="0"/>
              <a:t>, </a:t>
            </a:r>
            <a:r>
              <a:rPr lang="ko-KR" altLang="en-US" sz="1400" smtClean="0"/>
              <a:t>병동 구분</a:t>
            </a:r>
            <a:r>
              <a:rPr lang="en-US" altLang="ko-KR" sz="1400" smtClean="0"/>
              <a:t>, </a:t>
            </a:r>
            <a:r>
              <a:rPr lang="ko-KR" altLang="en-US" sz="1400" smtClean="0"/>
              <a:t>혈액형 등</a:t>
            </a:r>
            <a:endParaRPr lang="ko-KR" altLang="en-US" sz="1400" kern="1200"/>
          </a:p>
        </p:txBody>
      </p:sp>
      <p:sp>
        <p:nvSpPr>
          <p:cNvPr id="11" name="모서리가 둥근 직사각형 4"/>
          <p:cNvSpPr/>
          <p:nvPr/>
        </p:nvSpPr>
        <p:spPr>
          <a:xfrm>
            <a:off x="6160586" y="4207271"/>
            <a:ext cx="2520280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이산형 자료가 갖는 변수</a:t>
            </a:r>
            <a:endParaRPr lang="en-US" altLang="ko-KR" sz="1400" kern="1200" smtClean="0"/>
          </a:p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예</a:t>
            </a:r>
            <a:r>
              <a:rPr lang="en-US" altLang="ko-KR" sz="1400" smtClean="0"/>
              <a:t>) </a:t>
            </a:r>
            <a:r>
              <a:rPr lang="ko-KR" altLang="en-US" sz="1400" smtClean="0"/>
              <a:t>병상 수</a:t>
            </a:r>
            <a:r>
              <a:rPr lang="en-US" altLang="ko-KR" sz="1400" smtClean="0"/>
              <a:t>, </a:t>
            </a:r>
            <a:r>
              <a:rPr lang="ko-KR" altLang="en-US" sz="1400" smtClean="0"/>
              <a:t>환자 수</a:t>
            </a:r>
            <a:r>
              <a:rPr lang="en-US" altLang="ko-KR" sz="1400" smtClean="0"/>
              <a:t> </a:t>
            </a:r>
            <a:r>
              <a:rPr lang="ko-KR" altLang="en-US" sz="1400" smtClean="0"/>
              <a:t> 등</a:t>
            </a:r>
            <a:endParaRPr lang="ko-KR" altLang="en-US" sz="1400" kern="1200"/>
          </a:p>
        </p:txBody>
      </p:sp>
      <p:sp>
        <p:nvSpPr>
          <p:cNvPr id="12" name="모서리가 둥근 직사각형 4"/>
          <p:cNvSpPr/>
          <p:nvPr/>
        </p:nvSpPr>
        <p:spPr>
          <a:xfrm>
            <a:off x="6156176" y="5024298"/>
            <a:ext cx="2520280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연속형 자료가 갖는 변수</a:t>
            </a:r>
            <a:endParaRPr lang="en-US" altLang="ko-KR" sz="1400" smtClean="0"/>
          </a:p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smtClean="0"/>
              <a:t>예</a:t>
            </a:r>
            <a:r>
              <a:rPr lang="en-US" altLang="ko-KR" sz="1400" smtClean="0"/>
              <a:t>) </a:t>
            </a:r>
            <a:r>
              <a:rPr lang="ko-KR" altLang="en-US" sz="1400" smtClean="0"/>
              <a:t>몸무게</a:t>
            </a:r>
            <a:r>
              <a:rPr lang="en-US" altLang="ko-KR" sz="1400" smtClean="0"/>
              <a:t>, </a:t>
            </a:r>
            <a:r>
              <a:rPr lang="ko-KR" altLang="en-US" sz="1400" smtClean="0"/>
              <a:t>혈압</a:t>
            </a:r>
            <a:r>
              <a:rPr lang="en-US" altLang="ko-KR" sz="1400" smtClean="0"/>
              <a:t>, </a:t>
            </a:r>
            <a:r>
              <a:rPr lang="ko-KR" altLang="en-US" sz="1400" smtClean="0"/>
              <a:t>가격 등</a:t>
            </a:r>
            <a:endParaRPr lang="ko-KR" altLang="en-US" sz="1400" kern="1200"/>
          </a:p>
        </p:txBody>
      </p:sp>
      <p:sp>
        <p:nvSpPr>
          <p:cNvPr id="13" name="모서리가 둥근 직사각형 4"/>
          <p:cNvSpPr/>
          <p:nvPr/>
        </p:nvSpPr>
        <p:spPr>
          <a:xfrm>
            <a:off x="3860233" y="3017627"/>
            <a:ext cx="1944216" cy="648072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defTabSz="7112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ko-KR" altLang="en-US" sz="1400" kern="1200" smtClean="0"/>
              <a:t>질적</a:t>
            </a:r>
            <a:r>
              <a:rPr lang="en-US" altLang="ko-KR" sz="1400" kern="1200" smtClean="0"/>
              <a:t> </a:t>
            </a:r>
            <a:r>
              <a:rPr lang="ko-KR" altLang="en-US" sz="1400" smtClean="0"/>
              <a:t>변수는 이산변수</a:t>
            </a:r>
            <a:endParaRPr lang="ko-KR" altLang="en-US" sz="1400" kern="120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03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자료의 종류와 척도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척도 </a:t>
            </a:r>
            <a:r>
              <a:rPr lang="en-US" altLang="ko-KR" dirty="0" smtClean="0"/>
              <a:t>scale</a:t>
            </a:r>
          </a:p>
          <a:p>
            <a:pPr lvl="1"/>
            <a:r>
              <a:rPr lang="ko-KR" altLang="en-US" dirty="0" smtClean="0"/>
              <a:t>자료</a:t>
            </a:r>
            <a:r>
              <a:rPr lang="en-US" altLang="ko-KR" dirty="0" smtClean="0"/>
              <a:t> </a:t>
            </a:r>
            <a:r>
              <a:rPr lang="ko-KR" altLang="en-US" dirty="0" smtClean="0"/>
              <a:t>조사의 목적에 따라 관찰대상이 정해지고 정해진 </a:t>
            </a:r>
            <a:r>
              <a:rPr lang="ko-KR" altLang="en-US" smtClean="0"/>
              <a:t>대상을 측정하기 위한 단위를 척도</a:t>
            </a:r>
            <a:r>
              <a:rPr lang="en-US" altLang="ko-KR" dirty="0" smtClean="0"/>
              <a:t>(scale)</a:t>
            </a:r>
            <a:r>
              <a:rPr lang="ko-KR" altLang="en-US" dirty="0" smtClean="0"/>
              <a:t>라</a:t>
            </a:r>
            <a:r>
              <a:rPr lang="en-US" altLang="ko-KR" dirty="0" smtClean="0"/>
              <a:t> </a:t>
            </a:r>
            <a:r>
              <a:rPr lang="ko-KR" altLang="en-US" dirty="0" smtClean="0"/>
              <a:t>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필요에 따라 일정한 규칙이나 자료의 속성값을 일련의 기호나 숫자를 이용하여 나타냄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척도의 유형</a:t>
            </a:r>
            <a:endParaRPr kumimoji="0" lang="en-US" altLang="ko-KR" b="1" dirty="0"/>
          </a:p>
        </p:txBody>
      </p:sp>
      <p:graphicFrame>
        <p:nvGraphicFramePr>
          <p:cNvPr id="1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421162"/>
              </p:ext>
            </p:extLst>
          </p:nvPr>
        </p:nvGraphicFramePr>
        <p:xfrm>
          <a:off x="609600" y="2852936"/>
          <a:ext cx="7924800" cy="34440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640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명목척도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nominal scale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서열척도</a:t>
                      </a:r>
                      <a:endParaRPr kumimoji="0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ordinal scale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등간척도</a:t>
                      </a:r>
                      <a:endParaRPr kumimoji="0" lang="en-US" altLang="ko-KR" sz="1400" b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interval  scale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비율척도</a:t>
                      </a:r>
                      <a:endParaRPr kumimoji="0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ratio scale</a:t>
                      </a:r>
                    </a:p>
                  </a:txBody>
                  <a:tcPr marT="45716" marB="45716" anchor="ctr" horzOverflow="overflow"/>
                </a:tc>
              </a:tr>
              <a:tr h="82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측정대상을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분류하거나 확인할 목적으로 숫자를 부여하는 경우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측정대상간의 순서관계를 나타내는 척도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상대적 크기에 따른 순서와 등급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순서척도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속성에 대한 순위를 부여하되 간격이 동일한 척도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등간척도가 갖는 특성에 측정값 아시의 비율 계산이 가능함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</a:tr>
              <a:tr h="82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숫자의 계량적 의미는 없으며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질적인 성격만 부여됨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순위는 부여되나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 속성간의 양적인 비교 정보는 제공하지 않음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측정값 간의 차이에 대하여도 의미가 있음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절대원점이 존재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</a:tr>
              <a:tr h="82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성별 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남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=1,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여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=2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혈액형 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: A=1, B=2,  O=3. AB=4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등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나쁘다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=1,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보통이다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=2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좋다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=3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교육수준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경제상태 등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온도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시험점수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리커트척도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IQ 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등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연령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가격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소득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혈압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키 등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6" marB="45716" anchor="ctr" horzOverflow="overflow"/>
                </a:tc>
              </a:tr>
            </a:tbl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03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자료의 종류와 척도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척도에 포함되어 있는 가정</a:t>
            </a:r>
            <a:r>
              <a:rPr lang="en-US" altLang="ko-KR" dirty="0"/>
              <a:t>( </a:t>
            </a:r>
            <a:r>
              <a:rPr lang="ko-KR" altLang="en-US" dirty="0"/>
              <a:t>○ </a:t>
            </a:r>
            <a:r>
              <a:rPr lang="en-US" altLang="ko-KR" dirty="0"/>
              <a:t>: </a:t>
            </a:r>
            <a:r>
              <a:rPr lang="ko-KR" altLang="en-US" dirty="0"/>
              <a:t>존재함</a:t>
            </a:r>
            <a:r>
              <a:rPr lang="en-US" altLang="ko-KR" dirty="0"/>
              <a:t>, × : </a:t>
            </a:r>
            <a:r>
              <a:rPr lang="ko-KR" altLang="en-US" dirty="0"/>
              <a:t>존재하지 않음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척도에 포함되어 있는 가정</a:t>
            </a:r>
            <a:endParaRPr kumimoji="0" lang="en-US" altLang="ko-KR" b="1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61168"/>
              </p:ext>
            </p:extLst>
          </p:nvPr>
        </p:nvGraphicFramePr>
        <p:xfrm>
          <a:off x="467544" y="1988840"/>
          <a:ext cx="8136904" cy="41044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60989"/>
                <a:gridCol w="947548"/>
                <a:gridCol w="889918"/>
                <a:gridCol w="1293334"/>
                <a:gridCol w="1338135"/>
                <a:gridCol w="1130216"/>
                <a:gridCol w="1576764"/>
              </a:tblGrid>
              <a:tr h="1047019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  <a:latin typeface="+mn-ea"/>
                          <a:ea typeface="+mn-ea"/>
                        </a:rPr>
                        <a:t>       특성</a:t>
                      </a:r>
                      <a:endParaRPr lang="ko-KR" altLang="en-US" sz="1400" kern="0" spc="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척도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분류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400" kern="0" spc="0" dirty="0">
                          <a:effectLst/>
                          <a:latin typeface="+mn-ea"/>
                          <a:ea typeface="+mn-ea"/>
                        </a:rPr>
                        <a:t>category)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순위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order)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등간격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equal interval)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절대영점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absolute zero)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수학적 조작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척도의 예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679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명목척도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effectLst/>
                          <a:latin typeface="+mn-ea"/>
                          <a:ea typeface="+mn-ea"/>
                        </a:rPr>
                        <a:t>×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×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×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=, ≠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성별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혈액형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101634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서열척도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effectLst/>
                          <a:latin typeface="+mn-ea"/>
                          <a:ea typeface="+mn-ea"/>
                        </a:rPr>
                        <a:t>×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×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&lt; , &gt;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석차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 smtClean="0">
                          <a:effectLst/>
                          <a:latin typeface="+mn-ea"/>
                          <a:ea typeface="+mn-ea"/>
                        </a:rPr>
                        <a:t>선호도</a:t>
                      </a:r>
                      <a:endParaRPr lang="en-US" altLang="ko-KR" sz="1400" kern="0" spc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사회계층 상중하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67969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등간척도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effectLst/>
                          <a:latin typeface="+mn-ea"/>
                          <a:ea typeface="+mn-ea"/>
                        </a:rPr>
                        <a:t>×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>
                          <a:effectLst/>
                          <a:latin typeface="+mn-ea"/>
                          <a:ea typeface="+mn-ea"/>
                        </a:rPr>
                        <a:t>+, -</a:t>
                      </a:r>
                      <a:endParaRPr 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체온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 smtClean="0">
                          <a:effectLst/>
                          <a:latin typeface="+mn-ea"/>
                          <a:ea typeface="+mn-ea"/>
                        </a:rPr>
                        <a:t>온도</a:t>
                      </a:r>
                      <a:endParaRPr lang="en-US" altLang="ko-KR" sz="1400" kern="0" spc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리커트척도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6817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비율척도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○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spc="0" dirty="0">
                          <a:effectLst/>
                          <a:latin typeface="+mn-ea"/>
                          <a:ea typeface="+mn-ea"/>
                        </a:rPr>
                        <a:t>+, -, ×, ÷</a:t>
                      </a:r>
                      <a:endParaRPr 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-26924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몸무게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시간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26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자료의 종류와 척도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624014"/>
              </p:ext>
            </p:extLst>
          </p:nvPr>
        </p:nvGraphicFramePr>
        <p:xfrm>
          <a:off x="251520" y="1506368"/>
          <a:ext cx="8428775" cy="492512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02652"/>
                <a:gridCol w="900472"/>
                <a:gridCol w="1142679"/>
                <a:gridCol w="1359852"/>
                <a:gridCol w="2061560"/>
                <a:gridCol w="2061560"/>
              </a:tblGrid>
              <a:tr h="7891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effectLst/>
                          <a:latin typeface="+mn-ea"/>
                          <a:ea typeface="+mn-ea"/>
                        </a:rPr>
                        <a:t>자료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척도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비교방법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숫자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부여방법</a:t>
                      </a:r>
                      <a:r>
                        <a:rPr lang="en-US" altLang="ko-KR" sz="1400" b="1" kern="0" spc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effectLst/>
                          <a:latin typeface="+mn-ea"/>
                          <a:ea typeface="+mn-ea"/>
                        </a:rPr>
                        <a:t>대푯값 </a:t>
                      </a:r>
                      <a:r>
                        <a:rPr lang="ko-KR" altLang="en-US" sz="1400" b="1" kern="0" spc="0" dirty="0">
                          <a:effectLst/>
                          <a:latin typeface="+mn-ea"/>
                          <a:ea typeface="+mn-ea"/>
                        </a:rPr>
                        <a:t>측정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적용가능 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분석방법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>
                          <a:effectLst/>
                          <a:latin typeface="+mn-ea"/>
                          <a:ea typeface="+mn-ea"/>
                        </a:rPr>
                        <a:t>예</a:t>
                      </a:r>
                      <a:endParaRPr lang="ko-KR" altLang="en-US" sz="1400" b="1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89081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질적자료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이산형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명목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확인분류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최빈값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빈도분석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교차분석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 분석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비모수 통계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성별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상품유형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존재유무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혈액혈 분류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거주지분류 등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81795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서열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순위비교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중앙값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서열상관관계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비모수 통계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상표선호순위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상품품질순위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</a:t>
                      </a:r>
                      <a:endParaRPr lang="ko-KR" altLang="en-US" sz="1400" kern="0" spc="0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effectLst/>
                          <a:latin typeface="+mn-ea"/>
                          <a:ea typeface="+mn-ea"/>
                        </a:rPr>
                        <a:t>소득순위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등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81795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양적자료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연속형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등간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간격비교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산술평균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모수통계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분산분석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회귀분석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평균검정 등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온도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주가지수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시험성적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IQ </a:t>
                      </a:r>
                      <a:endParaRPr lang="en-US" altLang="ko-KR" sz="1400" kern="0" spc="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 smtClean="0">
                          <a:effectLst/>
                          <a:latin typeface="+mn-ea"/>
                          <a:ea typeface="+mn-ea"/>
                        </a:rPr>
                        <a:t>리커트척도</a:t>
                      </a:r>
                      <a:r>
                        <a:rPr lang="ko-KR" altLang="en-US" sz="1400" kern="0" spc="0" smtClean="0">
                          <a:effectLst/>
                          <a:latin typeface="+mn-ea"/>
                          <a:ea typeface="+mn-ea"/>
                        </a:rPr>
                        <a:t> 등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  <a:tr h="11760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비율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절대적 크기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비교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smtClean="0">
                          <a:effectLst/>
                          <a:latin typeface="+mn-ea"/>
                          <a:ea typeface="+mn-ea"/>
                        </a:rPr>
                        <a:t>최빈값</a:t>
                      </a:r>
                      <a:r>
                        <a:rPr lang="en-US" altLang="ko-KR" sz="1400" kern="0" spc="0" smtClean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smtClean="0">
                          <a:effectLst/>
                          <a:latin typeface="+mn-ea"/>
                          <a:ea typeface="+mn-ea"/>
                        </a:rPr>
                        <a:t>중앙값</a:t>
                      </a:r>
                      <a:endParaRPr lang="en-US" altLang="ko-KR" sz="1400" kern="0" spc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smtClean="0">
                          <a:effectLst/>
                          <a:latin typeface="+mn-ea"/>
                          <a:ea typeface="+mn-ea"/>
                        </a:rPr>
                        <a:t>산술평균</a:t>
                      </a:r>
                      <a:endParaRPr lang="ko-KR" altLang="en-US" sz="1400" kern="0" spc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기하평균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조화평균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모수통계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분산분석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회귀분석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effectLst/>
                          <a:latin typeface="+mn-ea"/>
                          <a:ea typeface="+mn-ea"/>
                        </a:rPr>
                        <a:t>평균검정 등</a:t>
                      </a:r>
                      <a:r>
                        <a:rPr lang="en-US" altLang="ko-KR" sz="1400" kern="0" spc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400" kern="0" spc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매출액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구매확률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소득액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혈압</a:t>
                      </a:r>
                      <a:r>
                        <a:rPr lang="en-US" altLang="ko-KR" sz="1400" kern="0" spc="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나이</a:t>
                      </a: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effectLst/>
                          <a:latin typeface="+mn-ea"/>
                          <a:ea typeface="+mn-ea"/>
                        </a:rPr>
                        <a:t>콜레스테롤 수치 등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척도에 따른 분석 방법</a:t>
            </a:r>
            <a:endParaRPr kumimoji="0" lang="en-US" altLang="ko-KR" b="1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30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</a:t>
            </a:r>
            <a:endParaRPr lang="ko-KR" altLang="en-US" sz="180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요약</a:t>
            </a:r>
            <a:endParaRPr kumimoji="0" lang="en-US" altLang="ko-KR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맑은 고딕" panose="020B0503020000020004" pitchFamily="50" charset="-127"/>
              <a:buChar char="○"/>
            </a:pPr>
            <a:r>
              <a:rPr lang="ko-KR" altLang="en-US" smtClean="0"/>
              <a:t>모집단은 </a:t>
            </a:r>
            <a:r>
              <a:rPr lang="ko-KR" altLang="en-US"/>
              <a:t>연구 대상이 되는 전체 집합이며 표본은 모집단에서 추출한 일부의 </a:t>
            </a:r>
            <a:r>
              <a:rPr lang="ko-KR" altLang="en-US" smtClean="0"/>
              <a:t>집단</a:t>
            </a: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r>
              <a:rPr lang="ko-KR" altLang="en-US" smtClean="0"/>
              <a:t>통계량은 </a:t>
            </a:r>
            <a:r>
              <a:rPr lang="ko-KR" altLang="en-US"/>
              <a:t>표본으로부터 얻어진 통계자료에서 구해진 특성값이며</a:t>
            </a:r>
            <a:r>
              <a:rPr lang="en-US" altLang="ko-KR"/>
              <a:t>, </a:t>
            </a:r>
            <a:r>
              <a:rPr lang="ko-KR" altLang="en-US"/>
              <a:t>모수는 모집단의 특성값을 </a:t>
            </a:r>
            <a:r>
              <a:rPr lang="ko-KR" altLang="en-US" smtClean="0"/>
              <a:t>말함</a:t>
            </a: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endParaRPr lang="en-US" altLang="ko-KR"/>
          </a:p>
          <a:p>
            <a:pPr>
              <a:buFont typeface="맑은 고딕" panose="020B0503020000020004" pitchFamily="50" charset="-127"/>
              <a:buChar char="○"/>
            </a:pPr>
            <a:r>
              <a:rPr lang="ko-KR" altLang="en-US" smtClean="0"/>
              <a:t>확률표본추출방법으로는 </a:t>
            </a:r>
            <a:r>
              <a:rPr lang="ko-KR" altLang="en-US"/>
              <a:t>단순확률추출법</a:t>
            </a:r>
            <a:r>
              <a:rPr lang="en-US" altLang="ko-KR"/>
              <a:t>, </a:t>
            </a:r>
            <a:r>
              <a:rPr lang="ko-KR" altLang="en-US"/>
              <a:t>계통추출법</a:t>
            </a:r>
            <a:r>
              <a:rPr lang="en-US" altLang="ko-KR"/>
              <a:t>, </a:t>
            </a:r>
            <a:r>
              <a:rPr lang="ko-KR" altLang="en-US"/>
              <a:t>층화추출법</a:t>
            </a:r>
            <a:r>
              <a:rPr lang="en-US" altLang="ko-KR"/>
              <a:t>, </a:t>
            </a:r>
            <a:r>
              <a:rPr lang="ko-KR" altLang="en-US"/>
              <a:t>집락추출법이 많이 </a:t>
            </a:r>
            <a:r>
              <a:rPr lang="ko-KR" altLang="en-US" smtClean="0"/>
              <a:t>사용됨</a:t>
            </a: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endParaRPr lang="en-US" altLang="ko-KR"/>
          </a:p>
          <a:p>
            <a:pPr>
              <a:buFont typeface="맑은 고딕" panose="020B0503020000020004" pitchFamily="50" charset="-127"/>
              <a:buChar char="○"/>
            </a:pPr>
            <a:r>
              <a:rPr lang="ko-KR" altLang="en-US" smtClean="0"/>
              <a:t>이산형 </a:t>
            </a:r>
            <a:r>
              <a:rPr lang="ko-KR" altLang="en-US"/>
              <a:t>자료는 셀 수 있는 자료로 정수 값을 갖으며 연속형 자료는 셀 수 없는 값으로 실수값을 갖는 </a:t>
            </a:r>
            <a:r>
              <a:rPr lang="ko-KR" altLang="en-US" smtClean="0"/>
              <a:t>자료</a:t>
            </a: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r>
              <a:rPr lang="ko-KR" altLang="en-US" smtClean="0"/>
              <a:t>질적 </a:t>
            </a:r>
            <a:r>
              <a:rPr lang="ko-KR" altLang="en-US"/>
              <a:t>자료는 이산형 자료로서 기본적으로는 숫자로 표시할 수 없는 </a:t>
            </a:r>
            <a:r>
              <a:rPr lang="ko-KR" altLang="en-US" smtClean="0"/>
              <a:t>자료</a:t>
            </a:r>
            <a:endParaRPr lang="en-US" altLang="ko-KR" smtClean="0"/>
          </a:p>
          <a:p>
            <a:pPr>
              <a:buFont typeface="맑은 고딕" panose="020B0503020000020004" pitchFamily="50" charset="-127"/>
              <a:buChar char="○"/>
            </a:pPr>
            <a:endParaRPr lang="en-US" altLang="ko-KR"/>
          </a:p>
          <a:p>
            <a:pPr>
              <a:buFont typeface="맑은 고딕" panose="020B0503020000020004" pitchFamily="50" charset="-127"/>
              <a:buChar char="○"/>
            </a:pPr>
            <a:r>
              <a:rPr lang="ko-KR" altLang="en-US" smtClean="0"/>
              <a:t>척도의 </a:t>
            </a:r>
            <a:r>
              <a:rPr lang="ko-KR" altLang="en-US"/>
              <a:t>유형은 명목척도</a:t>
            </a:r>
            <a:r>
              <a:rPr lang="en-US" altLang="ko-KR"/>
              <a:t>, </a:t>
            </a:r>
            <a:r>
              <a:rPr lang="ko-KR" altLang="en-US"/>
              <a:t>서열척도</a:t>
            </a:r>
            <a:r>
              <a:rPr lang="en-US" altLang="ko-KR"/>
              <a:t>, </a:t>
            </a:r>
            <a:r>
              <a:rPr lang="ko-KR" altLang="en-US"/>
              <a:t>등간척도</a:t>
            </a:r>
            <a:r>
              <a:rPr lang="en-US" altLang="ko-KR"/>
              <a:t>, </a:t>
            </a:r>
            <a:r>
              <a:rPr lang="ko-KR" altLang="en-US"/>
              <a:t>비율척도 네 가지로 </a:t>
            </a:r>
            <a:r>
              <a:rPr lang="ko-KR" altLang="en-US" smtClean="0"/>
              <a:t>구분</a:t>
            </a:r>
            <a:endParaRPr lang="ko-KR" altLang="en-US"/>
          </a:p>
          <a:p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23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</a:t>
            </a:r>
            <a:r>
              <a:rPr lang="ko-KR" altLang="en-US" smtClean="0"/>
              <a:t>통계학의 기본 개념   </a:t>
            </a:r>
            <a:r>
              <a:rPr lang="ko-KR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통계학이란</a:t>
            </a:r>
            <a:r>
              <a:rPr lang="ko-KR" altLang="en-US" sz="1800" dirty="0" smtClean="0">
                <a:latin typeface="+mn-ea"/>
              </a:rPr>
              <a:t> 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u="sng" dirty="0">
                <a:ea typeface="맑은 고딕" pitchFamily="50" charset="-127"/>
              </a:rPr>
              <a:t>불확실성하의 자료를 수집 </a:t>
            </a:r>
            <a:r>
              <a:rPr lang="en-US" altLang="ko-KR" u="sng" dirty="0">
                <a:ea typeface="맑은 고딕" pitchFamily="50" charset="-127"/>
              </a:rPr>
              <a:t>·</a:t>
            </a:r>
            <a:r>
              <a:rPr lang="ko-KR" altLang="en-US" u="sng" dirty="0">
                <a:ea typeface="맑은 고딕" pitchFamily="50" charset="-127"/>
              </a:rPr>
              <a:t> 분석하여  </a:t>
            </a:r>
            <a:r>
              <a:rPr lang="ko-KR" altLang="en-US" u="sng" dirty="0" smtClean="0">
                <a:ea typeface="맑은 고딕" pitchFamily="50" charset="-127"/>
              </a:rPr>
              <a:t>과학적인 방법으로 의사결정 하는 것을 연구 대상으로 하는 학문</a:t>
            </a:r>
            <a:endParaRPr lang="en-US" altLang="ko-KR" u="sng" dirty="0" smtClean="0">
              <a:ea typeface="맑은 고딕" pitchFamily="50" charset="-127"/>
            </a:endParaRPr>
          </a:p>
          <a:p>
            <a:pPr eaLnBrk="1" hangingPunct="1">
              <a:lnSpc>
                <a:spcPct val="150000"/>
              </a:lnSpc>
            </a:pPr>
            <a:endParaRPr lang="en-US" altLang="ko-KR" dirty="0">
              <a:ea typeface="맑은 고딕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dirty="0" smtClean="0">
                <a:ea typeface="맑은 고딕" pitchFamily="50" charset="-127"/>
              </a:rPr>
              <a:t>즉 </a:t>
            </a:r>
            <a:r>
              <a:rPr lang="ko-KR" altLang="en-US" dirty="0">
                <a:ea typeface="맑은 고딕" pitchFamily="50" charset="-127"/>
              </a:rPr>
              <a:t>관심의 대상이 되는 </a:t>
            </a:r>
            <a:r>
              <a:rPr lang="ko-KR" altLang="en-US" dirty="0" smtClean="0">
                <a:ea typeface="맑은 고딕" pitchFamily="50" charset="-127"/>
              </a:rPr>
              <a:t>주제의 자료를 수집하고 </a:t>
            </a:r>
            <a:r>
              <a:rPr lang="ko-KR" altLang="en-US" dirty="0">
                <a:ea typeface="맑은 고딕" pitchFamily="50" charset="-127"/>
              </a:rPr>
              <a:t>정리</a:t>
            </a:r>
            <a:r>
              <a:rPr lang="en-US" altLang="ko-KR" dirty="0">
                <a:ea typeface="맑은 고딕" pitchFamily="50" charset="-127"/>
              </a:rPr>
              <a:t>, </a:t>
            </a:r>
            <a:r>
              <a:rPr lang="ko-KR" altLang="en-US" dirty="0" smtClean="0">
                <a:ea typeface="맑은 고딕" pitchFamily="50" charset="-127"/>
              </a:rPr>
              <a:t>분석하여   </a:t>
            </a:r>
            <a:r>
              <a:rPr lang="ko-KR" altLang="en-US" dirty="0">
                <a:ea typeface="맑은 고딕" pitchFamily="50" charset="-127"/>
              </a:rPr>
              <a:t>불확실하거나 또는 복잡한 정보를 과학적인 분석 판단에  의해 좀 더 </a:t>
            </a:r>
            <a:r>
              <a:rPr lang="ko-KR" altLang="en-US" dirty="0" smtClean="0">
                <a:ea typeface="맑은 고딕" pitchFamily="50" charset="-127"/>
              </a:rPr>
              <a:t>사실적</a:t>
            </a:r>
            <a:r>
              <a:rPr lang="en-US" altLang="ko-KR" dirty="0" smtClean="0">
                <a:ea typeface="맑은 고딕" pitchFamily="50" charset="-127"/>
              </a:rPr>
              <a:t>   </a:t>
            </a:r>
            <a:r>
              <a:rPr lang="ko-KR" altLang="en-US" dirty="0">
                <a:ea typeface="맑은 고딕" pitchFamily="50" charset="-127"/>
              </a:rPr>
              <a:t>이고</a:t>
            </a:r>
            <a:r>
              <a:rPr lang="en-US" altLang="ko-KR" dirty="0">
                <a:ea typeface="맑은 고딕" pitchFamily="50" charset="-127"/>
              </a:rPr>
              <a:t>, </a:t>
            </a:r>
            <a:r>
              <a:rPr lang="ko-KR" altLang="en-US" dirty="0">
                <a:ea typeface="맑은 고딕" pitchFamily="50" charset="-127"/>
              </a:rPr>
              <a:t>명확하게 방향을 제시하는 학문</a:t>
            </a:r>
          </a:p>
          <a:p>
            <a:pPr eaLnBrk="1" hangingPunct="1">
              <a:lnSpc>
                <a:spcPct val="150000"/>
              </a:lnSpc>
            </a:pP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/>
              <a:t>통계학</a:t>
            </a:r>
            <a:r>
              <a:rPr kumimoji="0" lang="en-US" altLang="ko-KR" b="1" dirty="0"/>
              <a:t>(</a:t>
            </a:r>
            <a:r>
              <a:rPr kumimoji="0" lang="en-US" altLang="ko-KR" b="1" dirty="0" smtClean="0"/>
              <a:t>Statistics</a:t>
            </a:r>
            <a:r>
              <a:rPr kumimoji="0" lang="en-US" altLang="ko-KR" b="1" dirty="0"/>
              <a:t>)</a:t>
            </a:r>
            <a:r>
              <a:rPr kumimoji="0" lang="ko-KR" altLang="en-US" b="1" dirty="0"/>
              <a:t>이란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32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오늘 수업 전체내용 요약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altLang="ko-KR" dirty="0" smtClean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1.</a:t>
            </a:r>
            <a:r>
              <a:rPr lang="ko-KR" altLang="en-US" dirty="0" smtClean="0">
                <a:latin typeface="+mn-ea"/>
              </a:rPr>
              <a:t> 통계학이란 무엇인가를 말할 수 있다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2.</a:t>
            </a:r>
            <a:r>
              <a:rPr lang="ko-KR" altLang="en-US" dirty="0" smtClean="0">
                <a:latin typeface="+mn-ea"/>
              </a:rPr>
              <a:t> 기술통계학과 추측통계학의 차이점을 설명할 수 있다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3.</a:t>
            </a:r>
            <a:r>
              <a:rPr lang="ko-KR" altLang="en-US" dirty="0" smtClean="0">
                <a:latin typeface="+mn-ea"/>
              </a:rPr>
              <a:t> 모집단과 표본이 무엇인지 진술할 수 있다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4.</a:t>
            </a:r>
            <a:r>
              <a:rPr lang="ko-KR" altLang="en-US" dirty="0" smtClean="0">
                <a:latin typeface="+mn-ea"/>
              </a:rPr>
              <a:t> 확률추출법 </a:t>
            </a:r>
            <a:r>
              <a:rPr lang="en-US" altLang="ko-KR" dirty="0" smtClean="0">
                <a:latin typeface="+mn-ea"/>
              </a:rPr>
              <a:t>4</a:t>
            </a:r>
            <a:r>
              <a:rPr lang="ko-KR" altLang="en-US" dirty="0" smtClean="0">
                <a:latin typeface="+mn-ea"/>
              </a:rPr>
              <a:t>가지를 설명할 수 있다</a:t>
            </a:r>
            <a:r>
              <a:rPr lang="en-US" altLang="ko-KR" dirty="0" smtClean="0">
                <a:latin typeface="+mn-ea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/>
              <a:t>   5. </a:t>
            </a:r>
            <a:r>
              <a:rPr lang="ko-KR" altLang="en-US" dirty="0" smtClean="0"/>
              <a:t>척도의 유형 </a:t>
            </a:r>
            <a:r>
              <a:rPr lang="en-US" altLang="ko-KR" dirty="0"/>
              <a:t>4</a:t>
            </a:r>
            <a:r>
              <a:rPr lang="ko-KR" altLang="en-US" dirty="0" smtClean="0"/>
              <a:t>가지를 </a:t>
            </a:r>
            <a:r>
              <a:rPr lang="ko-KR" altLang="en-US" dirty="0"/>
              <a:t>설명하고 예를 들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 smtClean="0"/>
              <a:t>오늘 수업 학습정리</a:t>
            </a:r>
            <a:endParaRPr kumimoji="0"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31097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</a:t>
            </a:r>
            <a:r>
              <a:rPr lang="ko-KR" altLang="en-US" smtClean="0"/>
              <a:t>통계학의 기본 개념   </a:t>
            </a:r>
            <a:r>
              <a:rPr lang="ko-KR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통계학의 </a:t>
            </a:r>
            <a:r>
              <a:rPr lang="ko-KR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문제와 목적</a:t>
            </a:r>
            <a:r>
              <a:rPr lang="ko-KR" altLang="en-US" sz="1800" dirty="0">
                <a:latin typeface="+mn-ea"/>
              </a:rPr>
              <a:t> 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dirty="0">
                <a:ea typeface="맑은 고딕" pitchFamily="50" charset="-127"/>
              </a:rPr>
              <a:t>통계학에서 취급하는 문제</a:t>
            </a:r>
            <a:endParaRPr lang="en-US" altLang="ko-KR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endParaRPr lang="en-US" altLang="ko-KR" sz="800" dirty="0" smtClean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 smtClean="0">
                <a:ea typeface="맑은 고딕" pitchFamily="50" charset="-127"/>
              </a:rPr>
              <a:t>자료의 </a:t>
            </a:r>
            <a:r>
              <a:rPr lang="ko-KR" altLang="en-US" dirty="0">
                <a:ea typeface="맑은 고딕" pitchFamily="50" charset="-127"/>
              </a:rPr>
              <a:t>수집방법</a:t>
            </a:r>
            <a:endParaRPr lang="en-US" altLang="ko-KR" dirty="0">
              <a:ea typeface="맑은 고딕" pitchFamily="50" charset="-127"/>
            </a:endParaRP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개개의 자료를 객관적으로 정확하게 수집하는가</a:t>
            </a:r>
            <a:r>
              <a:rPr lang="en-US" altLang="ko-KR" sz="1600" dirty="0">
                <a:ea typeface="맑은 고딕" pitchFamily="50" charset="-127"/>
              </a:rPr>
              <a:t>?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최소의 </a:t>
            </a:r>
            <a:r>
              <a:rPr lang="ko-KR" altLang="en-US" sz="1600" dirty="0" smtClean="0">
                <a:ea typeface="맑은 고딕" pitchFamily="50" charset="-127"/>
              </a:rPr>
              <a:t>비용으로 </a:t>
            </a:r>
            <a:r>
              <a:rPr lang="ko-KR" altLang="en-US" sz="1600" dirty="0">
                <a:ea typeface="맑은 고딕" pitchFamily="50" charset="-127"/>
              </a:rPr>
              <a:t>최대의 신뢰성 있는 정보 수집</a:t>
            </a:r>
            <a:endParaRPr lang="en-US" altLang="ko-KR" sz="1600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 smtClean="0">
                <a:ea typeface="맑은 고딕" pitchFamily="50" charset="-127"/>
              </a:rPr>
              <a:t>자료의 </a:t>
            </a:r>
            <a:r>
              <a:rPr lang="ko-KR" altLang="en-US" dirty="0">
                <a:ea typeface="맑은 고딕" pitchFamily="50" charset="-127"/>
              </a:rPr>
              <a:t>정리 </a:t>
            </a:r>
            <a:r>
              <a:rPr lang="en-US" altLang="ko-KR" dirty="0">
                <a:ea typeface="맑은 고딕" pitchFamily="50" charset="-127"/>
              </a:rPr>
              <a:t> : </a:t>
            </a:r>
            <a:r>
              <a:rPr lang="ko-KR" altLang="en-US" dirty="0">
                <a:ea typeface="맑은 고딕" pitchFamily="50" charset="-127"/>
              </a:rPr>
              <a:t>기술통계학</a:t>
            </a:r>
            <a:endParaRPr lang="en-US" altLang="ko-KR" dirty="0">
              <a:ea typeface="맑은 고딕" pitchFamily="50" charset="-127"/>
            </a:endParaRP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u="sng" dirty="0">
                <a:ea typeface="맑은 고딕" pitchFamily="50" charset="-127"/>
              </a:rPr>
              <a:t>수집된 자료를 </a:t>
            </a:r>
            <a:r>
              <a:rPr lang="ko-KR" altLang="en-US" sz="1600" u="sng" dirty="0" smtClean="0">
                <a:ea typeface="맑은 고딕" pitchFamily="50" charset="-127"/>
              </a:rPr>
              <a:t>도표</a:t>
            </a:r>
            <a:r>
              <a:rPr lang="en-US" altLang="ko-KR" sz="1600" u="sng" dirty="0" smtClean="0">
                <a:ea typeface="맑은 고딕" pitchFamily="50" charset="-127"/>
              </a:rPr>
              <a:t>, </a:t>
            </a:r>
            <a:r>
              <a:rPr lang="ko-KR" altLang="en-US" sz="1600" u="sng" dirty="0" smtClean="0">
                <a:ea typeface="맑은 고딕" pitchFamily="50" charset="-127"/>
              </a:rPr>
              <a:t>숫자</a:t>
            </a:r>
            <a:r>
              <a:rPr lang="en-US" altLang="ko-KR" sz="1600" u="sng" dirty="0" smtClean="0">
                <a:ea typeface="맑은 고딕" pitchFamily="50" charset="-127"/>
              </a:rPr>
              <a:t>, </a:t>
            </a:r>
            <a:r>
              <a:rPr lang="ko-KR" altLang="en-US" sz="1600" u="sng" dirty="0" smtClean="0">
                <a:ea typeface="맑은 고딕" pitchFamily="50" charset="-127"/>
              </a:rPr>
              <a:t>그래프 등으로 정리 </a:t>
            </a:r>
            <a:r>
              <a:rPr lang="en-US" altLang="ko-KR" sz="1600" u="sng" dirty="0" smtClean="0">
                <a:ea typeface="맑은 고딕" pitchFamily="50" charset="-127"/>
              </a:rPr>
              <a:t>· </a:t>
            </a:r>
            <a:r>
              <a:rPr lang="ko-KR" altLang="en-US" sz="1600" u="sng" dirty="0" smtClean="0">
                <a:ea typeface="맑은 고딕" pitchFamily="50" charset="-127"/>
              </a:rPr>
              <a:t>요약 하는 방법을 다루는 분야</a:t>
            </a:r>
            <a:endParaRPr lang="en-US" altLang="ko-KR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>
                <a:ea typeface="맑은 고딕" pitchFamily="50" charset="-127"/>
              </a:rPr>
              <a:t>통계적 추론 </a:t>
            </a:r>
            <a:r>
              <a:rPr lang="en-US" altLang="ko-KR" dirty="0">
                <a:ea typeface="맑은 고딕" pitchFamily="50" charset="-127"/>
              </a:rPr>
              <a:t>: </a:t>
            </a:r>
            <a:r>
              <a:rPr lang="ko-KR" altLang="en-US" dirty="0">
                <a:ea typeface="맑은 고딕" pitchFamily="50" charset="-127"/>
              </a:rPr>
              <a:t>추측통계학</a:t>
            </a:r>
            <a:endParaRPr lang="en-US" altLang="ko-KR" dirty="0">
              <a:ea typeface="맑은 고딕" pitchFamily="50" charset="-127"/>
            </a:endParaRP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u="sng" dirty="0">
                <a:ea typeface="맑은 고딕" pitchFamily="50" charset="-127"/>
              </a:rPr>
              <a:t>수집된 </a:t>
            </a:r>
            <a:r>
              <a:rPr lang="ko-KR" altLang="en-US" sz="1600" u="sng" dirty="0" smtClean="0">
                <a:ea typeface="맑은 고딕" pitchFamily="50" charset="-127"/>
              </a:rPr>
              <a:t>자료로부터 </a:t>
            </a:r>
            <a:r>
              <a:rPr lang="ko-KR" altLang="en-US" sz="1600" u="sng" dirty="0">
                <a:ea typeface="맑은 고딕" pitchFamily="50" charset="-127"/>
              </a:rPr>
              <a:t>모집단의 특성인 </a:t>
            </a:r>
            <a:r>
              <a:rPr lang="ko-KR" altLang="en-US" sz="1600" u="sng" dirty="0" err="1">
                <a:ea typeface="맑은 고딕" pitchFamily="50" charset="-127"/>
              </a:rPr>
              <a:t>모수를</a:t>
            </a:r>
            <a:r>
              <a:rPr lang="ko-KR" altLang="en-US" sz="1600" u="sng" dirty="0">
                <a:ea typeface="맑은 고딕" pitchFamily="50" charset="-127"/>
              </a:rPr>
              <a:t> 추측하고 검정하는 </a:t>
            </a:r>
            <a:r>
              <a:rPr lang="ko-KR" altLang="en-US" sz="1600" u="sng" dirty="0" smtClean="0">
                <a:ea typeface="맑은 고딕" pitchFamily="50" charset="-127"/>
              </a:rPr>
              <a:t>분야</a:t>
            </a:r>
            <a:endParaRPr lang="ko-KR" altLang="en-US" u="sng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 smtClean="0"/>
              <a:t>통계학의 문제와 목적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70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</a:t>
            </a:r>
            <a:r>
              <a:rPr lang="ko-KR" altLang="en-US" smtClean="0"/>
              <a:t>통계학의 기본 개념</a:t>
            </a:r>
            <a:endParaRPr lang="ko-KR" altLang="en-US" sz="1800" dirty="0"/>
          </a:p>
        </p:txBody>
      </p:sp>
      <p:grpSp>
        <p:nvGrpSpPr>
          <p:cNvPr id="5" name="그룹 7"/>
          <p:cNvGrpSpPr>
            <a:grpSpLocks/>
          </p:cNvGrpSpPr>
          <p:nvPr/>
        </p:nvGrpSpPr>
        <p:grpSpPr bwMode="auto">
          <a:xfrm>
            <a:off x="357850" y="1266143"/>
            <a:ext cx="8419485" cy="4232246"/>
            <a:chOff x="1331640" y="1700985"/>
            <a:chExt cx="6096000" cy="4232627"/>
          </a:xfrm>
        </p:grpSpPr>
        <p:graphicFrame>
          <p:nvGraphicFramePr>
            <p:cNvPr id="6" name="다이어그램 5"/>
            <p:cNvGraphicFramePr/>
            <p:nvPr>
              <p:extLst>
                <p:ext uri="{D42A27DB-BD31-4B8C-83A1-F6EECF244321}">
                  <p14:modId xmlns:p14="http://schemas.microsoft.com/office/powerpoint/2010/main" val="1320789454"/>
                </p:ext>
              </p:extLst>
            </p:nvPr>
          </p:nvGraphicFramePr>
          <p:xfrm>
            <a:off x="1331640" y="1700985"/>
            <a:ext cx="6096000" cy="22322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모서리가 둥근 직사각형 6"/>
            <p:cNvSpPr/>
            <p:nvPr/>
          </p:nvSpPr>
          <p:spPr>
            <a:xfrm>
              <a:off x="1516262" y="4077464"/>
              <a:ext cx="2398269" cy="18001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dirty="0"/>
                <a:t>자료를 수집하고 정리하여 표나 도표를 작성하거나</a:t>
              </a:r>
              <a:r>
                <a:rPr kumimoji="0" lang="en-US" altLang="ko-KR" sz="1600" dirty="0"/>
                <a:t>,</a:t>
              </a:r>
              <a:r>
                <a:rPr kumimoji="0" lang="ko-KR" altLang="en-US" sz="1600" dirty="0"/>
                <a:t>자료를 요약하여 대푯값 및 변동의</a:t>
              </a:r>
              <a:r>
                <a:rPr kumimoji="0" lang="en-US" altLang="ko-KR" sz="1600" dirty="0"/>
                <a:t> </a:t>
              </a:r>
              <a:r>
                <a:rPr kumimoji="0" lang="ko-KR" altLang="en-US" sz="1600" dirty="0"/>
                <a:t>크기 등을 구하는 방법을 다루는 </a:t>
              </a:r>
              <a:r>
                <a:rPr kumimoji="0" lang="ko-KR" altLang="en-US" sz="1600" dirty="0" smtClean="0"/>
                <a:t>분야</a:t>
              </a:r>
              <a:endParaRPr kumimoji="0" lang="ko-KR" altLang="en-US" sz="1600" dirty="0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4869571" y="4133450"/>
              <a:ext cx="2398003" cy="18001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dirty="0"/>
                <a:t>모집단으로부터 추출된 표본의 통계량을 이용하여 모집단의 특성인 </a:t>
              </a:r>
              <a:r>
                <a:rPr kumimoji="0" lang="ko-KR" altLang="en-US" sz="1600" dirty="0" err="1" smtClean="0"/>
                <a:t>모수를</a:t>
              </a:r>
              <a:r>
                <a:rPr kumimoji="0" lang="ko-KR" altLang="en-US" sz="1600" dirty="0" smtClean="0"/>
                <a:t> </a:t>
              </a:r>
              <a:r>
                <a:rPr kumimoji="0" lang="ko-KR" altLang="en-US" sz="1600" dirty="0"/>
                <a:t>추측하고 검정하는 학문</a:t>
              </a:r>
            </a:p>
          </p:txBody>
        </p:sp>
      </p:grpSp>
      <p:sp>
        <p:nvSpPr>
          <p:cNvPr id="9" name="모서리가 둥근 직사각형 8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25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</a:t>
            </a:r>
            <a:r>
              <a:rPr lang="ko-KR" altLang="en-US" smtClean="0"/>
              <a:t>통계학의 기본 개념   </a:t>
            </a:r>
            <a:r>
              <a:rPr lang="ko-KR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통계학의 </a:t>
            </a:r>
            <a:r>
              <a:rPr lang="ko-KR" alt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문제와 목적</a:t>
            </a:r>
            <a:r>
              <a:rPr lang="ko-KR" altLang="en-US" sz="1800" dirty="0">
                <a:latin typeface="+mn-ea"/>
              </a:rPr>
              <a:t> </a:t>
            </a:r>
            <a:endParaRPr lang="ko-KR" altLang="en-US" sz="1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ko-KR" altLang="en-US" dirty="0">
                <a:ea typeface="맑은 고딕" pitchFamily="50" charset="-127"/>
              </a:rPr>
              <a:t>통계학의 목적</a:t>
            </a:r>
            <a:endParaRPr lang="en-US" altLang="ko-KR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>
                <a:ea typeface="맑은 고딕" pitchFamily="50" charset="-127"/>
              </a:rPr>
              <a:t>사실의 확인</a:t>
            </a:r>
            <a:r>
              <a:rPr lang="en-US" altLang="ko-KR" dirty="0">
                <a:ea typeface="맑은 고딕" pitchFamily="50" charset="-127"/>
              </a:rPr>
              <a:t>(</a:t>
            </a:r>
            <a:r>
              <a:rPr lang="ko-KR" altLang="en-US" dirty="0">
                <a:ea typeface="맑은 고딕" pitchFamily="50" charset="-127"/>
              </a:rPr>
              <a:t>조사</a:t>
            </a:r>
            <a:r>
              <a:rPr lang="en-US" altLang="ko-KR" dirty="0">
                <a:ea typeface="맑은 고딕" pitchFamily="50" charset="-127"/>
              </a:rPr>
              <a:t>)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사실을 조사하고 확인하는 것은 미래에 일어날 </a:t>
            </a:r>
            <a:r>
              <a:rPr lang="ko-KR" altLang="en-US" sz="1600" dirty="0" smtClean="0">
                <a:ea typeface="맑은 고딕" pitchFamily="50" charset="-127"/>
              </a:rPr>
              <a:t>현상을 </a:t>
            </a:r>
            <a:r>
              <a:rPr lang="ko-KR" altLang="en-US" sz="1600" dirty="0">
                <a:ea typeface="맑은 고딕" pitchFamily="50" charset="-127"/>
              </a:rPr>
              <a:t>알기 위해서</a:t>
            </a:r>
            <a:endParaRPr lang="en-US" altLang="ko-KR" sz="1600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>
                <a:ea typeface="맑은 고딕" pitchFamily="50" charset="-127"/>
              </a:rPr>
              <a:t>법칙성의 발견</a:t>
            </a:r>
            <a:r>
              <a:rPr lang="en-US" altLang="ko-KR" dirty="0">
                <a:ea typeface="맑은 고딕" pitchFamily="50" charset="-127"/>
              </a:rPr>
              <a:t>(</a:t>
            </a:r>
            <a:r>
              <a:rPr lang="ko-KR" altLang="en-US" dirty="0">
                <a:ea typeface="맑은 고딕" pitchFamily="50" charset="-127"/>
              </a:rPr>
              <a:t>분석</a:t>
            </a:r>
            <a:r>
              <a:rPr lang="en-US" altLang="ko-KR" dirty="0">
                <a:ea typeface="맑은 고딕" pitchFamily="50" charset="-127"/>
              </a:rPr>
              <a:t>)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과거에 반복되는 현상은 미래에도 반복될 가능성이 높으며 이를 정리</a:t>
            </a:r>
            <a:r>
              <a:rPr lang="en-US" altLang="ko-KR" sz="1600" dirty="0">
                <a:ea typeface="맑은 고딕" pitchFamily="50" charset="-127"/>
              </a:rPr>
              <a:t>, </a:t>
            </a:r>
            <a:r>
              <a:rPr lang="ko-KR" altLang="en-US" sz="1600" dirty="0">
                <a:ea typeface="맑은 고딕" pitchFamily="50" charset="-127"/>
              </a:rPr>
              <a:t>인과관계</a:t>
            </a:r>
            <a:r>
              <a:rPr lang="en-US" altLang="ko-KR" sz="1600" dirty="0">
                <a:ea typeface="맑은 고딕" pitchFamily="50" charset="-127"/>
              </a:rPr>
              <a:t>, </a:t>
            </a:r>
            <a:r>
              <a:rPr lang="ko-KR" altLang="en-US" sz="1600" dirty="0">
                <a:ea typeface="맑은 고딕" pitchFamily="50" charset="-127"/>
              </a:rPr>
              <a:t>즉 법칙성을 </a:t>
            </a:r>
            <a:r>
              <a:rPr lang="ko-KR" altLang="en-US" sz="1600" dirty="0" smtClean="0">
                <a:ea typeface="맑은 고딕" pitchFamily="50" charset="-127"/>
              </a:rPr>
              <a:t>발견 </a:t>
            </a:r>
            <a:r>
              <a:rPr lang="en-US" altLang="ko-KR" sz="1600" dirty="0" smtClean="0">
                <a:ea typeface="맑은 고딕" pitchFamily="50" charset="-127"/>
              </a:rPr>
              <a:t>ex) </a:t>
            </a:r>
            <a:r>
              <a:rPr lang="ko-KR" altLang="en-US" sz="1600" dirty="0" smtClean="0">
                <a:ea typeface="맑은 고딕" pitchFamily="50" charset="-127"/>
              </a:rPr>
              <a:t>평균수명</a:t>
            </a:r>
            <a:endParaRPr lang="en-US" altLang="ko-KR" sz="1600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>
                <a:ea typeface="맑은 고딕" pitchFamily="50" charset="-127"/>
              </a:rPr>
              <a:t>원인의 규명</a:t>
            </a:r>
            <a:r>
              <a:rPr lang="en-US" altLang="ko-KR" dirty="0">
                <a:ea typeface="맑은 고딕" pitchFamily="50" charset="-127"/>
              </a:rPr>
              <a:t>(</a:t>
            </a:r>
            <a:r>
              <a:rPr lang="ko-KR" altLang="en-US" dirty="0">
                <a:ea typeface="맑은 고딕" pitchFamily="50" charset="-127"/>
              </a:rPr>
              <a:t>추론</a:t>
            </a:r>
            <a:r>
              <a:rPr lang="en-US" altLang="ko-KR" dirty="0">
                <a:ea typeface="맑은 고딕" pitchFamily="50" charset="-127"/>
              </a:rPr>
              <a:t>)</a:t>
            </a: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사실이 어떠한 원인에 의하여 생겼는가를 규명</a:t>
            </a:r>
            <a:endParaRPr lang="en-US" altLang="ko-KR" sz="1600" dirty="0">
              <a:ea typeface="맑은 고딕" pitchFamily="50" charset="-127"/>
            </a:endParaRP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동종의 여러 가지 통계를 비교</a:t>
            </a:r>
            <a:r>
              <a:rPr lang="en-US" altLang="ko-KR" sz="1600" dirty="0">
                <a:ea typeface="맑은 고딕" pitchFamily="50" charset="-127"/>
              </a:rPr>
              <a:t>, </a:t>
            </a:r>
            <a:r>
              <a:rPr lang="ko-KR" altLang="en-US" sz="1600" dirty="0">
                <a:ea typeface="맑은 고딕" pitchFamily="50" charset="-127"/>
              </a:rPr>
              <a:t>연구</a:t>
            </a:r>
            <a:endParaRPr lang="en-US" altLang="ko-KR" sz="1600" dirty="0">
              <a:ea typeface="맑은 고딕" pitchFamily="50" charset="-127"/>
            </a:endParaRP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추론을 통하여 모집단의 특성을 파악하고 미래를 예측하기 위한 의사결정</a:t>
            </a:r>
            <a:endParaRPr lang="en-US" altLang="ko-KR" sz="1600" dirty="0">
              <a:ea typeface="맑은 고딕" pitchFamily="50" charset="-127"/>
            </a:endParaRPr>
          </a:p>
          <a:p>
            <a:pPr marL="1085850" lvl="1" indent="-342900" eaLnBrk="1" hangingPunct="1">
              <a:lnSpc>
                <a:spcPct val="150000"/>
              </a:lnSpc>
              <a:buFont typeface="+mj-lt"/>
              <a:buAutoNum type="arabicParenR"/>
            </a:pPr>
            <a:r>
              <a:rPr lang="ko-KR" altLang="en-US" dirty="0">
                <a:ea typeface="맑은 고딕" pitchFamily="50" charset="-127"/>
              </a:rPr>
              <a:t>평가</a:t>
            </a:r>
            <a:endParaRPr lang="en-US" altLang="ko-KR" dirty="0">
              <a:ea typeface="맑은 고딕" pitchFamily="50" charset="-127"/>
            </a:endParaRPr>
          </a:p>
          <a:p>
            <a:pPr marL="1485900" lvl="2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>
                <a:ea typeface="맑은 고딕" pitchFamily="50" charset="-127"/>
              </a:rPr>
              <a:t>추론을 통해 </a:t>
            </a:r>
            <a:r>
              <a:rPr lang="ko-KR" altLang="en-US" sz="1600" dirty="0" smtClean="0">
                <a:ea typeface="맑은 고딕" pitchFamily="50" charset="-127"/>
              </a:rPr>
              <a:t>여러 가지 </a:t>
            </a:r>
            <a:r>
              <a:rPr lang="ko-KR" altLang="en-US" sz="1600" dirty="0">
                <a:ea typeface="맑은 고딕" pitchFamily="50" charset="-127"/>
              </a:rPr>
              <a:t>해답이 나오게 되는 경우 어는 것을 선택하는가</a:t>
            </a:r>
            <a:r>
              <a:rPr lang="en-US" altLang="ko-KR" sz="1600" dirty="0" smtClean="0">
                <a:ea typeface="맑은 고딕" pitchFamily="50" charset="-127"/>
              </a:rPr>
              <a:t>?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dirty="0" smtClean="0"/>
              <a:t>통계학의 문제와 목적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0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장 </a:t>
            </a:r>
            <a:r>
              <a:rPr lang="ko-KR" altLang="en-US" smtClean="0"/>
              <a:t>통계학의 기본 개념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맑은 고딕" panose="020B0503020000020004" pitchFamily="50" charset="-127"/>
              <a:buChar char="○"/>
            </a:pPr>
            <a:r>
              <a:rPr lang="ko-KR" altLang="en-US" dirty="0" smtClean="0"/>
              <a:t> 통계학이란 </a:t>
            </a:r>
            <a:r>
              <a:rPr lang="ko-KR" altLang="en-US" dirty="0"/>
              <a:t>관심의 대상의 되는 불확실성하의 자료를 수집하여 요약정리하고</a:t>
            </a:r>
            <a:r>
              <a:rPr lang="en-US" altLang="ko-KR" dirty="0"/>
              <a:t>, </a:t>
            </a:r>
            <a:r>
              <a:rPr lang="ko-KR" altLang="en-US" dirty="0"/>
              <a:t>이를 분석하여 과학적인 방법으로 </a:t>
            </a:r>
            <a:r>
              <a:rPr lang="ko-KR" altLang="en-US" dirty="0" smtClean="0"/>
              <a:t>의사결정 </a:t>
            </a:r>
            <a:r>
              <a:rPr lang="ko-KR" altLang="en-US" dirty="0"/>
              <a:t>하기 위한 것을 연구대상으로 하는 </a:t>
            </a:r>
            <a:r>
              <a:rPr lang="ko-KR" altLang="en-US" dirty="0" smtClean="0"/>
              <a:t>학문</a:t>
            </a:r>
            <a:endParaRPr lang="en-US" altLang="ko-KR" dirty="0" smtClean="0"/>
          </a:p>
          <a:p>
            <a:pPr>
              <a:lnSpc>
                <a:spcPct val="150000"/>
              </a:lnSpc>
              <a:buFont typeface="맑은 고딕" panose="020B0503020000020004" pitchFamily="50" charset="-127"/>
              <a:buChar char="○"/>
            </a:pPr>
            <a:endParaRPr lang="en-US" altLang="ko-KR" dirty="0" smtClean="0"/>
          </a:p>
          <a:p>
            <a:pPr>
              <a:lnSpc>
                <a:spcPct val="150000"/>
              </a:lnSpc>
              <a:buFont typeface="맑은 고딕" panose="020B0503020000020004" pitchFamily="50" charset="-127"/>
              <a:buChar char="○"/>
            </a:pPr>
            <a:r>
              <a:rPr lang="ko-KR" altLang="en-US" dirty="0" smtClean="0"/>
              <a:t>기술통계란 </a:t>
            </a:r>
            <a:r>
              <a:rPr lang="ko-KR" altLang="en-US" dirty="0"/>
              <a:t>수집된 자료를 알기 쉽게 하기 위하여</a:t>
            </a:r>
            <a:r>
              <a:rPr lang="en-US" altLang="ko-KR" dirty="0"/>
              <a:t>, </a:t>
            </a:r>
            <a:r>
              <a:rPr lang="ko-KR" altLang="en-US" dirty="0"/>
              <a:t>도표나 그림</a:t>
            </a:r>
            <a:r>
              <a:rPr lang="en-US" altLang="ko-KR" dirty="0"/>
              <a:t>, </a:t>
            </a:r>
            <a:r>
              <a:rPr lang="ko-KR" altLang="en-US" dirty="0"/>
              <a:t>숫자</a:t>
            </a:r>
            <a:r>
              <a:rPr lang="en-US" altLang="ko-KR" dirty="0"/>
              <a:t>(</a:t>
            </a:r>
            <a:r>
              <a:rPr lang="ko-KR" altLang="en-US" dirty="0"/>
              <a:t>예 </a:t>
            </a:r>
            <a:r>
              <a:rPr lang="en-US" altLang="ko-KR" dirty="0"/>
              <a:t>: </a:t>
            </a:r>
            <a:r>
              <a:rPr lang="ko-KR" altLang="en-US" dirty="0" smtClean="0"/>
              <a:t>대푯값</a:t>
            </a:r>
            <a:r>
              <a:rPr lang="en-US" altLang="ko-KR" dirty="0" smtClean="0"/>
              <a:t>, </a:t>
            </a:r>
            <a:r>
              <a:rPr lang="ko-KR" altLang="en-US" dirty="0"/>
              <a:t>산포도</a:t>
            </a:r>
            <a:r>
              <a:rPr lang="en-US" altLang="ko-KR" dirty="0"/>
              <a:t>) </a:t>
            </a:r>
            <a:r>
              <a:rPr lang="ko-KR" altLang="en-US" dirty="0"/>
              <a:t>등으로 정리 기술하는 </a:t>
            </a:r>
            <a:r>
              <a:rPr lang="ko-KR" altLang="en-US" dirty="0" smtClean="0"/>
              <a:t>방법</a:t>
            </a:r>
            <a:endParaRPr lang="en-US" altLang="ko-KR" dirty="0" smtClean="0"/>
          </a:p>
          <a:p>
            <a:pPr>
              <a:lnSpc>
                <a:spcPct val="150000"/>
              </a:lnSpc>
              <a:buFont typeface="맑은 고딕" panose="020B0503020000020004" pitchFamily="50" charset="-127"/>
              <a:buChar char="○"/>
            </a:pPr>
            <a:endParaRPr lang="en-US" altLang="ko-KR" dirty="0"/>
          </a:p>
          <a:p>
            <a:pPr>
              <a:lnSpc>
                <a:spcPct val="150000"/>
              </a:lnSpc>
              <a:buFont typeface="맑은 고딕" panose="020B0503020000020004" pitchFamily="50" charset="-127"/>
              <a:buChar char="○"/>
            </a:pPr>
            <a:r>
              <a:rPr lang="ko-KR" altLang="en-US" dirty="0" smtClean="0"/>
              <a:t> </a:t>
            </a:r>
            <a:r>
              <a:rPr lang="ko-KR" altLang="en-US" dirty="0"/>
              <a:t>추측통계는 수집된 자료로부터 얻은 정보</a:t>
            </a:r>
            <a:r>
              <a:rPr lang="en-US" altLang="ko-KR" dirty="0"/>
              <a:t>(</a:t>
            </a:r>
            <a:r>
              <a:rPr lang="ko-KR" altLang="en-US" dirty="0"/>
              <a:t>특성</a:t>
            </a:r>
            <a:r>
              <a:rPr lang="en-US" altLang="ko-KR" dirty="0"/>
              <a:t>)</a:t>
            </a:r>
            <a:r>
              <a:rPr lang="ko-KR" altLang="en-US" dirty="0"/>
              <a:t>으로 전체 모집단의 정보</a:t>
            </a:r>
            <a:r>
              <a:rPr lang="en-US" altLang="ko-KR" dirty="0"/>
              <a:t>(</a:t>
            </a:r>
            <a:r>
              <a:rPr lang="ko-KR" altLang="en-US" dirty="0"/>
              <a:t>특성</a:t>
            </a:r>
            <a:r>
              <a:rPr lang="en-US" altLang="ko-KR" dirty="0"/>
              <a:t>)</a:t>
            </a:r>
            <a:r>
              <a:rPr lang="ko-KR" altLang="en-US" dirty="0"/>
              <a:t>을 추정하거나 검정하는 </a:t>
            </a:r>
            <a:r>
              <a:rPr lang="ko-KR" altLang="en-US" dirty="0" smtClean="0"/>
              <a:t>방법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요약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63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 측정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ko-KR" altLang="en-US"/>
              <a:t>통계자료의 종류와 통계자료의 구분과 측정방법 등을 살펴본다</a:t>
            </a:r>
            <a:r>
              <a:rPr lang="en-US" altLang="ko-KR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ko-KR" altLang="en-US"/>
          </a:p>
          <a:p>
            <a:pPr marL="0" indent="0">
              <a:buNone/>
            </a:pPr>
            <a:r>
              <a:rPr lang="en-US" altLang="ko-KR" smtClean="0"/>
              <a:t>    </a:t>
            </a:r>
            <a:r>
              <a:rPr lang="ko-KR" altLang="en-US" smtClean="0"/>
              <a:t>❏ </a:t>
            </a:r>
            <a:r>
              <a:rPr lang="ko-KR" altLang="en-US"/>
              <a:t>모집단과 표본에 대하여 말 할 수 있다</a:t>
            </a:r>
            <a:r>
              <a:rPr lang="en-US" altLang="ko-KR" smtClean="0"/>
              <a:t>.</a:t>
            </a:r>
          </a:p>
          <a:p>
            <a:pPr marL="0" indent="0">
              <a:buNone/>
            </a:pPr>
            <a:r>
              <a:rPr lang="en-US" altLang="ko-KR"/>
              <a:t> </a:t>
            </a:r>
            <a:r>
              <a:rPr lang="en-US" altLang="ko-KR" smtClean="0"/>
              <a:t>   </a:t>
            </a:r>
          </a:p>
          <a:p>
            <a:pPr marL="0" indent="0">
              <a:buNone/>
            </a:pPr>
            <a:r>
              <a:rPr lang="en-US" altLang="ko-KR"/>
              <a:t> </a:t>
            </a:r>
            <a:r>
              <a:rPr lang="en-US" altLang="ko-KR" smtClean="0"/>
              <a:t>   </a:t>
            </a:r>
            <a:r>
              <a:rPr lang="ko-KR" altLang="en-US" smtClean="0"/>
              <a:t>❏ </a:t>
            </a:r>
            <a:r>
              <a:rPr lang="ko-KR" altLang="en-US"/>
              <a:t>양적자료와 질적자료에 대하여 말할 수 있다</a:t>
            </a:r>
            <a:r>
              <a:rPr lang="en-US" altLang="ko-KR"/>
              <a:t>.</a:t>
            </a:r>
            <a:endParaRPr lang="ko-KR" altLang="en-US"/>
          </a:p>
          <a:p>
            <a:pPr marL="0" indent="0">
              <a:buNone/>
            </a:pPr>
            <a:endParaRPr lang="en-US" altLang="ko-KR" smtClean="0"/>
          </a:p>
          <a:p>
            <a:pPr marL="0" indent="0">
              <a:buNone/>
            </a:pPr>
            <a:r>
              <a:rPr lang="ko-KR" altLang="en-US" smtClean="0"/>
              <a:t>    ❏ </a:t>
            </a:r>
            <a:r>
              <a:rPr lang="ko-KR" altLang="en-US"/>
              <a:t>측정척도에 대하여 말할 수 있다</a:t>
            </a:r>
            <a:r>
              <a:rPr lang="en-US" altLang="ko-KR"/>
              <a:t>.</a:t>
            </a:r>
            <a:endParaRPr lang="ko-KR" altLang="en-US"/>
          </a:p>
          <a:p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학습목표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21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모집단과 표본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모집단 </a:t>
            </a:r>
            <a:r>
              <a:rPr lang="en-US" altLang="ko-KR" dirty="0" smtClean="0"/>
              <a:t>population</a:t>
            </a:r>
          </a:p>
          <a:p>
            <a:pPr lvl="1"/>
            <a:r>
              <a:rPr lang="ko-KR" altLang="en-US" u="sng" dirty="0"/>
              <a:t>관심을 갖는 연구대상이 되는 모든 전체 </a:t>
            </a:r>
            <a:r>
              <a:rPr lang="ko-KR" altLang="en-US" u="sng" dirty="0" smtClean="0"/>
              <a:t>집단</a:t>
            </a:r>
            <a:endParaRPr lang="en-US" altLang="ko-KR" u="sng" dirty="0" smtClean="0"/>
          </a:p>
          <a:p>
            <a:pPr lvl="1"/>
            <a:r>
              <a:rPr lang="ko-KR" altLang="en-US" dirty="0" smtClean="0"/>
              <a:t>인구집단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동식물집단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기계나 공산품 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유한모집단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모집단을 구성하는 자료</a:t>
            </a:r>
            <a:r>
              <a:rPr lang="en-US" altLang="ko-KR" dirty="0" smtClean="0"/>
              <a:t>(</a:t>
            </a:r>
            <a:r>
              <a:rPr lang="ko-KR" altLang="en-US" dirty="0" smtClean="0"/>
              <a:t>원소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수가 유한 개인 경우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무한모집단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모집단을 구성하는 자료</a:t>
            </a:r>
            <a:r>
              <a:rPr lang="en-US" altLang="ko-KR" dirty="0" smtClean="0"/>
              <a:t>(</a:t>
            </a:r>
            <a:r>
              <a:rPr lang="ko-KR" altLang="en-US" dirty="0" smtClean="0"/>
              <a:t>원소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수가 무한 개인 경우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ko-KR" altLang="en-US" dirty="0" smtClean="0"/>
              <a:t>표본 </a:t>
            </a:r>
            <a:r>
              <a:rPr lang="en-US" altLang="ko-KR" dirty="0" smtClean="0"/>
              <a:t>sample</a:t>
            </a:r>
            <a:endParaRPr lang="ko-KR" altLang="en-US" dirty="0"/>
          </a:p>
          <a:p>
            <a:pPr lvl="1"/>
            <a:r>
              <a:rPr lang="ko-KR" altLang="en-US" u="sng" dirty="0" smtClean="0"/>
              <a:t>모집단에서 조사 목적으로 추출된 일부 부분집합</a:t>
            </a:r>
            <a:endParaRPr lang="en-US" altLang="ko-KR" u="sng" dirty="0" smtClean="0"/>
          </a:p>
          <a:p>
            <a:pPr lvl="1"/>
            <a:endParaRPr lang="en-US" altLang="ko-KR" dirty="0"/>
          </a:p>
          <a:p>
            <a:r>
              <a:rPr lang="ko-KR" altLang="en-US" dirty="0" err="1" smtClean="0"/>
              <a:t>모수와</a:t>
            </a:r>
            <a:r>
              <a:rPr lang="ko-KR" altLang="en-US" dirty="0" smtClean="0"/>
              <a:t> 통계량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모수</a:t>
            </a:r>
            <a:r>
              <a:rPr lang="en-US" altLang="ko-KR" dirty="0" smtClean="0"/>
              <a:t>(parameter)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모집단에서 산출되는 </a:t>
            </a:r>
            <a:r>
              <a:rPr lang="ko-KR" altLang="en-US" dirty="0" err="1" smtClean="0"/>
              <a:t>특성값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통계량</a:t>
            </a:r>
            <a:r>
              <a:rPr lang="en-US" altLang="ko-KR" dirty="0" smtClean="0"/>
              <a:t>(statistics)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표본에서 계산되는 기술적인 </a:t>
            </a:r>
            <a:r>
              <a:rPr lang="ko-KR" altLang="en-US" dirty="0" err="1" smtClean="0"/>
              <a:t>특성값</a:t>
            </a:r>
            <a:endParaRPr lang="en-US" altLang="ko-KR" dirty="0" smtClean="0"/>
          </a:p>
          <a:p>
            <a:pPr lvl="1"/>
            <a:r>
              <a:rPr lang="ko-KR" altLang="en-US" dirty="0" smtClean="0">
                <a:ea typeface="맑은 고딕" pitchFamily="50" charset="-127"/>
              </a:rPr>
              <a:t>모집단에서 </a:t>
            </a:r>
            <a:r>
              <a:rPr lang="ko-KR" altLang="en-US" dirty="0">
                <a:ea typeface="맑은 고딕" pitchFamily="50" charset="-127"/>
              </a:rPr>
              <a:t>확률 표본을 추출하여 자료를 </a:t>
            </a:r>
            <a:r>
              <a:rPr lang="ko-KR" altLang="en-US" dirty="0" smtClean="0">
                <a:ea typeface="맑은 고딕" pitchFamily="50" charset="-127"/>
              </a:rPr>
              <a:t>조사하고 수집한 </a:t>
            </a:r>
            <a:r>
              <a:rPr lang="ko-KR" altLang="en-US" dirty="0">
                <a:ea typeface="맑은 고딕" pitchFamily="50" charset="-127"/>
              </a:rPr>
              <a:t>후 통계량을 얻게 되면 이를 통해 모집단의 </a:t>
            </a:r>
            <a:r>
              <a:rPr lang="ko-KR" altLang="en-US" dirty="0" err="1" smtClean="0">
                <a:ea typeface="맑은 고딕" pitchFamily="50" charset="-127"/>
              </a:rPr>
              <a:t>모수를</a:t>
            </a:r>
            <a:r>
              <a:rPr lang="ko-KR" altLang="en-US" dirty="0" smtClean="0">
                <a:ea typeface="맑은 고딕" pitchFamily="50" charset="-127"/>
              </a:rPr>
              <a:t> </a:t>
            </a:r>
            <a:r>
              <a:rPr lang="ko-KR" altLang="en-US" dirty="0">
                <a:ea typeface="맑은 고딕" pitchFamily="50" charset="-127"/>
              </a:rPr>
              <a:t>추정할 수 있으며 이것이 바로 추측통계학의 기본 틀이 되는 </a:t>
            </a:r>
            <a:r>
              <a:rPr lang="ko-KR" altLang="en-US" dirty="0" smtClean="0">
                <a:ea typeface="맑은 고딕" pitchFamily="50" charset="-127"/>
              </a:rPr>
              <a:t>것</a:t>
            </a:r>
            <a:r>
              <a:rPr lang="en-US" altLang="ko-KR" dirty="0" smtClean="0">
                <a:ea typeface="맑은 고딕" pitchFamily="50" charset="-127"/>
              </a:rPr>
              <a:t>.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모집단과 표본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59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제</a:t>
            </a:r>
            <a:r>
              <a:rPr lang="en-US" altLang="ko-KR" smtClean="0"/>
              <a:t>2</a:t>
            </a:r>
            <a:r>
              <a:rPr lang="ko-KR" altLang="en-US" smtClean="0"/>
              <a:t>장 통계자료의 수집과 측정    </a:t>
            </a:r>
            <a:r>
              <a:rPr lang="ko-KR" alt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모집단과 표본</a:t>
            </a:r>
            <a:r>
              <a:rPr lang="ko-KR" altLang="en-US" sz="1800" smtClean="0">
                <a:latin typeface="+mn-ea"/>
              </a:rPr>
              <a:t> </a:t>
            </a:r>
            <a:endParaRPr lang="ko-KR" altLang="en-US" sz="1800"/>
          </a:p>
        </p:txBody>
      </p:sp>
      <p:sp>
        <p:nvSpPr>
          <p:cNvPr id="4" name="모서리가 둥근 직사각형 3"/>
          <p:cNvSpPr/>
          <p:nvPr/>
        </p:nvSpPr>
        <p:spPr bwMode="auto">
          <a:xfrm>
            <a:off x="166457" y="807852"/>
            <a:ext cx="3528393" cy="4317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ko-KR" altLang="en-US" b="1" smtClean="0"/>
              <a:t>모집단과 표본</a:t>
            </a:r>
            <a:endParaRPr kumimoji="0" lang="en-US" altLang="ko-KR" b="1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7740352" y="0"/>
            <a:ext cx="669926" cy="404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8</a:t>
            </a:r>
            <a:endParaRPr lang="ko-KR" altLang="en-US" dirty="0"/>
          </a:p>
        </p:txBody>
      </p:sp>
      <p:pic>
        <p:nvPicPr>
          <p:cNvPr id="11266" name="Picture 2" descr="http://postfiles6.naver.net/20140423_277/easternsun_13982584362027WdPM_JPEG/%B8%F0%C1%FD%B4%DC%B0%FA%C7%A5%BA%BB.jpg?type=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102" y="1274725"/>
            <a:ext cx="5904658" cy="2616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1133526" y="4149080"/>
            <a:ext cx="3168352" cy="1626332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1.  </a:t>
            </a:r>
            <a:r>
              <a:rPr lang="ko-KR" altLang="en-US" dirty="0" smtClean="0"/>
              <a:t>모집단의 특성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모수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모평균 </a:t>
            </a:r>
            <a:r>
              <a:rPr lang="en-US" altLang="ko-KR" dirty="0" smtClean="0"/>
              <a:t>:  </a:t>
            </a:r>
            <a:r>
              <a:rPr lang="el-GR" altLang="ko-KR" dirty="0" smtClean="0"/>
              <a:t>μ</a:t>
            </a:r>
            <a:r>
              <a:rPr lang="en-US" altLang="ko-KR" dirty="0" smtClean="0"/>
              <a:t> (</a:t>
            </a:r>
            <a:r>
              <a:rPr lang="ko-KR" altLang="en-US" dirty="0" err="1" smtClean="0"/>
              <a:t>뮤</a:t>
            </a:r>
            <a:r>
              <a:rPr lang="en-US" altLang="ko-KR" dirty="0" smtClean="0"/>
              <a:t>)</a:t>
            </a:r>
            <a:endParaRPr lang="el-GR" altLang="ko-KR" dirty="0"/>
          </a:p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모분산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/>
              <a:t> </a:t>
            </a:r>
            <a:r>
              <a:rPr lang="el-GR" altLang="ko-KR" dirty="0" smtClean="0"/>
              <a:t>σ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(</a:t>
            </a:r>
            <a:r>
              <a:rPr lang="ko-KR" altLang="en-US" dirty="0" smtClean="0"/>
              <a:t>시그마 제곱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r>
              <a:rPr lang="en-US" altLang="ko-KR" dirty="0" smtClean="0"/>
              <a:t>- </a:t>
            </a:r>
            <a:r>
              <a:rPr lang="ko-KR" altLang="en-US" dirty="0" err="1" smtClean="0"/>
              <a:t>모표준편차</a:t>
            </a:r>
            <a:r>
              <a:rPr lang="ko-KR" altLang="en-US" dirty="0" smtClean="0"/>
              <a:t> </a:t>
            </a:r>
            <a:r>
              <a:rPr lang="en-US" altLang="ko-KR" dirty="0" smtClean="0"/>
              <a:t>:  </a:t>
            </a:r>
            <a:r>
              <a:rPr lang="el-GR" altLang="ko-KR" dirty="0" smtClean="0"/>
              <a:t>σ</a:t>
            </a:r>
            <a:r>
              <a:rPr lang="en-US" altLang="ko-KR" dirty="0" smtClean="0"/>
              <a:t> (</a:t>
            </a:r>
            <a:r>
              <a:rPr lang="ko-KR" altLang="en-US" dirty="0" smtClean="0"/>
              <a:t>시그마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내용 개체 틀 2"/>
              <p:cNvSpPr txBox="1">
                <a:spLocks/>
              </p:cNvSpPr>
              <p:nvPr/>
            </p:nvSpPr>
            <p:spPr bwMode="auto">
              <a:xfrm>
                <a:off x="4715619" y="4149080"/>
                <a:ext cx="3024336" cy="1626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–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latinLnBrk="1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AutoNum type="arabicPeriod" startAt="2"/>
                </a:pPr>
                <a:r>
                  <a:rPr kumimoji="0" lang="ko-KR" altLang="en-US" dirty="0" smtClean="0"/>
                  <a:t>표본의 특성 </a:t>
                </a:r>
                <a:r>
                  <a:rPr kumimoji="0" lang="en-US" altLang="ko-KR" dirty="0" smtClean="0"/>
                  <a:t>: </a:t>
                </a:r>
                <a:r>
                  <a:rPr kumimoji="0" lang="ko-KR" altLang="en-US" dirty="0" smtClean="0"/>
                  <a:t>통계량</a:t>
                </a:r>
                <a:endParaRPr kumimoji="0" lang="en-US" altLang="ko-KR" dirty="0" smtClean="0"/>
              </a:p>
              <a:p>
                <a:pPr marL="0" indent="0">
                  <a:buNone/>
                </a:pPr>
                <a:r>
                  <a:rPr kumimoji="0" lang="en-US" altLang="ko-KR" dirty="0" smtClean="0"/>
                  <a:t>- </a:t>
                </a:r>
                <a:r>
                  <a:rPr kumimoji="0" lang="ko-KR" altLang="en-US" dirty="0" smtClean="0"/>
                  <a:t>평균 </a:t>
                </a:r>
                <a:r>
                  <a:rPr kumimoji="0" lang="en-US" altLang="ko-KR" dirty="0" smtClean="0"/>
                  <a:t>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ko-KR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altLang="ko-KR" i="1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 smtClean="0">
                    <a:latin typeface="arial"/>
                  </a:rPr>
                  <a:t>  </a:t>
                </a:r>
                <a:r>
                  <a:rPr kumimoji="0" lang="en-US" altLang="ko-KR" dirty="0" smtClean="0"/>
                  <a:t>(</a:t>
                </a:r>
                <a:r>
                  <a:rPr kumimoji="0" lang="ko-KR" altLang="en-US" dirty="0" err="1" smtClean="0"/>
                  <a:t>엑스</a:t>
                </a:r>
                <a:r>
                  <a:rPr kumimoji="0" lang="ko-KR" altLang="en-US" dirty="0" smtClean="0"/>
                  <a:t> 바</a:t>
                </a:r>
                <a:r>
                  <a:rPr kumimoji="0" lang="en-US" altLang="ko-KR" dirty="0" smtClean="0"/>
                  <a:t>)</a:t>
                </a:r>
                <a:endParaRPr kumimoji="0" lang="el-GR" altLang="ko-KR" dirty="0" smtClean="0"/>
              </a:p>
              <a:p>
                <a:pPr marL="0" indent="0">
                  <a:buFont typeface="Wingdings" panose="05000000000000000000" pitchFamily="2" charset="2"/>
                  <a:buNone/>
                </a:pPr>
                <a:r>
                  <a:rPr kumimoji="0" lang="en-US" altLang="ko-KR" dirty="0" smtClean="0"/>
                  <a:t>- </a:t>
                </a:r>
                <a:r>
                  <a:rPr kumimoji="0" lang="ko-KR" altLang="en-US" dirty="0" smtClean="0"/>
                  <a:t>분산 </a:t>
                </a:r>
                <a:r>
                  <a:rPr kumimoji="0" lang="en-US" altLang="ko-KR" dirty="0" smtClean="0"/>
                  <a:t>: </a:t>
                </a:r>
                <a:r>
                  <a:rPr kumimoji="0" lang="el-GR" altLang="ko-KR" dirty="0" smtClean="0"/>
                  <a:t> </a:t>
                </a:r>
                <a:r>
                  <a:rPr kumimoji="0" lang="en-US" altLang="ko-KR" dirty="0" smtClean="0"/>
                  <a:t>S</a:t>
                </a:r>
                <a:r>
                  <a:rPr kumimoji="0" lang="en-US" altLang="ko-KR" baseline="30000" dirty="0" smtClean="0"/>
                  <a:t>2</a:t>
                </a:r>
                <a:r>
                  <a:rPr kumimoji="0" lang="en-US" altLang="ko-KR" dirty="0" smtClean="0"/>
                  <a:t> (</a:t>
                </a:r>
                <a:r>
                  <a:rPr kumimoji="0" lang="ko-KR" altLang="en-US" dirty="0" err="1" smtClean="0"/>
                  <a:t>에스</a:t>
                </a:r>
                <a:r>
                  <a:rPr kumimoji="0" lang="ko-KR" altLang="en-US" dirty="0" smtClean="0"/>
                  <a:t> 제곱</a:t>
                </a:r>
                <a:r>
                  <a:rPr kumimoji="0" lang="en-US" altLang="ko-KR" dirty="0" smtClean="0"/>
                  <a:t>)</a:t>
                </a:r>
              </a:p>
              <a:p>
                <a:pPr marL="0" indent="0">
                  <a:buNone/>
                </a:pPr>
                <a:r>
                  <a:rPr kumimoji="0" lang="en-US" altLang="ko-KR" dirty="0" smtClean="0"/>
                  <a:t>- </a:t>
                </a:r>
                <a:r>
                  <a:rPr kumimoji="0" lang="ko-KR" altLang="en-US" dirty="0" smtClean="0"/>
                  <a:t>표준편차 </a:t>
                </a:r>
                <a:r>
                  <a:rPr kumimoji="0" lang="en-US" altLang="ko-KR" dirty="0" smtClean="0"/>
                  <a:t>:  S (</a:t>
                </a:r>
                <a:r>
                  <a:rPr kumimoji="0" lang="ko-KR" altLang="en-US" dirty="0" err="1" smtClean="0"/>
                  <a:t>에스</a:t>
                </a:r>
                <a:r>
                  <a:rPr kumimoji="0" lang="en-US" altLang="ko-KR" dirty="0" smtClean="0"/>
                  <a:t>) </a:t>
                </a:r>
                <a:endParaRPr kumimoji="0" lang="ko-KR" altLang="en-US" dirty="0"/>
              </a:p>
            </p:txBody>
          </p:sp>
        </mc:Choice>
        <mc:Fallback xmlns="">
          <p:sp>
            <p:nvSpPr>
              <p:cNvPr id="1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5619" y="4149080"/>
                <a:ext cx="3024336" cy="1626332"/>
              </a:xfrm>
              <a:prstGeom prst="rect">
                <a:avLst/>
              </a:prstGeom>
              <a:blipFill rotWithShape="1">
                <a:blip r:embed="rId3"/>
                <a:stretch>
                  <a:fillRect l="-2218" t="-33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38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5311</TotalTime>
  <Words>1738</Words>
  <Application>Microsoft Office PowerPoint</Application>
  <PresentationFormat>화면 슬라이드 쇼(4:3)</PresentationFormat>
  <Paragraphs>349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제1장 통계학의 기본 개념</vt:lpstr>
      <vt:lpstr>제1장 통계학의 기본 개념   통계학이란 </vt:lpstr>
      <vt:lpstr>제1장 통계학의 기본 개념   통계학의 문제와 목적 </vt:lpstr>
      <vt:lpstr>제1장 통계학의 기본 개념</vt:lpstr>
      <vt:lpstr>제1장 통계학의 기본 개념   통계학의 문제와 목적 </vt:lpstr>
      <vt:lpstr>제1장 통계학의 기본 개념 </vt:lpstr>
      <vt:lpstr>제2장 통계자료의 수집 측정</vt:lpstr>
      <vt:lpstr>제2장 통계자료의 수집과 측정    모집단과 표본 </vt:lpstr>
      <vt:lpstr>제2장 통계자료의 수집과 측정    모집단과 표본 </vt:lpstr>
      <vt:lpstr>제2장 통계자료의 수집과 측정    표본추출과 표본조사 </vt:lpstr>
      <vt:lpstr>제2장 통계자료의 수집과 측정    표본추출과 표본조사 </vt:lpstr>
      <vt:lpstr>제2장 통계자료의 수집과 측정    표본추출과 표본조사 </vt:lpstr>
      <vt:lpstr>제2장 통계자료의 수집과 측정    자료의 수집방법 </vt:lpstr>
      <vt:lpstr>제2장 통계자료의 수집과 측정    자료의 종류와 척도 </vt:lpstr>
      <vt:lpstr>제2장 통계자료의 수집과 측정    자료의 종류와 척도 </vt:lpstr>
      <vt:lpstr>제2장 통계자료의 수집과 측정    자료의 종류와 척도 </vt:lpstr>
      <vt:lpstr>제2장 통계자료의 수집과 측정    자료의 종류와 척도 </vt:lpstr>
      <vt:lpstr>제2장 통계자료의 수집과 측정    자료의 종류와 척도 </vt:lpstr>
      <vt:lpstr>제2장 통계자료의 수집과 측정</vt:lpstr>
      <vt:lpstr>오늘 수업 전체내용 요약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dannyk73</cp:lastModifiedBy>
  <cp:revision>498</cp:revision>
  <dcterms:created xsi:type="dcterms:W3CDTF">2011-01-13T07:51:07Z</dcterms:created>
  <dcterms:modified xsi:type="dcterms:W3CDTF">2015-03-25T09:27:14Z</dcterms:modified>
</cp:coreProperties>
</file>