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87" r:id="rId16"/>
    <p:sldId id="288" r:id="rId17"/>
    <p:sldId id="289" r:id="rId18"/>
    <p:sldId id="292" r:id="rId19"/>
    <p:sldId id="293" r:id="rId20"/>
    <p:sldId id="290" r:id="rId21"/>
    <p:sldId id="294" r:id="rId22"/>
    <p:sldId id="286" r:id="rId23"/>
    <p:sldId id="291" r:id="rId24"/>
    <p:sldId id="295" r:id="rId25"/>
    <p:sldId id="296" r:id="rId26"/>
    <p:sldId id="297" r:id="rId27"/>
    <p:sldId id="298" r:id="rId28"/>
    <p:sldId id="411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30" r:id="rId60"/>
    <p:sldId id="331" r:id="rId61"/>
    <p:sldId id="332" r:id="rId62"/>
    <p:sldId id="333" r:id="rId63"/>
    <p:sldId id="334" r:id="rId64"/>
    <p:sldId id="335" r:id="rId65"/>
    <p:sldId id="336" r:id="rId66"/>
    <p:sldId id="337" r:id="rId67"/>
    <p:sldId id="412" r:id="rId68"/>
    <p:sldId id="338" r:id="rId69"/>
    <p:sldId id="339" r:id="rId70"/>
    <p:sldId id="340" r:id="rId71"/>
    <p:sldId id="341" r:id="rId72"/>
    <p:sldId id="342" r:id="rId73"/>
    <p:sldId id="343" r:id="rId74"/>
    <p:sldId id="344" r:id="rId75"/>
    <p:sldId id="345" r:id="rId76"/>
    <p:sldId id="346" r:id="rId77"/>
    <p:sldId id="347" r:id="rId78"/>
    <p:sldId id="348" r:id="rId79"/>
    <p:sldId id="349" r:id="rId80"/>
    <p:sldId id="350" r:id="rId81"/>
    <p:sldId id="351" r:id="rId82"/>
    <p:sldId id="409" r:id="rId83"/>
    <p:sldId id="352" r:id="rId84"/>
    <p:sldId id="353" r:id="rId85"/>
    <p:sldId id="354" r:id="rId86"/>
    <p:sldId id="355" r:id="rId87"/>
    <p:sldId id="356" r:id="rId88"/>
    <p:sldId id="357" r:id="rId89"/>
    <p:sldId id="358" r:id="rId90"/>
    <p:sldId id="359" r:id="rId91"/>
    <p:sldId id="360" r:id="rId92"/>
    <p:sldId id="361" r:id="rId93"/>
    <p:sldId id="362" r:id="rId94"/>
    <p:sldId id="363" r:id="rId95"/>
    <p:sldId id="364" r:id="rId96"/>
    <p:sldId id="365" r:id="rId97"/>
    <p:sldId id="366" r:id="rId98"/>
    <p:sldId id="367" r:id="rId99"/>
    <p:sldId id="368" r:id="rId100"/>
    <p:sldId id="369" r:id="rId101"/>
    <p:sldId id="370" r:id="rId102"/>
    <p:sldId id="371" r:id="rId103"/>
    <p:sldId id="372" r:id="rId104"/>
    <p:sldId id="373" r:id="rId105"/>
    <p:sldId id="374" r:id="rId106"/>
    <p:sldId id="375" r:id="rId107"/>
    <p:sldId id="376" r:id="rId108"/>
    <p:sldId id="377" r:id="rId109"/>
    <p:sldId id="378" r:id="rId110"/>
    <p:sldId id="379" r:id="rId111"/>
    <p:sldId id="380" r:id="rId112"/>
    <p:sldId id="381" r:id="rId113"/>
    <p:sldId id="382" r:id="rId114"/>
    <p:sldId id="383" r:id="rId115"/>
    <p:sldId id="384" r:id="rId116"/>
    <p:sldId id="385" r:id="rId117"/>
    <p:sldId id="386" r:id="rId118"/>
    <p:sldId id="387" r:id="rId119"/>
    <p:sldId id="388" r:id="rId120"/>
    <p:sldId id="389" r:id="rId121"/>
    <p:sldId id="390" r:id="rId122"/>
    <p:sldId id="391" r:id="rId123"/>
    <p:sldId id="392" r:id="rId124"/>
    <p:sldId id="393" r:id="rId125"/>
    <p:sldId id="394" r:id="rId126"/>
    <p:sldId id="395" r:id="rId127"/>
    <p:sldId id="396" r:id="rId128"/>
    <p:sldId id="397" r:id="rId129"/>
    <p:sldId id="398" r:id="rId130"/>
    <p:sldId id="399" r:id="rId131"/>
    <p:sldId id="400" r:id="rId132"/>
    <p:sldId id="401" r:id="rId133"/>
    <p:sldId id="402" r:id="rId134"/>
    <p:sldId id="403" r:id="rId135"/>
    <p:sldId id="404" r:id="rId136"/>
    <p:sldId id="405" r:id="rId137"/>
    <p:sldId id="407" r:id="rId138"/>
    <p:sldId id="413" r:id="rId139"/>
    <p:sldId id="406" r:id="rId140"/>
    <p:sldId id="408" r:id="rId1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66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9" autoAdjust="0"/>
    <p:restoredTop sz="94660"/>
  </p:normalViewPr>
  <p:slideViewPr>
    <p:cSldViewPr>
      <p:cViewPr varScale="1">
        <p:scale>
          <a:sx n="67" d="100"/>
          <a:sy n="67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2015-05-20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7.gif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9.gif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1.gif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gif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5.gif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9.gif"/><Relationship Id="rId4" Type="http://schemas.openxmlformats.org/officeDocument/2006/relationships/image" Target="../media/image88.gif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2.gif"/><Relationship Id="rId4" Type="http://schemas.openxmlformats.org/officeDocument/2006/relationships/image" Target="../media/image9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4.gif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6.gif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3.gif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6.gif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9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gi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gi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gi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gi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gif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gi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gi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gi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gi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gif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gif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gif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gif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8.gif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2.gif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gif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gif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gif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gif"/><Relationship Id="rId5" Type="http://schemas.openxmlformats.org/officeDocument/2006/relationships/image" Target="../media/image72.gif"/><Relationship Id="rId4" Type="http://schemas.openxmlformats.org/officeDocument/2006/relationships/image" Target="../media/image71.gif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51725" y="746832"/>
            <a:ext cx="8840483" cy="4431397"/>
            <a:chOff x="1630549" y="832206"/>
            <a:chExt cx="6048672" cy="483607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학습목표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41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2000" dirty="0" smtClean="0"/>
                <a:t>  병원통계의 </a:t>
              </a:r>
              <a:r>
                <a:rPr lang="ko-KR" altLang="en-US" sz="2000" dirty="0"/>
                <a:t>역사 및 의의와 작성 목적을 이해하고</a:t>
              </a:r>
              <a:r>
                <a:rPr lang="en-US" altLang="ko-KR" sz="2000" dirty="0"/>
                <a:t>, </a:t>
              </a:r>
              <a:r>
                <a:rPr lang="ko-KR" altLang="en-US" sz="2000" dirty="0"/>
                <a:t>우리나라 의료기관의 종류와 특징</a:t>
              </a:r>
              <a:r>
                <a:rPr lang="en-US" altLang="ko-KR" sz="2000" dirty="0"/>
                <a:t>, </a:t>
              </a:r>
              <a:r>
                <a:rPr lang="ko-KR" altLang="en-US" sz="2000" dirty="0"/>
                <a:t>의료전달체계 및 </a:t>
              </a:r>
              <a:r>
                <a:rPr lang="ko-KR" altLang="en-US" sz="2000" dirty="0" err="1"/>
                <a:t>종별가산율</a:t>
              </a:r>
              <a:r>
                <a:rPr lang="en-US" altLang="ko-KR" sz="2000" dirty="0"/>
                <a:t>, </a:t>
              </a:r>
              <a:r>
                <a:rPr lang="ko-KR" altLang="en-US" sz="2000" dirty="0"/>
                <a:t>산과적 용어 및 </a:t>
              </a:r>
              <a:r>
                <a:rPr lang="ko-KR" altLang="en-US" sz="2000" dirty="0" err="1"/>
                <a:t>주산기</a:t>
              </a:r>
              <a:r>
                <a:rPr lang="ko-KR" altLang="en-US" sz="2000" dirty="0"/>
                <a:t> 용어의 정확한 정의를 알아야 한다</a:t>
              </a:r>
              <a:r>
                <a:rPr lang="en-US" altLang="ko-KR" sz="2000" dirty="0" smtClean="0"/>
                <a:t>.</a:t>
              </a:r>
            </a:p>
            <a:p>
              <a:pPr fontAlgn="base">
                <a:lnSpc>
                  <a:spcPct val="150000"/>
                </a:lnSpc>
                <a:buNone/>
              </a:pPr>
              <a:endParaRPr lang="en-US" altLang="ko-KR" sz="800" dirty="0" smtClean="0"/>
            </a:p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2000" dirty="0" smtClean="0"/>
                <a:t>❏ </a:t>
              </a:r>
              <a:r>
                <a:rPr lang="ko-KR" altLang="en-US" sz="2000" dirty="0"/>
                <a:t>병원통계의 역사 및 의의와 작성 목적을 서술할 수 있다</a:t>
              </a:r>
              <a:r>
                <a:rPr lang="en-US" altLang="ko-KR" sz="2000" dirty="0"/>
                <a:t>.</a:t>
              </a:r>
              <a:endParaRPr lang="ko-KR" altLang="en-US" sz="2000" dirty="0"/>
            </a:p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2000" dirty="0"/>
                <a:t>❏ </a:t>
              </a:r>
              <a:r>
                <a:rPr lang="ko-KR" altLang="en-US" sz="2000" dirty="0" smtClean="0"/>
                <a:t>우리나라 </a:t>
              </a:r>
              <a:r>
                <a:rPr lang="ko-KR" altLang="en-US" sz="2000" dirty="0"/>
                <a:t>의료기관의 종류와 특징을 설명할 수 있다</a:t>
              </a:r>
              <a:r>
                <a:rPr lang="en-US" altLang="ko-KR" sz="2000" dirty="0"/>
                <a:t>.</a:t>
              </a:r>
              <a:endParaRPr lang="ko-KR" altLang="en-US" sz="2000" dirty="0"/>
            </a:p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2000" dirty="0"/>
                <a:t>❏ </a:t>
              </a:r>
              <a:r>
                <a:rPr lang="en-US" altLang="ko-KR" sz="2000" dirty="0"/>
                <a:t>WHO </a:t>
              </a:r>
              <a:r>
                <a:rPr lang="ko-KR" altLang="en-US" sz="2000" dirty="0"/>
                <a:t>규정에 따른 산과적 용어를 정의할 수 있다</a:t>
              </a:r>
              <a:r>
                <a:rPr lang="en-US" altLang="ko-KR" sz="2000" dirty="0"/>
                <a:t>.</a:t>
              </a:r>
              <a:endParaRPr lang="ko-KR" altLang="en-US" sz="2000" dirty="0"/>
            </a:p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2000" dirty="0"/>
                <a:t>❏ </a:t>
              </a:r>
              <a:r>
                <a:rPr lang="ko-KR" altLang="en-US" sz="2000" dirty="0" err="1"/>
                <a:t>주산기</a:t>
              </a:r>
              <a:r>
                <a:rPr lang="ko-KR" altLang="en-US" sz="2000" dirty="0"/>
                <a:t> 용어의 정확한 정의를 말할 수 있다</a:t>
              </a:r>
              <a:r>
                <a:rPr lang="en-US" altLang="ko-KR" sz="2000" dirty="0"/>
                <a:t>.</a:t>
              </a:r>
              <a:endParaRPr lang="ko-KR" altLang="en-US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병원통계의 개념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924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28138" y="692696"/>
            <a:ext cx="8840483" cy="1902718"/>
            <a:chOff x="1630549" y="832206"/>
            <a:chExt cx="6048672" cy="318215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임신</a:t>
              </a:r>
              <a:r>
                <a:rPr kumimoji="0" lang="en-US" altLang="ko-KR" b="1" dirty="0" smtClean="0"/>
                <a:t>, </a:t>
              </a:r>
              <a:r>
                <a:rPr kumimoji="0" lang="ko-KR" altLang="en-US" b="1" dirty="0" smtClean="0"/>
                <a:t>수태</a:t>
              </a:r>
              <a:r>
                <a:rPr kumimoji="0" lang="en-US" altLang="ko-KR" b="1" dirty="0" smtClean="0"/>
                <a:t>(pregnancy, conception)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247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ko-KR" altLang="en-US" sz="1800" dirty="0" smtClean="0"/>
                <a:t>  일반적으로 </a:t>
              </a:r>
              <a:r>
                <a:rPr lang="ko-KR" altLang="en-US" sz="1800" dirty="0"/>
                <a:t>임신의 시작을 의미하는 것으로 수태는 보통 난자와 정자의 수정을 뜻하며 수정된 난자가 자궁 내면에 착상하는 것을 의미한다</a:t>
              </a:r>
              <a:r>
                <a:rPr lang="en-US" altLang="ko-KR" sz="1800" dirty="0"/>
                <a:t>. </a:t>
              </a:r>
              <a:r>
                <a:rPr lang="ko-KR" altLang="en-US" sz="1800" dirty="0"/>
                <a:t>모자보건법에서 정의하는 임산부라 함은 임신 중에 있거나 분만 후 </a:t>
              </a:r>
              <a:r>
                <a:rPr lang="en-US" altLang="ko-KR" sz="1800" dirty="0"/>
                <a:t>6</a:t>
              </a:r>
              <a:r>
                <a:rPr lang="ko-KR" altLang="en-US" sz="1800" dirty="0"/>
                <a:t>개월 미만의 여자를 말한다</a:t>
              </a:r>
              <a:r>
                <a:rPr lang="en-US" altLang="ko-KR" sz="1800" dirty="0"/>
                <a:t>. </a:t>
              </a:r>
              <a:r>
                <a:rPr lang="ko-KR" altLang="en-US" sz="1800" dirty="0"/>
                <a:t>배란 </a:t>
              </a:r>
              <a:r>
                <a:rPr lang="en-US" altLang="ko-KR" sz="1800" dirty="0"/>
                <a:t>2</a:t>
              </a:r>
              <a:r>
                <a:rPr lang="ko-KR" altLang="en-US" sz="1800" dirty="0"/>
                <a:t>주 후가 되면 </a:t>
              </a:r>
              <a:r>
                <a:rPr lang="en-US" altLang="ko-KR" sz="1800" dirty="0"/>
                <a:t>urine HCG(human chorionic gonadotropin)</a:t>
              </a:r>
              <a:r>
                <a:rPr lang="ko-KR" altLang="en-US" sz="1800" dirty="0"/>
                <a:t>가 양성이 되어 임신 확인 가능한 시기가 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그룹 7"/>
          <p:cNvGrpSpPr>
            <a:grpSpLocks/>
          </p:cNvGrpSpPr>
          <p:nvPr/>
        </p:nvGrpSpPr>
        <p:grpSpPr bwMode="auto">
          <a:xfrm>
            <a:off x="78456" y="2996952"/>
            <a:ext cx="8840483" cy="1744065"/>
            <a:chOff x="1602489" y="832206"/>
            <a:chExt cx="6048672" cy="11353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임신기간</a:t>
              </a:r>
              <a:r>
                <a:rPr lang="en-US" altLang="ko-KR" b="1" dirty="0" smtClean="0"/>
                <a:t>(duration of pregnancy)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88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ko-KR" altLang="en-US" sz="1800" dirty="0" smtClean="0"/>
                <a:t>난자가 </a:t>
              </a:r>
              <a:r>
                <a:rPr lang="ko-KR" altLang="en-US" sz="1800" dirty="0"/>
                <a:t>수정된 시기부터 출생 혹은 유산으로 임신의 종결 시까지를 말한다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  <a:p>
              <a:pPr fontAlgn="base">
                <a:buNone/>
              </a:pPr>
              <a:r>
                <a:rPr lang="ko-KR" altLang="en-US" sz="1800" dirty="0"/>
                <a:t>① 임신만기 전</a:t>
              </a:r>
              <a:r>
                <a:rPr lang="en-US" altLang="ko-KR" sz="1800" dirty="0"/>
                <a:t>(pre-term) : </a:t>
              </a:r>
              <a:r>
                <a:rPr lang="ko-KR" altLang="en-US" sz="1800" dirty="0"/>
                <a:t>임신의 만 </a:t>
              </a:r>
              <a:r>
                <a:rPr lang="en-US" altLang="ko-KR" sz="1800" dirty="0"/>
                <a:t>37</a:t>
              </a:r>
              <a:r>
                <a:rPr lang="ko-KR" altLang="en-US" sz="1800" dirty="0"/>
                <a:t>주 미만</a:t>
              </a:r>
              <a:r>
                <a:rPr lang="en-US" altLang="ko-KR" sz="1800" dirty="0"/>
                <a:t>(259</a:t>
              </a:r>
              <a:r>
                <a:rPr lang="ko-KR" altLang="en-US" sz="1800" dirty="0"/>
                <a:t>일 미만</a:t>
              </a:r>
              <a:r>
                <a:rPr lang="en-US" altLang="ko-KR" sz="1800" dirty="0"/>
                <a:t>)</a:t>
              </a:r>
              <a:r>
                <a:rPr lang="ko-KR" altLang="en-US" sz="1800" dirty="0"/>
                <a:t>을 의미한다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  <a:p>
              <a:pPr fontAlgn="base">
                <a:buNone/>
              </a:pPr>
              <a:r>
                <a:rPr lang="ko-KR" altLang="en-US" sz="1800" dirty="0"/>
                <a:t>② </a:t>
              </a:r>
              <a:r>
                <a:rPr lang="ko-KR" altLang="en-US" sz="1800" b="1" u="sng" dirty="0"/>
                <a:t>임신만기</a:t>
              </a:r>
              <a:r>
                <a:rPr lang="en-US" altLang="ko-KR" sz="1800" b="1" u="sng" dirty="0"/>
                <a:t>(term, full-term) : </a:t>
              </a:r>
              <a:r>
                <a:rPr lang="ko-KR" altLang="en-US" sz="1800" b="1" u="sng" dirty="0"/>
                <a:t>임신의 만 </a:t>
              </a:r>
              <a:r>
                <a:rPr lang="en-US" altLang="ko-KR" sz="1800" b="1" u="sng" dirty="0"/>
                <a:t>37</a:t>
              </a:r>
              <a:r>
                <a:rPr lang="ko-KR" altLang="en-US" sz="1800" b="1" u="sng" dirty="0"/>
                <a:t>주부터 만 </a:t>
              </a:r>
              <a:r>
                <a:rPr lang="en-US" altLang="ko-KR" sz="1800" b="1" u="sng" dirty="0"/>
                <a:t>42</a:t>
              </a:r>
              <a:r>
                <a:rPr lang="ko-KR" altLang="en-US" sz="1800" b="1" u="sng" dirty="0"/>
                <a:t>주 미만을 의미한다</a:t>
              </a:r>
              <a:r>
                <a:rPr lang="en-US" altLang="ko-KR" sz="1800" b="1" u="sng" dirty="0"/>
                <a:t>.</a:t>
              </a:r>
              <a:endParaRPr lang="ko-KR" altLang="en-US" sz="1800" b="1" u="sng" dirty="0"/>
            </a:p>
            <a:p>
              <a:pPr fontAlgn="base">
                <a:buNone/>
              </a:pPr>
              <a:r>
                <a:rPr lang="ko-KR" altLang="en-US" sz="1800" dirty="0"/>
                <a:t>③ 지연임신</a:t>
              </a:r>
              <a:r>
                <a:rPr lang="en-US" altLang="ko-KR" sz="1800" dirty="0"/>
                <a:t>(prolonged pregnancy) : </a:t>
              </a:r>
              <a:r>
                <a:rPr lang="ko-KR" altLang="en-US" sz="1800" dirty="0"/>
                <a:t>임신의 만 </a:t>
              </a:r>
              <a:r>
                <a:rPr lang="en-US" altLang="ko-KR" sz="1800" dirty="0"/>
                <a:t>42</a:t>
              </a:r>
              <a:r>
                <a:rPr lang="ko-KR" altLang="en-US" sz="1800" dirty="0"/>
                <a:t>주 이상</a:t>
              </a:r>
              <a:r>
                <a:rPr lang="en-US" altLang="ko-KR" sz="1800" dirty="0"/>
                <a:t>(294</a:t>
              </a:r>
              <a:r>
                <a:rPr lang="ko-KR" altLang="en-US" sz="1800" dirty="0"/>
                <a:t>일 이상</a:t>
              </a:r>
              <a:r>
                <a:rPr lang="en-US" altLang="ko-KR" sz="1800" dirty="0"/>
                <a:t>)</a:t>
              </a:r>
              <a:r>
                <a:rPr lang="ko-KR" altLang="en-US" sz="1800" dirty="0"/>
                <a:t>을 의미한다</a:t>
              </a:r>
              <a:endParaRPr kumimoji="0"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산과적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80374"/>
            <a:ext cx="8840483" cy="1854905"/>
            <a:chOff x="1602489" y="832206"/>
            <a:chExt cx="6048672" cy="120755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수술 후 감염률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postoperative infection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기간 중 시행한 총 수술건수에 대한 수술 후 감염수의 비율을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수술 후 감염이란 감염된 상태에서 수술한 경우는 제외하고 깨끗한 상태에서 수술한 경우에 수술 후 감염이 발생한 것만 포함된다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수술 후 수술부위 감염률을 계산할 때는 수술 총 건수에 대한 비율인지 아니면 깨끗한 상태에서 수술한 수술건수에 대한 비율인가를 반드시 명시해야 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009061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9-4)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수술 받은 환자수는 </a:t>
            </a:r>
            <a:r>
              <a:rPr lang="en-US" altLang="ko-KR" dirty="0" smtClean="0"/>
              <a:t>650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시행한 총 수술건수는 </a:t>
            </a:r>
            <a:r>
              <a:rPr lang="en-US" altLang="ko-KR" dirty="0" smtClean="0"/>
              <a:t>790</a:t>
            </a:r>
            <a:r>
              <a:rPr lang="ko-KR" altLang="en-US" dirty="0" smtClean="0"/>
              <a:t>건이었다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중 </a:t>
            </a:r>
            <a:r>
              <a:rPr lang="en-US" altLang="ko-KR" dirty="0" smtClean="0"/>
              <a:t>5</a:t>
            </a:r>
            <a:r>
              <a:rPr lang="ko-KR" altLang="en-US" dirty="0" smtClean="0"/>
              <a:t>건의 수술 후 감염이 발생하였다</a:t>
            </a:r>
            <a:r>
              <a:rPr lang="en-US" altLang="ko-KR" dirty="0" smtClean="0"/>
              <a:t>. 6</a:t>
            </a:r>
            <a:r>
              <a:rPr lang="ko-KR" altLang="en-US" dirty="0" smtClean="0"/>
              <a:t>월의 수술 후 감염률은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9-4)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5057" name="_x92005744" descr="DRW0000164c7c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337" y="2708920"/>
            <a:ext cx="8917326" cy="9678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5059" name="_x92005184" descr="DRW0000164c7cb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937755"/>
            <a:ext cx="2750363" cy="642942"/>
          </a:xfrm>
          <a:prstGeom prst="rect">
            <a:avLst/>
          </a:prstGeom>
          <a:noFill/>
        </p:spPr>
      </p:pic>
      <p:sp>
        <p:nvSpPr>
          <p:cNvPr id="57" name="모서리가 둥근 직사각형 5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58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 bwMode="auto">
          <a:xfrm>
            <a:off x="212261" y="674879"/>
            <a:ext cx="4344789" cy="59387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ko-KR" altLang="en-US" b="1" dirty="0" smtClean="0"/>
              <a:t> 모성 사망률</a:t>
            </a:r>
            <a:r>
              <a:rPr lang="en-US" altLang="ko-KR" b="1" dirty="0" smtClean="0"/>
              <a:t>(</a:t>
            </a:r>
            <a:r>
              <a:rPr lang="en-US" b="1" dirty="0" smtClean="0"/>
              <a:t>maternal death rate)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9708" y="1268756"/>
            <a:ext cx="852875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b="1" u="sng" dirty="0"/>
              <a:t>기간 중 산과 총 퇴원환자수에 대한 모성사망자수</a:t>
            </a:r>
            <a:r>
              <a:rPr lang="en-US" altLang="ko-KR" b="1" u="sng" dirty="0"/>
              <a:t>(</a:t>
            </a:r>
            <a:r>
              <a:rPr lang="ko-KR" altLang="en-US" b="1" u="sng" dirty="0"/>
              <a:t>임신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분만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유산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산욕과 관련된 모성사망 총수</a:t>
            </a:r>
            <a:r>
              <a:rPr lang="en-US" altLang="ko-KR" b="1" u="sng" dirty="0"/>
              <a:t>)</a:t>
            </a:r>
            <a:r>
              <a:rPr lang="ko-KR" altLang="en-US" b="1" u="sng" dirty="0"/>
              <a:t>의 비율을 말한다</a:t>
            </a:r>
            <a:r>
              <a:rPr lang="en-US" altLang="ko-KR" dirty="0"/>
              <a:t>. </a:t>
            </a:r>
            <a:r>
              <a:rPr lang="ko-KR" altLang="en-US" dirty="0"/>
              <a:t>병원통계에서 모성사망은 일반적으로 입원기간 중에 발생한 직접모성사망만을 계산한다</a:t>
            </a:r>
            <a:r>
              <a:rPr lang="en-US" altLang="ko-KR" dirty="0"/>
              <a:t>. </a:t>
            </a:r>
            <a:r>
              <a:rPr lang="ko-KR" altLang="en-US" b="1" u="sng" dirty="0"/>
              <a:t>분모의 산과 총 퇴원환자수는 분만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분만 후 입원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유산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미분만 등이 모두 포함되며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이 중 사망자수가 분자가 된다</a:t>
            </a:r>
            <a:r>
              <a:rPr lang="en-US" altLang="ko-KR" dirty="0"/>
              <a:t>. </a:t>
            </a:r>
            <a:r>
              <a:rPr lang="ko-KR" altLang="en-US" dirty="0"/>
              <a:t>한편</a:t>
            </a:r>
            <a:r>
              <a:rPr lang="en-US" altLang="ko-KR" dirty="0"/>
              <a:t>, </a:t>
            </a:r>
            <a:r>
              <a:rPr lang="ko-KR" altLang="en-US" dirty="0"/>
              <a:t>임신 또는 분만과 관계없이 사고</a:t>
            </a:r>
            <a:r>
              <a:rPr lang="en-US" altLang="ko-KR" dirty="0"/>
              <a:t>(</a:t>
            </a:r>
            <a:r>
              <a:rPr lang="ko-KR" altLang="en-US" dirty="0"/>
              <a:t>교통사고 등을 포함</a:t>
            </a:r>
            <a:r>
              <a:rPr lang="en-US" altLang="ko-KR" dirty="0"/>
              <a:t>)</a:t>
            </a:r>
            <a:r>
              <a:rPr lang="ko-KR" altLang="en-US" dirty="0"/>
              <a:t>로 인한 임산부의 사망은 모성사망에서 제외된다</a:t>
            </a:r>
            <a:r>
              <a:rPr lang="en-US" altLang="ko-KR" dirty="0"/>
              <a:t>(</a:t>
            </a:r>
            <a:r>
              <a:rPr lang="en-US" altLang="ko-KR" dirty="0" err="1" smtClean="0"/>
              <a:t>nonobstetrical</a:t>
            </a:r>
            <a:r>
              <a:rPr lang="en-US" altLang="ko-KR" dirty="0" smtClean="0"/>
              <a:t> </a:t>
            </a:r>
            <a:r>
              <a:rPr lang="en-US" altLang="ko-KR" dirty="0"/>
              <a:t>death</a:t>
            </a:r>
            <a:r>
              <a:rPr lang="en-US" altLang="ko-KR"/>
              <a:t>). </a:t>
            </a:r>
            <a:r>
              <a:rPr lang="ko-KR" altLang="en-US" smtClean="0"/>
              <a:t>모성사망률은 </a:t>
            </a:r>
            <a:r>
              <a:rPr lang="ko-KR" altLang="en-US" dirty="0"/>
              <a:t>그 지역 임부들의 산전관리를 받는 정도를 측정할 수 있는 자료인 동시에 모성사망을 발생시키는 요인을 확인하기 위한 자료로 사용된다</a:t>
            </a:r>
            <a:r>
              <a:rPr lang="en-US" altLang="ko-KR" dirty="0"/>
              <a:t>. </a:t>
            </a:r>
            <a:r>
              <a:rPr lang="ko-KR" altLang="en-US" dirty="0"/>
              <a:t>모성사망은 자주 발생하지 않으므로 </a:t>
            </a:r>
            <a:r>
              <a:rPr lang="en-US" altLang="ko-KR" dirty="0"/>
              <a:t>1</a:t>
            </a:r>
            <a:r>
              <a:rPr lang="ko-KR" altLang="en-US" dirty="0"/>
              <a:t>년을 기준으로 계산한다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677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65902"/>
            <a:ext cx="8840483" cy="1577902"/>
            <a:chOff x="1602489" y="832206"/>
            <a:chExt cx="6048672" cy="10272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직접모성사망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direct maternal deaths)</a:t>
              </a:r>
              <a:endParaRPr lang="en-US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임신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분만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유산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산욕과 관련된 합병증으로 사망한 경우</a:t>
              </a:r>
              <a:r>
                <a:rPr lang="ko-KR" altLang="en-US" sz="1800" dirty="0" smtClean="0"/>
                <a:t>로 예를 들어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분만 후 심한 출혈로 인한 사망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유산 후 패혈증으로 인한 사망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제왕절개수술 분만 후 합병증으로 사망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타병원</a:t>
              </a:r>
              <a:r>
                <a:rPr lang="ko-KR" altLang="en-US" sz="1800" dirty="0" smtClean="0"/>
                <a:t> 분만 후 합병증으로 입원 사망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임신중독으로 인한 사망 등을 포함한다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57" name="그룹 7"/>
          <p:cNvGrpSpPr>
            <a:grpSpLocks/>
          </p:cNvGrpSpPr>
          <p:nvPr/>
        </p:nvGrpSpPr>
        <p:grpSpPr bwMode="auto">
          <a:xfrm>
            <a:off x="152844" y="2088312"/>
            <a:ext cx="8840483" cy="1300900"/>
            <a:chOff x="1602489" y="832206"/>
            <a:chExt cx="6048672" cy="84689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간접모성사망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indirect maternal deaths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59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산과적 원인 때문이 아닌 다른 질병이 임신의 생리적 영향 때문에 악화 되어 사망한 경우</a:t>
              </a:r>
              <a:r>
                <a:rPr lang="ko-KR" altLang="en-US" sz="1800" dirty="0" smtClean="0"/>
                <a:t>로 예들 들어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당뇨나 폐결핵 등 원래 가지고 있던 병이 임신으로 인해 악화되어 사망한 경우 등을 포함한다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6081" name="_x92005664" descr="DRW0000164c7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67" y="3468243"/>
            <a:ext cx="8935962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2" name="직사각형 61"/>
          <p:cNvSpPr/>
          <p:nvPr/>
        </p:nvSpPr>
        <p:spPr>
          <a:xfrm>
            <a:off x="571471" y="4581128"/>
            <a:ext cx="7929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9-5)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분만 후 사망은 </a:t>
            </a:r>
            <a:r>
              <a:rPr lang="en-US" altLang="ko-KR" dirty="0" smtClean="0"/>
              <a:t>2</a:t>
            </a:r>
            <a:r>
              <a:rPr lang="ko-KR" altLang="en-US" dirty="0" smtClean="0"/>
              <a:t>건이었으며</a:t>
            </a:r>
            <a:r>
              <a:rPr lang="en-US" altLang="ko-KR" dirty="0" smtClean="0"/>
              <a:t>, 1</a:t>
            </a:r>
            <a:r>
              <a:rPr lang="ko-KR" altLang="en-US" dirty="0" smtClean="0"/>
              <a:t>년간 분만 환자수는 </a:t>
            </a:r>
            <a:r>
              <a:rPr lang="en-US" altLang="ko-KR" dirty="0" smtClean="0"/>
              <a:t>6,200</a:t>
            </a:r>
            <a:r>
              <a:rPr lang="ko-KR" altLang="en-US" dirty="0" smtClean="0"/>
              <a:t>명이며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유산은 </a:t>
            </a:r>
            <a:r>
              <a:rPr lang="en-US" altLang="ko-KR" dirty="0" smtClean="0"/>
              <a:t>190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미분만은 </a:t>
            </a:r>
            <a:r>
              <a:rPr lang="en-US" altLang="ko-KR" dirty="0" smtClean="0"/>
              <a:t>90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산욕기 환자수는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모성 사망률은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9-5)</a:t>
            </a:r>
            <a:endParaRPr lang="ko-KR" altLang="en-US" dirty="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6083" name="_x92005984" descr="DRW0000164c7cc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438384"/>
            <a:ext cx="6331292" cy="714380"/>
          </a:xfrm>
          <a:prstGeom prst="rect">
            <a:avLst/>
          </a:prstGeom>
          <a:noFill/>
        </p:spPr>
      </p:pic>
      <p:sp>
        <p:nvSpPr>
          <p:cNvPr id="63" name="모서리가 둥근 직사각형 6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99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24320"/>
            <a:ext cx="8840483" cy="1300900"/>
            <a:chOff x="1602489" y="832206"/>
            <a:chExt cx="6048672" cy="8468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제왕절개율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cesarean section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기간 중 총 분만건수에 대한 제왕절개수의 비율이다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dirty="0" smtClean="0"/>
                <a:t> </a:t>
              </a:r>
              <a:r>
                <a:rPr lang="ko-KR" altLang="en-US" sz="1800" dirty="0" smtClean="0"/>
                <a:t>사산아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산영아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미숙아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과숙아에</a:t>
              </a:r>
              <a:r>
                <a:rPr lang="ko-KR" altLang="en-US" sz="1800" dirty="0" smtClean="0"/>
                <a:t> 상관없이 분만은 모두 포함되며 </a:t>
              </a:r>
              <a:r>
                <a:rPr lang="ko-KR" altLang="en-US" sz="1800" dirty="0" err="1" smtClean="0"/>
                <a:t>다태아를</a:t>
              </a:r>
              <a:r>
                <a:rPr lang="ko-KR" altLang="en-US" sz="1800" dirty="0" smtClean="0"/>
                <a:t> 분만하였어도 </a:t>
              </a:r>
              <a:r>
                <a:rPr lang="ko-KR" altLang="en-US" sz="1800" dirty="0" err="1" smtClean="0"/>
                <a:t>분만수나</a:t>
              </a:r>
              <a:r>
                <a:rPr lang="ko-KR" altLang="en-US" sz="1800" dirty="0" smtClean="0"/>
                <a:t> </a:t>
              </a:r>
              <a:r>
                <a:rPr lang="ko-KR" altLang="en-US" sz="1800" dirty="0" err="1" smtClean="0"/>
                <a:t>제왕절개수는</a:t>
              </a:r>
              <a:r>
                <a:rPr lang="ko-KR" altLang="en-US" sz="1800" dirty="0" smtClean="0"/>
                <a:t> 한 건으로 계산하여야 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342900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smtClean="0"/>
              <a:t>예제</a:t>
            </a:r>
            <a:r>
              <a:rPr lang="en-US" altLang="ko-KR" dirty="0" smtClean="0"/>
              <a:t>9-6) </a:t>
            </a:r>
            <a:r>
              <a:rPr lang="ko-KR" altLang="en-US" dirty="0"/>
              <a:t>어느 병원의 </a:t>
            </a:r>
            <a:r>
              <a:rPr lang="en-US" altLang="ko-KR" dirty="0"/>
              <a:t>4</a:t>
            </a:r>
            <a:r>
              <a:rPr lang="ko-KR" altLang="en-US" dirty="0"/>
              <a:t>월의 산과 퇴원환자는 모두 </a:t>
            </a:r>
            <a:r>
              <a:rPr lang="en-US" altLang="ko-KR" dirty="0"/>
              <a:t>188</a:t>
            </a:r>
            <a:r>
              <a:rPr lang="ko-KR" altLang="en-US" dirty="0"/>
              <a:t>명이었고</a:t>
            </a:r>
            <a:r>
              <a:rPr lang="en-US" altLang="ko-KR" dirty="0"/>
              <a:t>, </a:t>
            </a:r>
            <a:r>
              <a:rPr lang="ko-KR" altLang="en-US" dirty="0"/>
              <a:t>이 중 유산 </a:t>
            </a:r>
            <a:endParaRPr lang="en-US" altLang="ko-KR" dirty="0"/>
          </a:p>
          <a:p>
            <a:pPr fontAlgn="base"/>
            <a:r>
              <a:rPr lang="en-US" altLang="ko-KR" dirty="0" smtClean="0"/>
              <a:t>            17</a:t>
            </a:r>
            <a:r>
              <a:rPr lang="ko-KR" altLang="en-US" dirty="0"/>
              <a:t>명</a:t>
            </a:r>
            <a:r>
              <a:rPr lang="en-US" altLang="ko-KR" dirty="0"/>
              <a:t>, </a:t>
            </a:r>
            <a:r>
              <a:rPr lang="ko-KR" altLang="en-US" dirty="0"/>
              <a:t>분만 </a:t>
            </a:r>
            <a:r>
              <a:rPr lang="en-US" altLang="ko-KR" dirty="0"/>
              <a:t>157</a:t>
            </a:r>
            <a:r>
              <a:rPr lang="ko-KR" altLang="en-US" dirty="0"/>
              <a:t>명</a:t>
            </a:r>
            <a:r>
              <a:rPr lang="en-US" altLang="ko-KR" dirty="0"/>
              <a:t>, </a:t>
            </a:r>
            <a:r>
              <a:rPr lang="ko-KR" altLang="en-US" dirty="0"/>
              <a:t>미분만 </a:t>
            </a:r>
            <a:r>
              <a:rPr lang="en-US" altLang="ko-KR" dirty="0"/>
              <a:t>14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</a:t>
            </a:r>
            <a:r>
              <a:rPr lang="ko-KR" altLang="en-US" dirty="0"/>
              <a:t>중 제왕절개에 의한 분만이 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fontAlgn="base"/>
            <a:r>
              <a:rPr lang="en-US" altLang="ko-KR" dirty="0"/>
              <a:t> </a:t>
            </a:r>
            <a:r>
              <a:rPr lang="en-US" altLang="ko-KR" dirty="0" smtClean="0"/>
              <a:t>           22</a:t>
            </a:r>
            <a:r>
              <a:rPr lang="ko-KR" altLang="en-US" dirty="0"/>
              <a:t>건 이었다</a:t>
            </a:r>
            <a:r>
              <a:rPr lang="en-US" altLang="ko-KR" smtClean="0"/>
              <a:t>. </a:t>
            </a:r>
            <a:r>
              <a:rPr lang="en-US" altLang="ko-KR" dirty="0"/>
              <a:t>4</a:t>
            </a:r>
            <a:r>
              <a:rPr lang="ko-KR" altLang="en-US" dirty="0"/>
              <a:t>월의 </a:t>
            </a:r>
            <a:r>
              <a:rPr lang="ko-KR" altLang="en-US" dirty="0" err="1"/>
              <a:t>제왕절개율은</a:t>
            </a:r>
            <a:r>
              <a:rPr lang="en-US" altLang="ko-KR" dirty="0"/>
              <a:t>?</a:t>
            </a:r>
            <a:endParaRPr lang="ko-KR" altLang="en-US" dirty="0"/>
          </a:p>
          <a:p>
            <a:pPr marL="896938" indent="-896938"/>
            <a:r>
              <a:rPr lang="ko-KR" altLang="en-US" dirty="0" smtClean="0"/>
              <a:t>풀이</a:t>
            </a:r>
            <a:r>
              <a:rPr lang="en-US" altLang="ko-KR" dirty="0" smtClean="0"/>
              <a:t>9-6)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8131" name="_x92004224" descr="DRW0000164c7cd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357694"/>
            <a:ext cx="3262335" cy="71438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289" name="_x173713936" descr="DRW00000d9839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996" y="2204864"/>
            <a:ext cx="7448132" cy="864096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모서리가 둥근 직사각형 5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876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3190"/>
            <a:ext cx="8840483" cy="1577903"/>
            <a:chOff x="1602489" y="832206"/>
            <a:chExt cx="6048672" cy="10272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신생아사망률</a:t>
              </a:r>
              <a:r>
                <a:rPr lang="en-US" altLang="ko-KR" b="1" dirty="0" smtClean="0"/>
                <a:t>(hospital </a:t>
              </a:r>
              <a:r>
                <a:rPr lang="en-US" b="1" dirty="0" smtClean="0"/>
                <a:t>neonatal death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기간 중 그 병원에서 출생한 신생아 </a:t>
              </a:r>
              <a:r>
                <a:rPr lang="ko-KR" altLang="en-US" sz="1800" dirty="0" err="1" smtClean="0"/>
                <a:t>퇴원수에</a:t>
              </a:r>
              <a:r>
                <a:rPr lang="ko-KR" altLang="en-US" sz="1800" dirty="0" smtClean="0"/>
                <a:t> 대하여 사망 퇴원한 신생아의 비율을 말한다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사산아</a:t>
              </a:r>
              <a:r>
                <a:rPr lang="en-US" altLang="ko-KR" sz="1800" b="1" u="sng" dirty="0" smtClean="0"/>
                <a:t>(stillbirth)</a:t>
              </a:r>
              <a:r>
                <a:rPr lang="ko-KR" altLang="en-US" sz="1800" b="1" u="sng" dirty="0" smtClean="0"/>
                <a:t>는 신생아가 아니므로 여기에 포함되지 않고 살아서 출생한 아기만 포함</a:t>
              </a:r>
              <a:r>
                <a:rPr lang="ko-KR" altLang="en-US" sz="1800" dirty="0" smtClean="0"/>
                <a:t>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분만직후 입원한 아기와 외부에서 분만 후 입원 한 아기는 그 병원의 신생아가 아니고 소아청소년과 환자가 되므로 여기에서 제외된다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371703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9-7)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퇴원 신생아는 </a:t>
            </a:r>
            <a:r>
              <a:rPr lang="en-US" altLang="ko-KR" dirty="0" smtClean="0"/>
              <a:t>152</a:t>
            </a:r>
            <a:r>
              <a:rPr lang="ko-KR" altLang="en-US" dirty="0" smtClean="0"/>
              <a:t>명이었고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중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명은 사망 퇴원이었다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사산아가 </a:t>
            </a:r>
            <a:r>
              <a:rPr lang="en-US" altLang="ko-KR" dirty="0" smtClean="0"/>
              <a:t>3</a:t>
            </a:r>
            <a:r>
              <a:rPr lang="ko-KR" altLang="en-US" dirty="0" smtClean="0"/>
              <a:t>명이 있었으며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소아청소년과 퇴원환자가 </a:t>
            </a:r>
            <a:r>
              <a:rPr lang="en-US" altLang="ko-KR" dirty="0" smtClean="0"/>
              <a:t>161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이중 </a:t>
            </a:r>
            <a:r>
              <a:rPr lang="ko-KR" altLang="en-US" dirty="0" err="1" smtClean="0"/>
              <a:t>타병원</a:t>
            </a:r>
            <a:r>
              <a:rPr lang="ko-KR" altLang="en-US" dirty="0" smtClean="0"/>
              <a:t> 출생아가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5</a:t>
            </a:r>
            <a:r>
              <a:rPr lang="ko-KR" altLang="en-US" dirty="0" smtClean="0"/>
              <a:t>월의 신생아사망률은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9-7)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9153" name="_x92006304" descr="DRW0000164c7ce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218" y="2420888"/>
            <a:ext cx="8792393" cy="10419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9155" name="_x92004224" descr="DRW0000164c7cf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645726"/>
            <a:ext cx="3055959" cy="714380"/>
          </a:xfrm>
          <a:prstGeom prst="rect">
            <a:avLst/>
          </a:prstGeom>
          <a:noFill/>
        </p:spPr>
      </p:pic>
      <p:sp>
        <p:nvSpPr>
          <p:cNvPr id="61" name="모서리가 둥근 직사각형 6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433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4491"/>
            <a:ext cx="8840483" cy="1577902"/>
            <a:chOff x="1602489" y="832206"/>
            <a:chExt cx="6048672" cy="10272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사산율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stillbirth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기간 중 총 </a:t>
              </a:r>
              <a:r>
                <a:rPr lang="ko-KR" altLang="en-US" sz="1800" dirty="0" err="1" smtClean="0"/>
                <a:t>출생아수에</a:t>
              </a:r>
              <a:r>
                <a:rPr lang="ko-KR" altLang="en-US" sz="1800" dirty="0" smtClean="0"/>
                <a:t> 대한 사산아수의 비율이다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err="1" smtClean="0"/>
                <a:t>출생아수는</a:t>
              </a:r>
              <a:r>
                <a:rPr lang="ko-KR" altLang="en-US" sz="1800" b="1" u="sng" dirty="0" smtClean="0"/>
                <a:t> 살아서 출생한 아기</a:t>
              </a:r>
              <a:r>
                <a:rPr lang="en-US" altLang="ko-KR" sz="1800" b="1" u="sng" dirty="0" smtClean="0"/>
                <a:t>(live birth)</a:t>
              </a:r>
              <a:r>
                <a:rPr lang="ko-KR" altLang="en-US" sz="1800" b="1" u="sng" dirty="0" smtClean="0"/>
                <a:t>와 사산아</a:t>
              </a:r>
              <a:r>
                <a:rPr lang="en-US" altLang="ko-KR" sz="1800" b="1" u="sng" dirty="0" smtClean="0"/>
                <a:t>(still birth)</a:t>
              </a:r>
              <a:r>
                <a:rPr lang="ko-KR" altLang="en-US" sz="1800" b="1" u="sng" dirty="0" smtClean="0"/>
                <a:t> 모두를 포함하는 수를 말한다</a:t>
              </a:r>
              <a:r>
                <a:rPr lang="en-US" altLang="ko-KR" sz="1800" dirty="0" smtClean="0"/>
                <a:t>. WHO </a:t>
              </a:r>
              <a:r>
                <a:rPr lang="ko-KR" altLang="en-US" sz="1800" dirty="0" smtClean="0"/>
                <a:t>규정에 의하면 임신기간이 </a:t>
              </a:r>
              <a:r>
                <a:rPr lang="en-US" altLang="ko-KR" sz="1800" dirty="0" smtClean="0"/>
                <a:t>20</a:t>
              </a:r>
              <a:r>
                <a:rPr lang="ko-KR" altLang="en-US" sz="1800" dirty="0" smtClean="0"/>
                <a:t>주 이상이나 체중이 </a:t>
              </a:r>
              <a:r>
                <a:rPr lang="en-US" altLang="ko-KR" sz="1800" dirty="0" smtClean="0"/>
                <a:t>501g </a:t>
              </a:r>
              <a:r>
                <a:rPr lang="ko-KR" altLang="en-US" sz="1800" dirty="0" smtClean="0"/>
                <a:t>이상인 태아가 사망하여 출생한 경우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즉 </a:t>
              </a:r>
              <a:r>
                <a:rPr lang="en-US" altLang="ko-KR" sz="1800" dirty="0" smtClean="0"/>
                <a:t>intermediate fetal death</a:t>
              </a:r>
              <a:r>
                <a:rPr lang="ko-KR" altLang="en-US" sz="1800" dirty="0" smtClean="0"/>
                <a:t>와 </a:t>
              </a:r>
              <a:r>
                <a:rPr lang="en-US" altLang="ko-KR" sz="1800" dirty="0" smtClean="0"/>
                <a:t>late fetal death</a:t>
              </a:r>
              <a:r>
                <a:rPr lang="ko-KR" altLang="en-US" sz="1800" dirty="0" smtClean="0"/>
                <a:t>를 사산아로 분류한다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3789040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9-8)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월 신생아 </a:t>
            </a:r>
            <a:r>
              <a:rPr lang="ko-KR" altLang="en-US" dirty="0" err="1" smtClean="0"/>
              <a:t>퇴원수는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350</a:t>
            </a:r>
            <a:r>
              <a:rPr lang="ko-KR" altLang="en-US" dirty="0" smtClean="0"/>
              <a:t>명이었고 사산아는 </a:t>
            </a:r>
            <a:r>
              <a:rPr lang="en-US" altLang="ko-KR" dirty="0" smtClean="0"/>
              <a:t>8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6</a:t>
            </a:r>
            <a:r>
              <a:rPr lang="ko-KR" altLang="en-US" dirty="0" smtClean="0"/>
              <a:t>월의 사산율은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9-8)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0179" name="_x92005984" descr="DRW0000164c7d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66" y="2492896"/>
            <a:ext cx="8974668" cy="9075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0181" name="_x92005904" descr="DRW0000164c7d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431982"/>
            <a:ext cx="4027219" cy="714380"/>
          </a:xfrm>
          <a:prstGeom prst="rect">
            <a:avLst/>
          </a:prstGeom>
          <a:noFill/>
        </p:spPr>
      </p:pic>
      <p:sp>
        <p:nvSpPr>
          <p:cNvPr id="64" name="모서리가 둥근 직사각형 63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686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1854905"/>
            <a:chOff x="1602489" y="832206"/>
            <a:chExt cx="6048672" cy="120755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조부검률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gross autopsy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err="1" smtClean="0"/>
                <a:t>조부검률이란</a:t>
              </a:r>
              <a:r>
                <a:rPr lang="ko-KR" altLang="en-US" sz="1800" b="1" u="sng" dirty="0" smtClean="0"/>
                <a:t> 기간 중 사망자 총수에 대한 부검수의 비율을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err="1" smtClean="0"/>
                <a:t>조부검률은</a:t>
              </a:r>
              <a:r>
                <a:rPr lang="ko-KR" altLang="en-US" sz="1800" dirty="0" smtClean="0"/>
                <a:t> 그 병원 환자였던 사망자로서 부검이 가능한 </a:t>
              </a:r>
              <a:r>
                <a:rPr lang="ko-KR" altLang="en-US" sz="1800" dirty="0" err="1" smtClean="0"/>
                <a:t>사망수에</a:t>
              </a:r>
              <a:r>
                <a:rPr lang="ko-KR" altLang="en-US" sz="1800" dirty="0" smtClean="0"/>
                <a:t> 대하여 그 병원 </a:t>
              </a:r>
              <a:r>
                <a:rPr lang="ko-KR" altLang="en-US" sz="1800" dirty="0" err="1" smtClean="0"/>
                <a:t>병리실에서</a:t>
              </a:r>
              <a:r>
                <a:rPr lang="ko-KR" altLang="en-US" sz="1800" dirty="0" smtClean="0"/>
                <a:t> 시행된 부검수의 비율을 말하며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법적문제로</a:t>
              </a:r>
              <a:r>
                <a:rPr lang="ko-KR" altLang="en-US" sz="1800" dirty="0" smtClean="0"/>
                <a:t> 이송된 사체건수는 고려하지 않고 분모에 포함시킨다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신생아의 사망이나 부검은 포함되나 사산아의 경우는 </a:t>
              </a:r>
              <a:r>
                <a:rPr lang="ko-KR" altLang="en-US" sz="1800" dirty="0" err="1" smtClean="0"/>
                <a:t>사망수나</a:t>
              </a:r>
              <a:r>
                <a:rPr lang="ko-KR" altLang="en-US" sz="1800" dirty="0" smtClean="0"/>
                <a:t> </a:t>
              </a:r>
              <a:r>
                <a:rPr lang="ko-KR" altLang="en-US" sz="1800" dirty="0" err="1" smtClean="0"/>
                <a:t>부검수에</a:t>
              </a:r>
              <a:r>
                <a:rPr lang="ko-KR" altLang="en-US" sz="1800" dirty="0" smtClean="0"/>
                <a:t> 포함시켜서는 </a:t>
              </a:r>
              <a:r>
                <a:rPr lang="ko-KR" altLang="en-US" sz="1800" dirty="0" err="1" smtClean="0"/>
                <a:t>안된다</a:t>
              </a:r>
              <a:r>
                <a:rPr lang="en-US" altLang="ko-KR" sz="1800" dirty="0" smtClean="0"/>
                <a:t>. 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01" name="_x92005424" descr="DRW0000164c7d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21383"/>
            <a:ext cx="6643734" cy="96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3" name="모서리가 둥근 직사각형 6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758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3182"/>
            <a:ext cx="8840483" cy="1577902"/>
            <a:chOff x="1602489" y="832206"/>
            <a:chExt cx="6048672" cy="10272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순부검률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net autopsy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err="1" smtClean="0"/>
                <a:t>순부검률이란</a:t>
              </a:r>
              <a:r>
                <a:rPr lang="ko-KR" altLang="en-US" sz="1800" b="1" u="sng" dirty="0" smtClean="0"/>
                <a:t> 기간 중 </a:t>
              </a:r>
              <a:r>
                <a:rPr lang="ko-KR" altLang="en-US" sz="1800" b="1" u="sng" dirty="0" err="1" smtClean="0"/>
                <a:t>법적문제로</a:t>
              </a:r>
              <a:r>
                <a:rPr lang="ko-KR" altLang="en-US" sz="1800" b="1" u="sng" dirty="0" smtClean="0"/>
                <a:t> 인하여 다른 곳으로 이송된 사체를 제외한 사망자 총수에 대한 부검수의 비율을 말하며 대체로 병원에서는 </a:t>
              </a:r>
              <a:r>
                <a:rPr lang="ko-KR" altLang="en-US" sz="1800" b="1" u="sng" dirty="0" err="1" smtClean="0"/>
                <a:t>순부검률을</a:t>
              </a:r>
              <a:r>
                <a:rPr lang="ko-KR" altLang="en-US" sz="1800" b="1" u="sng" dirty="0" smtClean="0"/>
                <a:t> 사용한다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부검은 교육과 연구를 위하여 필요한 것이므로 미국 의학협회에서는 전공의 수련병원의 </a:t>
              </a:r>
              <a:r>
                <a:rPr lang="ko-KR" altLang="en-US" sz="1800" dirty="0" err="1" smtClean="0"/>
                <a:t>부검률이</a:t>
              </a:r>
              <a:r>
                <a:rPr lang="ko-KR" altLang="en-US" sz="1800" dirty="0" smtClean="0"/>
                <a:t> 최소한 </a:t>
              </a:r>
              <a:r>
                <a:rPr lang="en-US" altLang="ko-KR" sz="1800" dirty="0" smtClean="0"/>
                <a:t>25% </a:t>
              </a:r>
              <a:r>
                <a:rPr lang="ko-KR" altLang="en-US" sz="1800" dirty="0" smtClean="0"/>
                <a:t>이상을 유지하도록 권장하고 있다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2225" name="_x92004304" descr="DRW0000164c7d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858" y="2492896"/>
            <a:ext cx="8782164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5" name="직사각형 64"/>
          <p:cNvSpPr/>
          <p:nvPr/>
        </p:nvSpPr>
        <p:spPr>
          <a:xfrm>
            <a:off x="642910" y="3754222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9-9) </a:t>
            </a:r>
            <a:r>
              <a:rPr lang="ko-KR" altLang="en-US" dirty="0" smtClean="0"/>
              <a:t>어느 병원의 입원 사망이 </a:t>
            </a:r>
            <a:r>
              <a:rPr lang="en-US" altLang="ko-KR" dirty="0" smtClean="0"/>
              <a:t>24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중 </a:t>
            </a:r>
            <a:r>
              <a:rPr lang="en-US" altLang="ko-KR" dirty="0" smtClean="0"/>
              <a:t>6</a:t>
            </a:r>
            <a:r>
              <a:rPr lang="ko-KR" altLang="en-US" dirty="0" smtClean="0"/>
              <a:t>구의 사체를 병원 병리의사가 부검하였다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한편</a:t>
            </a:r>
            <a:r>
              <a:rPr lang="en-US" altLang="ko-KR" dirty="0" smtClean="0"/>
              <a:t>, 24</a:t>
            </a:r>
            <a:r>
              <a:rPr lang="ko-KR" altLang="en-US" dirty="0" smtClean="0"/>
              <a:t>명 사망 중 사체 </a:t>
            </a:r>
            <a:r>
              <a:rPr lang="en-US" altLang="ko-KR" dirty="0" smtClean="0"/>
              <a:t>2</a:t>
            </a:r>
            <a:r>
              <a:rPr lang="ko-KR" altLang="en-US" dirty="0" smtClean="0"/>
              <a:t>구가 법적 문제로 검시관에게 보내졌다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조부검률과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순부검률은</a:t>
            </a:r>
            <a:r>
              <a:rPr lang="ko-KR" altLang="en-US" dirty="0" smtClean="0"/>
              <a:t> 얼마인가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9-9) </a:t>
            </a:r>
            <a:r>
              <a:rPr lang="ko-KR" altLang="en-US" dirty="0" smtClean="0"/>
              <a:t>조부검률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           </a:t>
            </a:r>
            <a:r>
              <a:rPr lang="ko-KR" altLang="en-US" dirty="0" err="1" smtClean="0"/>
              <a:t>순부검률</a:t>
            </a:r>
            <a:endParaRPr lang="ko-KR" altLang="en-US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2227" name="_x92005504" descr="DRW0000164c7d3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461" y="4682916"/>
            <a:ext cx="2476517" cy="571504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2229" name="_x92004624" descr="DRW0000164c7d4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73461" y="5397296"/>
            <a:ext cx="2889270" cy="571504"/>
          </a:xfrm>
          <a:prstGeom prst="rect">
            <a:avLst/>
          </a:prstGeom>
          <a:noFill/>
        </p:spPr>
      </p:pic>
      <p:sp>
        <p:nvSpPr>
          <p:cNvPr id="69" name="모서리가 둥근 직사각형 6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429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모서리가 둥근 직사각형 22"/>
          <p:cNvSpPr/>
          <p:nvPr/>
        </p:nvSpPr>
        <p:spPr bwMode="auto">
          <a:xfrm>
            <a:off x="227920" y="631825"/>
            <a:ext cx="5334674" cy="3856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ko-KR" altLang="en-US" b="1" dirty="0" smtClean="0"/>
              <a:t> 병상회전율</a:t>
            </a:r>
            <a:r>
              <a:rPr lang="en-US" altLang="ko-KR" b="1" dirty="0" smtClean="0"/>
              <a:t>(</a:t>
            </a:r>
            <a:r>
              <a:rPr lang="en-US" b="1" dirty="0" smtClean="0"/>
              <a:t>bed turnover rate)</a:t>
            </a:r>
            <a:endParaRPr 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26554" y="952526"/>
            <a:ext cx="873793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b="1" u="sng" dirty="0"/>
              <a:t>일정기간 동안의 실제 퇴원환자수 또는 실제 입원환자수를 평균 가동병상수로 나눈 비율로 병상당 입원환자를 몇 명 수용하였는가를 측정하는 병상이용의 효율성을 측정하는 지표</a:t>
            </a:r>
            <a:r>
              <a:rPr lang="ko-KR" altLang="en-US" dirty="0"/>
              <a:t>로서 즉</a:t>
            </a:r>
            <a:r>
              <a:rPr lang="en-US" altLang="ko-KR" dirty="0"/>
              <a:t>, </a:t>
            </a:r>
            <a:r>
              <a:rPr lang="ko-KR" altLang="en-US" dirty="0"/>
              <a:t>일정기간 동안 한 개의 병상을 사용한 평균 환자수와 같은 의미가 된다</a:t>
            </a:r>
            <a:r>
              <a:rPr lang="en-US" altLang="ko-KR" dirty="0"/>
              <a:t>. </a:t>
            </a:r>
            <a:r>
              <a:rPr lang="ko-KR" altLang="en-US" dirty="0"/>
              <a:t>여기서 입원실인원수 대신 </a:t>
            </a:r>
            <a:r>
              <a:rPr lang="ko-KR" altLang="en-US" dirty="0" err="1"/>
              <a:t>퇴원실인원수나</a:t>
            </a:r>
            <a:r>
              <a:rPr lang="ko-KR" altLang="en-US" dirty="0"/>
              <a:t> 입원실인원수와 </a:t>
            </a:r>
            <a:r>
              <a:rPr lang="ko-KR" altLang="en-US" dirty="0" err="1"/>
              <a:t>퇴원실인원수의</a:t>
            </a:r>
            <a:r>
              <a:rPr lang="ko-KR" altLang="en-US" dirty="0"/>
              <a:t> 평균값을 사용하기도 한다</a:t>
            </a:r>
            <a:r>
              <a:rPr lang="en-US" altLang="ko-KR" dirty="0"/>
              <a:t>. </a:t>
            </a:r>
            <a:r>
              <a:rPr lang="ko-KR" altLang="en-US" dirty="0"/>
              <a:t>병상이용률이 높고 병상회전율이 증가할수록 병원의 수익성 측면에서 바람직하다</a:t>
            </a:r>
            <a:r>
              <a:rPr lang="en-US" altLang="ko-KR" dirty="0"/>
              <a:t>. </a:t>
            </a:r>
            <a:r>
              <a:rPr lang="ko-KR" altLang="en-US" dirty="0"/>
              <a:t>병상이용률이 같은 두 병원의 자료를 비교해 볼 때 평균재원일수가 긴 병원의 병상회전율은 낮고</a:t>
            </a:r>
            <a:r>
              <a:rPr lang="en-US" altLang="ko-KR" dirty="0"/>
              <a:t>, </a:t>
            </a:r>
            <a:r>
              <a:rPr lang="ko-KR" altLang="en-US" dirty="0"/>
              <a:t>평균재원일수가 짧은 병원의 병상회전율은 높을 것이다</a:t>
            </a:r>
            <a:r>
              <a:rPr lang="en-US" altLang="ko-KR" dirty="0"/>
              <a:t>. </a:t>
            </a:r>
            <a:r>
              <a:rPr lang="ko-KR" altLang="en-US" dirty="0"/>
              <a:t>그리고 재원환자 연인원수에 비교하여 입원환자 </a:t>
            </a:r>
            <a:r>
              <a:rPr lang="ko-KR" altLang="en-US" dirty="0" err="1"/>
              <a:t>실인원수가</a:t>
            </a:r>
            <a:r>
              <a:rPr lang="ko-KR" altLang="en-US" dirty="0"/>
              <a:t> 많다는 것은 병상회전율이 높다는 것을 시사한다</a:t>
            </a:r>
            <a:r>
              <a:rPr lang="en-US" altLang="ko-KR" dirty="0"/>
              <a:t>. </a:t>
            </a:r>
            <a:r>
              <a:rPr lang="ko-KR" altLang="en-US" dirty="0"/>
              <a:t>또</a:t>
            </a:r>
            <a:r>
              <a:rPr lang="en-US" altLang="ko-KR" dirty="0"/>
              <a:t>, </a:t>
            </a:r>
            <a:r>
              <a:rPr lang="ko-KR" altLang="en-US" dirty="0"/>
              <a:t>병상회전율이 높고 병상이용률이 낮은 병동은 재원기간이 길고 병상이용률이 높은 병동보다 환자수가 더 많을 수도 있다</a:t>
            </a:r>
            <a:r>
              <a:rPr lang="en-US" altLang="ko-KR" dirty="0"/>
              <a:t>. </a:t>
            </a:r>
            <a:r>
              <a:rPr lang="ko-KR" altLang="en-US" dirty="0"/>
              <a:t>이렇게 병상회전율은 병원 이용에 강도</a:t>
            </a:r>
            <a:r>
              <a:rPr lang="en-US" altLang="ko-KR" dirty="0"/>
              <a:t>(intensity)</a:t>
            </a:r>
            <a:r>
              <a:rPr lang="ko-KR" altLang="en-US" dirty="0"/>
              <a:t>를 측정하는 자료로 사용된다</a:t>
            </a:r>
            <a:r>
              <a:rPr lang="en-US" altLang="ko-KR" dirty="0"/>
              <a:t>. </a:t>
            </a:r>
            <a:r>
              <a:rPr lang="ko-KR" altLang="en-US" dirty="0"/>
              <a:t>대한병원협회 자료에 따르면 </a:t>
            </a:r>
            <a:r>
              <a:rPr lang="ko-KR" altLang="en-US" dirty="0" smtClean="0"/>
              <a:t>전국병원의 </a:t>
            </a:r>
            <a:r>
              <a:rPr lang="ko-KR" altLang="en-US" dirty="0"/>
              <a:t>병상회전율은 평균 </a:t>
            </a:r>
            <a:r>
              <a:rPr lang="en-US" altLang="ko-KR" dirty="0"/>
              <a:t>29.7</a:t>
            </a:r>
            <a:r>
              <a:rPr lang="ko-KR" altLang="en-US" dirty="0"/>
              <a:t>명이었으며 </a:t>
            </a:r>
            <a:r>
              <a:rPr lang="en-US" altLang="ko-KR" dirty="0"/>
              <a:t>1000</a:t>
            </a:r>
            <a:r>
              <a:rPr lang="ko-KR" altLang="en-US" dirty="0"/>
              <a:t>병상이상 상급종합병원은 </a:t>
            </a:r>
            <a:r>
              <a:rPr lang="en-US" altLang="ko-KR" dirty="0"/>
              <a:t>40.2</a:t>
            </a:r>
            <a:r>
              <a:rPr lang="ko-KR" altLang="en-US" dirty="0"/>
              <a:t>명</a:t>
            </a:r>
            <a:r>
              <a:rPr lang="en-US" altLang="ko-KR" dirty="0"/>
              <a:t>, 500</a:t>
            </a:r>
            <a:r>
              <a:rPr lang="ko-KR" altLang="en-US" dirty="0"/>
              <a:t>병상이상∼</a:t>
            </a:r>
            <a:r>
              <a:rPr lang="en-US" altLang="ko-KR" dirty="0"/>
              <a:t>1000</a:t>
            </a:r>
            <a:r>
              <a:rPr lang="ko-KR" altLang="en-US" dirty="0" err="1"/>
              <a:t>병상미만은</a:t>
            </a:r>
            <a:r>
              <a:rPr lang="ko-KR" altLang="en-US" dirty="0"/>
              <a:t> </a:t>
            </a:r>
            <a:r>
              <a:rPr lang="en-US" altLang="ko-KR" dirty="0"/>
              <a:t>36.7</a:t>
            </a:r>
            <a:r>
              <a:rPr lang="ko-KR" altLang="en-US" dirty="0"/>
              <a:t>명</a:t>
            </a:r>
            <a:r>
              <a:rPr lang="en-US" altLang="ko-KR" dirty="0"/>
              <a:t>, 500</a:t>
            </a:r>
            <a:r>
              <a:rPr lang="ko-KR" altLang="en-US" dirty="0"/>
              <a:t>병상이상은 </a:t>
            </a:r>
            <a:r>
              <a:rPr lang="en-US" altLang="ko-KR" dirty="0"/>
              <a:t>29.3</a:t>
            </a:r>
            <a:r>
              <a:rPr lang="ko-KR" altLang="en-US" dirty="0"/>
              <a:t>명</a:t>
            </a:r>
            <a:r>
              <a:rPr lang="en-US" altLang="ko-KR" dirty="0"/>
              <a:t>, 100</a:t>
            </a:r>
            <a:r>
              <a:rPr lang="ko-KR" altLang="en-US" dirty="0"/>
              <a:t>병상이상∼</a:t>
            </a:r>
            <a:r>
              <a:rPr lang="en-US" altLang="ko-KR" dirty="0"/>
              <a:t>300</a:t>
            </a:r>
            <a:r>
              <a:rPr lang="ko-KR" altLang="en-US" dirty="0" err="1"/>
              <a:t>병상미만은</a:t>
            </a:r>
            <a:r>
              <a:rPr lang="ko-KR" altLang="en-US" dirty="0"/>
              <a:t> </a:t>
            </a:r>
            <a:r>
              <a:rPr lang="en-US" altLang="ko-KR" dirty="0"/>
              <a:t>29.2</a:t>
            </a:r>
            <a:r>
              <a:rPr lang="ko-KR" altLang="en-US" dirty="0"/>
              <a:t>명이었다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61" name="모서리가 둥근 직사각형 6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589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8464"/>
            <a:ext cx="8840483" cy="746908"/>
            <a:chOff x="1602489" y="832206"/>
            <a:chExt cx="6048672" cy="48624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병상회전율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bed turnover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2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642910" y="3617880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9-10)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병상수는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이며 </a:t>
            </a:r>
            <a:r>
              <a:rPr lang="en-US" altLang="ko-KR" dirty="0" smtClean="0"/>
              <a:t>2013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병상수의 변동이 없었다</a:t>
            </a:r>
            <a:r>
              <a:rPr lang="en-US" altLang="ko-KR" dirty="0" smtClean="0"/>
              <a:t>. 2013</a:t>
            </a:r>
            <a:r>
              <a:rPr lang="ko-KR" altLang="en-US" dirty="0" smtClean="0"/>
              <a:t>년 퇴원환자 </a:t>
            </a:r>
            <a:r>
              <a:rPr lang="ko-KR" altLang="en-US" dirty="0" err="1" smtClean="0"/>
              <a:t>실인원수가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35,000</a:t>
            </a:r>
            <a:r>
              <a:rPr lang="ko-KR" altLang="en-US" dirty="0" smtClean="0"/>
              <a:t>명이라면 병상회전율은 얼마인가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9-10)</a:t>
            </a:r>
            <a:endParaRPr lang="ko-KR" altLang="en-US" dirty="0" smtClean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249" name="_x92005344" descr="DRW0000164c7d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51270"/>
            <a:ext cx="9116284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251" name="_x92005744" descr="DRW0000164c7d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51402"/>
            <a:ext cx="9116110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253" name="_x92004384" descr="DRW0000164c7d5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3" y="4618012"/>
            <a:ext cx="3282973" cy="785818"/>
          </a:xfrm>
          <a:prstGeom prst="rect">
            <a:avLst/>
          </a:prstGeom>
          <a:noFill/>
        </p:spPr>
      </p:pic>
      <p:sp>
        <p:nvSpPr>
          <p:cNvPr id="72" name="모서리가 둥근 직사각형 7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701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40547" y="777130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유산</a:t>
              </a:r>
              <a:r>
                <a:rPr lang="en-US" altLang="ko-KR" b="1" dirty="0" smtClean="0"/>
                <a:t>, </a:t>
              </a:r>
              <a:r>
                <a:rPr lang="ko-KR" altLang="en-US" b="1" dirty="0" smtClean="0"/>
                <a:t>낙태</a:t>
              </a:r>
              <a:r>
                <a:rPr lang="en-US" altLang="ko-KR" b="1" dirty="0" smtClean="0"/>
                <a:t>(</a:t>
              </a:r>
              <a:r>
                <a:rPr lang="en-US" altLang="ko-KR" b="1" u="sng" dirty="0" smtClean="0"/>
                <a:t>abortion</a:t>
              </a:r>
              <a:r>
                <a:rPr lang="en-US" altLang="ko-KR" b="1" dirty="0" smtClean="0"/>
                <a:t>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그룹 7"/>
          <p:cNvGrpSpPr>
            <a:grpSpLocks/>
          </p:cNvGrpSpPr>
          <p:nvPr/>
        </p:nvGrpSpPr>
        <p:grpSpPr bwMode="auto">
          <a:xfrm>
            <a:off x="111685" y="2426213"/>
            <a:ext cx="8840483" cy="1300871"/>
            <a:chOff x="1602489" y="832206"/>
            <a:chExt cx="6048672" cy="84687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사산</a:t>
              </a:r>
              <a:r>
                <a:rPr lang="en-US" altLang="ko-KR" b="1" dirty="0" smtClean="0"/>
                <a:t>(</a:t>
              </a:r>
              <a:r>
                <a:rPr lang="en-US" altLang="ko-KR" b="1" u="sng" dirty="0" smtClean="0"/>
                <a:t>stillbirth</a:t>
              </a:r>
              <a:r>
                <a:rPr lang="en-US" altLang="ko-KR" b="1" dirty="0" smtClean="0"/>
                <a:t>)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사산이란 </a:t>
              </a:r>
              <a:r>
                <a:rPr lang="ko-KR" altLang="en-US" sz="1800" b="1" u="sng" dirty="0"/>
                <a:t>임신 </a:t>
              </a:r>
              <a:r>
                <a:rPr lang="en-US" altLang="ko-KR" sz="1800" b="1" u="sng" dirty="0"/>
                <a:t>20</a:t>
              </a:r>
              <a:r>
                <a:rPr lang="ko-KR" altLang="en-US" sz="1800" b="1" u="sng" dirty="0"/>
                <a:t>주 이상</a:t>
              </a:r>
              <a:r>
                <a:rPr lang="en-US" altLang="ko-KR" sz="1800" b="1" u="sng" dirty="0"/>
                <a:t>, </a:t>
              </a:r>
              <a:r>
                <a:rPr lang="ko-KR" altLang="en-US" sz="1800" b="1" u="sng" dirty="0"/>
                <a:t>태아 체중 </a:t>
              </a:r>
              <a:r>
                <a:rPr lang="en-US" altLang="ko-KR" sz="1800" b="1" u="sng" dirty="0"/>
                <a:t>501g </a:t>
              </a:r>
              <a:r>
                <a:rPr lang="ko-KR" altLang="en-US" sz="1800" b="1" u="sng" dirty="0"/>
                <a:t>이상</a:t>
              </a:r>
              <a:r>
                <a:rPr lang="ko-KR" altLang="en-US" sz="1800" dirty="0"/>
                <a:t>인 상태에서 모체로부터 완전히 만출 또는 적출되기 전에 사망한 경우를 사산이라 한다</a:t>
              </a:r>
              <a:r>
                <a:rPr lang="en-US" altLang="ko-KR" sz="1800" dirty="0"/>
                <a:t>. </a:t>
              </a:r>
              <a:r>
                <a:rPr lang="ko-KR" altLang="en-US" sz="1800" dirty="0"/>
                <a:t>주요 원인은 태아의 질병이상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태반이나 탯줄의 이상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난산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임신중독 등을 들 수 있다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산과적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4681" y="1164657"/>
            <a:ext cx="8801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smtClean="0"/>
              <a:t>  </a:t>
            </a:r>
            <a:r>
              <a:rPr lang="ko-KR" altLang="en-US" b="1" u="sng" dirty="0" smtClean="0"/>
              <a:t>유산이란 </a:t>
            </a:r>
            <a:r>
              <a:rPr lang="ko-KR" altLang="en-US" b="1" u="sng" dirty="0"/>
              <a:t>임신 </a:t>
            </a:r>
            <a:r>
              <a:rPr lang="en-US" altLang="ko-KR" b="1" u="sng" dirty="0"/>
              <a:t>20</a:t>
            </a:r>
            <a:r>
              <a:rPr lang="ko-KR" altLang="en-US" b="1" u="sng" dirty="0"/>
              <a:t>주 미만</a:t>
            </a:r>
            <a:r>
              <a:rPr lang="en-US" altLang="ko-KR" b="1" u="sng" dirty="0"/>
              <a:t>(139</a:t>
            </a:r>
            <a:r>
              <a:rPr lang="ko-KR" altLang="en-US" b="1" u="sng" dirty="0"/>
              <a:t>일</a:t>
            </a:r>
            <a:r>
              <a:rPr lang="en-US" altLang="ko-KR" b="1" u="sng" dirty="0"/>
              <a:t>), </a:t>
            </a:r>
            <a:r>
              <a:rPr lang="ko-KR" altLang="en-US" b="1" u="sng" dirty="0"/>
              <a:t>태아 체중 </a:t>
            </a:r>
            <a:r>
              <a:rPr lang="en-US" altLang="ko-KR" b="1" u="sng" dirty="0"/>
              <a:t>500g </a:t>
            </a:r>
            <a:r>
              <a:rPr lang="ko-KR" altLang="en-US" b="1" u="sng" dirty="0"/>
              <a:t>이하에서 발생한 태아 사망</a:t>
            </a:r>
            <a:r>
              <a:rPr lang="ko-KR" altLang="en-US" dirty="0"/>
              <a:t>으로</a:t>
            </a:r>
            <a:r>
              <a:rPr lang="en-US" altLang="ko-KR" dirty="0"/>
              <a:t>, </a:t>
            </a:r>
            <a:r>
              <a:rPr lang="ko-KR" altLang="en-US" dirty="0"/>
              <a:t>태아가 아직 모체 밖에서 생존할 수 있는 능력을 지니게 될 만큼 성장하지 못한 상태에서 정상 </a:t>
            </a:r>
            <a:r>
              <a:rPr lang="ko-KR" altLang="en-US" dirty="0" err="1"/>
              <a:t>출산기</a:t>
            </a:r>
            <a:r>
              <a:rPr lang="ko-KR" altLang="en-US" dirty="0"/>
              <a:t> 이전에 분만되는 것 또는 생존할 수 없는 태아를 자궁에서 성숙 전에 </a:t>
            </a:r>
            <a:r>
              <a:rPr lang="ko-KR" altLang="en-US" dirty="0" err="1"/>
              <a:t>만출하는</a:t>
            </a:r>
            <a:r>
              <a:rPr lang="ko-KR" altLang="en-US" dirty="0"/>
              <a:t> 것을 말한다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6649800"/>
              </p:ext>
            </p:extLst>
          </p:nvPr>
        </p:nvGraphicFramePr>
        <p:xfrm>
          <a:off x="256937" y="4305522"/>
          <a:ext cx="8607702" cy="1469511"/>
        </p:xfrm>
        <a:graphic>
          <a:graphicData uri="http://schemas.openxmlformats.org/drawingml/2006/table">
            <a:tbl>
              <a:tblPr/>
              <a:tblGrid>
                <a:gridCol w="1366915"/>
                <a:gridCol w="3024336"/>
                <a:gridCol w="2160240"/>
                <a:gridCol w="2056211"/>
              </a:tblGrid>
              <a:tr h="3185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분류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용 어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임신기간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태아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체중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유산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조기 태아사망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early fetal death)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20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미만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500g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이하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0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사산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중기 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태아사망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intermediate fetal death)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20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이상∼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28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미만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501g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이상∼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1,000</a:t>
                      </a: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g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이하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후기 태아사망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late fetal death)</a:t>
                      </a:r>
                      <a:endParaRPr 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28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이상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1,001g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이상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1178730" y="3811117"/>
            <a:ext cx="6686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dirty="0"/>
              <a:t>&lt;</a:t>
            </a:r>
            <a:r>
              <a:rPr lang="ko-KR" altLang="en-US" dirty="0"/>
              <a:t>표 </a:t>
            </a:r>
            <a:r>
              <a:rPr lang="en-US" altLang="ko-KR" dirty="0"/>
              <a:t>5-1&gt; </a:t>
            </a:r>
            <a:r>
              <a:rPr lang="ko-KR" altLang="en-US" b="1" u="sng" dirty="0"/>
              <a:t>임신기간 및 </a:t>
            </a:r>
            <a:r>
              <a:rPr lang="ko-KR" altLang="en-US" b="1" u="sng" dirty="0" smtClean="0"/>
              <a:t>태아 </a:t>
            </a:r>
            <a:r>
              <a:rPr lang="ko-KR" altLang="en-US" b="1" u="sng" dirty="0"/>
              <a:t>체중에 의한 태아 사망 분류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58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6453"/>
            <a:ext cx="8840483" cy="2131893"/>
            <a:chOff x="1602489" y="832206"/>
            <a:chExt cx="6048672" cy="138787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병상회전간격</a:t>
              </a:r>
              <a:endParaRPr lang="ko-KR" alt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14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환자가 퇴원을 하고 나서 다음 환자가 입원할 때까지 병상이 평균적으로 몇 일간 유휴상태에 있는가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평균유휴일수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를 나타낸다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병상회전간격이 짧을수록 병상이용률이 높다는 것을 의미하며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병상회전간격이 긴 경우에는 너무 많은 병상을 가동하고 있다는 것으로 병상조정을 의미하기도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대한병원협회 자료에 </a:t>
              </a:r>
              <a:r>
                <a:rPr lang="ko-KR" altLang="en-US" sz="1800" smtClean="0"/>
                <a:t>따르면 전국병원의 </a:t>
              </a:r>
              <a:r>
                <a:rPr lang="ko-KR" altLang="en-US" sz="1800" dirty="0" smtClean="0"/>
                <a:t>병상회전간격은 평균 </a:t>
              </a:r>
              <a:r>
                <a:rPr lang="en-US" altLang="ko-KR" sz="1800" dirty="0" smtClean="0"/>
                <a:t>4.8</a:t>
              </a:r>
              <a:r>
                <a:rPr lang="ko-KR" altLang="en-US" sz="1800" dirty="0" smtClean="0"/>
                <a:t>일이었으며</a:t>
              </a:r>
              <a:r>
                <a:rPr lang="en-US" altLang="ko-KR" sz="1800" dirty="0" smtClean="0"/>
                <a:t>, 500</a:t>
              </a:r>
              <a:r>
                <a:rPr lang="ko-KR" altLang="en-US" sz="1800" dirty="0" smtClean="0"/>
                <a:t>병상이상∼</a:t>
              </a:r>
              <a:r>
                <a:rPr lang="en-US" altLang="ko-KR" sz="1800" dirty="0" smtClean="0"/>
                <a:t>1000</a:t>
              </a:r>
              <a:r>
                <a:rPr lang="ko-KR" altLang="en-US" sz="1800" dirty="0" err="1" smtClean="0"/>
                <a:t>병상미만이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1.2</a:t>
              </a:r>
              <a:r>
                <a:rPr lang="ko-KR" altLang="en-US" sz="1800" dirty="0" smtClean="0"/>
                <a:t>일</a:t>
              </a:r>
              <a:r>
                <a:rPr lang="en-US" altLang="ko-KR" sz="1800" dirty="0" smtClean="0"/>
                <a:t>, 300</a:t>
              </a:r>
              <a:r>
                <a:rPr lang="ko-KR" altLang="en-US" sz="1800" dirty="0" smtClean="0"/>
                <a:t>병상이상∼</a:t>
              </a:r>
              <a:r>
                <a:rPr lang="en-US" altLang="ko-KR" sz="1800" dirty="0" smtClean="0"/>
                <a:t>500</a:t>
              </a:r>
              <a:r>
                <a:rPr lang="ko-KR" altLang="en-US" sz="1800" dirty="0" err="1" smtClean="0"/>
                <a:t>병상미만이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6.8</a:t>
              </a:r>
              <a:r>
                <a:rPr lang="ko-KR" altLang="en-US" sz="1800" dirty="0" smtClean="0"/>
                <a:t>일이었다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14908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2663" indent="-982663"/>
            <a:r>
              <a:rPr lang="ko-KR" altLang="en-US" dirty="0" smtClean="0"/>
              <a:t>예제</a:t>
            </a:r>
            <a:r>
              <a:rPr lang="en-US" altLang="ko-KR" dirty="0" smtClean="0"/>
              <a:t>9-11)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병상수는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이며 </a:t>
            </a:r>
            <a:r>
              <a:rPr lang="en-US" altLang="ko-KR" dirty="0" smtClean="0"/>
              <a:t>2014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병상수의 변동이 없었다</a:t>
            </a:r>
            <a:r>
              <a:rPr lang="en-US" altLang="ko-KR" dirty="0" smtClean="0"/>
              <a:t>. 2014</a:t>
            </a:r>
            <a:r>
              <a:rPr lang="ko-KR" altLang="en-US" dirty="0" smtClean="0"/>
              <a:t>년 퇴원환자 </a:t>
            </a:r>
            <a:r>
              <a:rPr lang="ko-KR" altLang="en-US" dirty="0" err="1" smtClean="0"/>
              <a:t>실인원수가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9,500</a:t>
            </a:r>
            <a:r>
              <a:rPr lang="ko-KR" altLang="en-US" dirty="0" smtClean="0"/>
              <a:t>명이며 퇴원환자 </a:t>
            </a:r>
            <a:r>
              <a:rPr lang="ko-KR" altLang="en-US" dirty="0" err="1" smtClean="0"/>
              <a:t>총재원일수가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159,000</a:t>
            </a:r>
            <a:r>
              <a:rPr lang="ko-KR" altLang="en-US" dirty="0" smtClean="0"/>
              <a:t>명이라면 병상회전간격은 얼마인가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9-11)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5297" name="_x92004384" descr="DRW0000164c7d6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66" y="3116670"/>
            <a:ext cx="9062532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5299" name="_x92004064" descr="DRW0000164c7d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149212"/>
            <a:ext cx="4357718" cy="662024"/>
          </a:xfrm>
          <a:prstGeom prst="rect">
            <a:avLst/>
          </a:prstGeom>
          <a:noFill/>
        </p:spPr>
      </p:pic>
      <p:sp>
        <p:nvSpPr>
          <p:cNvPr id="66" name="모서리가 둥근 직사각형 6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564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7945"/>
            <a:ext cx="8840483" cy="4683777"/>
            <a:chOff x="1630549" y="832206"/>
            <a:chExt cx="6048672" cy="511150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요  약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440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조사망률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err="1" smtClean="0"/>
                <a:t>총사망자수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</a:t>
              </a:r>
              <a:r>
                <a:rPr lang="ko-KR" altLang="en-US" sz="2000" dirty="0" err="1" smtClean="0"/>
                <a:t>총퇴원환자수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순사망률은</a:t>
              </a:r>
              <a:r>
                <a:rPr lang="ko-KR" altLang="en-US" sz="2000" dirty="0" smtClean="0"/>
                <a:t> </a:t>
              </a:r>
              <a:r>
                <a:rPr lang="ko-KR" altLang="en-US" sz="2000" dirty="0" err="1" smtClean="0"/>
                <a:t>조사망률에서</a:t>
              </a:r>
              <a:r>
                <a:rPr lang="ko-KR" altLang="en-US" sz="2000" dirty="0" smtClean="0"/>
                <a:t> </a:t>
              </a:r>
              <a:r>
                <a:rPr lang="ko-KR" altLang="en-US" sz="2000" dirty="0" err="1" smtClean="0"/>
                <a:t>입원후</a:t>
              </a:r>
              <a:r>
                <a:rPr lang="en-US" altLang="ko-KR" sz="2000" dirty="0" smtClean="0"/>
                <a:t>48</a:t>
              </a:r>
              <a:r>
                <a:rPr lang="ko-KR" altLang="en-US" sz="2000" dirty="0" smtClean="0"/>
                <a:t>시간이전 사망자수를 </a:t>
              </a:r>
              <a:r>
                <a:rPr lang="ko-KR" altLang="en-US" sz="2000" dirty="0" err="1" smtClean="0"/>
                <a:t>포함시키지않음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수술 후 사망률은 수술 후 </a:t>
              </a:r>
              <a:r>
                <a:rPr lang="en-US" altLang="ko-KR" sz="2000" dirty="0" smtClean="0"/>
                <a:t>10</a:t>
              </a:r>
              <a:r>
                <a:rPr lang="ko-KR" altLang="en-US" sz="2000" dirty="0" smtClean="0"/>
                <a:t>일 이내에 수술과 관련된 사망을 말함</a:t>
              </a:r>
            </a:p>
            <a:p>
              <a:pPr>
                <a:buNone/>
              </a:pPr>
              <a:r>
                <a:rPr lang="ko-KR" altLang="en-US" sz="2000" dirty="0" smtClean="0"/>
                <a:t>❍ 수술 후 감염률은 총 수술건수에 대한 수술 후 감염자수</a:t>
              </a:r>
            </a:p>
            <a:p>
              <a:pPr marL="2065338" indent="-2065338">
                <a:buNone/>
              </a:pPr>
              <a:r>
                <a:rPr lang="ko-KR" altLang="en-US" sz="2000" dirty="0" smtClean="0"/>
                <a:t>❍ 모성 사망률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기간 중 모성사망자수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기간 중 산과 총 퇴원환자수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제왕절개율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기간 중 </a:t>
              </a:r>
              <a:r>
                <a:rPr lang="ko-KR" altLang="en-US" sz="2000" dirty="0" err="1" smtClean="0"/>
                <a:t>제왕절개수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기간 중 분만 총수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사산율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기간 중 </a:t>
              </a:r>
              <a:r>
                <a:rPr lang="ko-KR" altLang="en-US" sz="2000" dirty="0" err="1" smtClean="0"/>
                <a:t>사산아수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기간 중 </a:t>
              </a:r>
              <a:r>
                <a:rPr lang="ko-KR" altLang="en-US" sz="2000" dirty="0" err="1" smtClean="0"/>
                <a:t>출생아수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조부검율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err="1" smtClean="0"/>
                <a:t>부검수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사망자 총수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순부검율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err="1" smtClean="0"/>
                <a:t>부검수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( </a:t>
              </a:r>
              <a:r>
                <a:rPr lang="ko-KR" altLang="en-US" sz="2000" dirty="0" smtClean="0"/>
                <a:t>사망자 총수 </a:t>
              </a:r>
              <a:r>
                <a:rPr lang="en-US" altLang="ko-KR" sz="2000" dirty="0" smtClean="0"/>
                <a:t>– </a:t>
              </a:r>
              <a:r>
                <a:rPr lang="ko-KR" altLang="en-US" sz="2000" dirty="0" smtClean="0"/>
                <a:t>이송한 </a:t>
              </a:r>
              <a:r>
                <a:rPr lang="ko-KR" altLang="en-US" sz="2000" dirty="0" err="1" smtClean="0"/>
                <a:t>미부검수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) 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병상회전율 </a:t>
              </a:r>
              <a:r>
                <a:rPr lang="en-US" altLang="ko-KR" sz="2000" dirty="0" smtClean="0"/>
                <a:t>= </a:t>
              </a:r>
              <a:r>
                <a:rPr lang="ko-KR" altLang="en-US" sz="2000" dirty="0" smtClean="0"/>
                <a:t>퇴원</a:t>
              </a:r>
              <a:r>
                <a:rPr lang="en-US" altLang="ko-KR" sz="2000" dirty="0" smtClean="0"/>
                <a:t>(</a:t>
              </a:r>
              <a:r>
                <a:rPr lang="ko-KR" altLang="en-US" sz="2000" dirty="0" smtClean="0"/>
                <a:t>입원</a:t>
              </a:r>
              <a:r>
                <a:rPr lang="en-US" altLang="ko-KR" sz="2000" dirty="0" smtClean="0"/>
                <a:t>)</a:t>
              </a:r>
              <a:r>
                <a:rPr lang="ko-KR" altLang="en-US" sz="2000" dirty="0" smtClean="0"/>
                <a:t>환자 </a:t>
              </a:r>
              <a:r>
                <a:rPr lang="ko-KR" altLang="en-US" sz="2000" dirty="0" err="1" smtClean="0"/>
                <a:t>실인원수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평균 </a:t>
              </a:r>
              <a:r>
                <a:rPr lang="ko-KR" altLang="en-US" sz="2000" dirty="0" err="1" smtClean="0"/>
                <a:t>가동병상수</a:t>
              </a:r>
              <a:endParaRPr lang="ko-KR" altLang="en-US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smtClean="0">
                <a:latin typeface="+mj-lt"/>
                <a:ea typeface="+mj-ea"/>
                <a:cs typeface="+mj-cs"/>
              </a:rPr>
              <a:t>의무기록 주요통계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770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7949"/>
            <a:ext cx="8840483" cy="4283667"/>
            <a:chOff x="1630549" y="832206"/>
            <a:chExt cx="6048672" cy="467485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학습목표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39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2000" dirty="0" smtClean="0"/>
                <a:t>  </a:t>
              </a:r>
              <a:r>
                <a:rPr lang="en-US" altLang="ko-KR" sz="2000" dirty="0" smtClean="0"/>
                <a:t>WHO 3</a:t>
              </a:r>
              <a:r>
                <a:rPr lang="ko-KR" altLang="en-US" sz="2000" dirty="0" smtClean="0"/>
                <a:t>대 종합건강지표를 포함한 보건지표를 배우고 역학통계를 통하여 질병발생과 관련된 여러 가지 통계지표들의 개념과 정의를 알아야 한다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기대수명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보통사망률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비례사망지수 각각의 특징을 서술할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보통출생률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일반출산율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연령별출산율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합계출산율의 개념을 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발생률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발병률</a:t>
              </a:r>
              <a:r>
                <a:rPr lang="en-US" altLang="ko-KR" sz="2000" dirty="0" smtClean="0"/>
                <a:t>, 2</a:t>
              </a:r>
              <a:r>
                <a:rPr lang="ko-KR" altLang="en-US" sz="2000" dirty="0" smtClean="0"/>
                <a:t>차 발병률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이환율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유병률의 공식을 적을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발생률과 유병률의 차이점을 명확하게 말할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귀속위험도와 상대위험도의 차이를 이해하고 공식을 말할 수 있다</a:t>
              </a:r>
              <a:r>
                <a:rPr lang="en-US" altLang="ko-KR" sz="2000" dirty="0" smtClean="0"/>
                <a:t>.</a:t>
              </a:r>
              <a:endParaRPr lang="en-US" altLang="ko-KR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 및 역학통계지표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07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65699"/>
            <a:ext cx="8840483" cy="4839718"/>
            <a:chOff x="1630549" y="832206"/>
            <a:chExt cx="6048672" cy="528168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보건지표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457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2000" dirty="0" smtClean="0"/>
                <a:t>  보건지표</a:t>
              </a:r>
              <a:r>
                <a:rPr lang="en-US" altLang="ko-KR" sz="2000" dirty="0" smtClean="0"/>
                <a:t>(health indicator </a:t>
              </a:r>
              <a:r>
                <a:rPr lang="ko-KR" altLang="en-US" sz="2000" dirty="0" smtClean="0"/>
                <a:t>또는 </a:t>
              </a:r>
              <a:r>
                <a:rPr lang="en-US" altLang="ko-KR" sz="2000" dirty="0" smtClean="0"/>
                <a:t>health index)</a:t>
              </a:r>
              <a:r>
                <a:rPr lang="ko-KR" altLang="en-US" sz="2000" dirty="0" smtClean="0"/>
                <a:t>란 국가나 사회집단의 보건과 이와 관련된 분야의 수준이나 특성을 나타내는 수치라 할 수 있다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이러한 보건지표는 정태적 상황과 동태적 변동의 크기를 나타낸다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세계보건기구</a:t>
              </a:r>
              <a:r>
                <a:rPr lang="en-US" altLang="ko-KR" sz="2000" dirty="0" smtClean="0"/>
                <a:t>(world health organization, WHO)</a:t>
              </a:r>
              <a:r>
                <a:rPr lang="ko-KR" altLang="en-US" sz="2000" dirty="0" smtClean="0"/>
                <a:t>는 인류의 건강을 위한 제반 사항의 진척과 보건상태를 평가하기 위하여 보건지표의 형태를 다음과 같이 </a:t>
              </a:r>
              <a:r>
                <a:rPr lang="en-US" altLang="ko-KR" sz="2000" dirty="0" smtClean="0"/>
                <a:t>4</a:t>
              </a:r>
              <a:r>
                <a:rPr lang="ko-KR" altLang="en-US" sz="2000" dirty="0" smtClean="0"/>
                <a:t>개 분야로 구분하였다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이는 보건정책 관련지표</a:t>
              </a:r>
              <a:r>
                <a:rPr lang="en-US" altLang="ko-KR" sz="2000" dirty="0" smtClean="0"/>
                <a:t>(health policy indicator), </a:t>
              </a:r>
              <a:r>
                <a:rPr lang="ko-KR" altLang="en-US" sz="2000" dirty="0" smtClean="0"/>
                <a:t>보건과 관련된 사회</a:t>
              </a:r>
              <a:r>
                <a:rPr lang="en-US" altLang="ko-KR" sz="2000" dirty="0" smtClean="0"/>
                <a:t>․</a:t>
              </a:r>
              <a:r>
                <a:rPr lang="ko-KR" altLang="en-US" sz="2000" dirty="0" err="1" smtClean="0"/>
                <a:t>경제적지표</a:t>
              </a:r>
              <a:r>
                <a:rPr lang="en-US" altLang="ko-KR" sz="2000" dirty="0" smtClean="0"/>
                <a:t>(social and economic indicators related to health), </a:t>
              </a:r>
              <a:r>
                <a:rPr lang="ko-KR" altLang="en-US" sz="2000" dirty="0" smtClean="0"/>
                <a:t>보건의료 공급관련 지표</a:t>
              </a:r>
              <a:r>
                <a:rPr lang="en-US" altLang="ko-KR" sz="2000" dirty="0" smtClean="0"/>
                <a:t>(indicators of the provision of health care), </a:t>
              </a:r>
              <a:r>
                <a:rPr lang="ko-KR" altLang="en-US" sz="2000" dirty="0" smtClean="0"/>
                <a:t>보건상태지표</a:t>
              </a:r>
              <a:r>
                <a:rPr lang="en-US" altLang="ko-KR" sz="2000" dirty="0" smtClean="0"/>
                <a:t>(health status indicators)</a:t>
              </a:r>
              <a:r>
                <a:rPr lang="ko-KR" altLang="en-US" sz="2000" dirty="0" smtClean="0"/>
                <a:t>이다</a:t>
              </a:r>
              <a:r>
                <a:rPr lang="en-US" altLang="ko-KR" sz="2000" dirty="0" smtClean="0"/>
                <a:t>. </a:t>
              </a:r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77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65699"/>
            <a:ext cx="8840483" cy="4745337"/>
            <a:chOff x="1630549" y="832206"/>
            <a:chExt cx="6048672" cy="517868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보건지표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44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2000" dirty="0" smtClean="0"/>
                <a:t>  한 나라의 건강수준을 표시하여 다른 나라와 비교할 수 있는 보건수준 평가지표로 </a:t>
              </a:r>
              <a:r>
                <a:rPr lang="en-US" altLang="ko-KR" sz="2000" b="1" u="sng" dirty="0" smtClean="0"/>
                <a:t>WHO</a:t>
              </a:r>
              <a:r>
                <a:rPr lang="ko-KR" altLang="en-US" sz="2000" b="1" u="sng" dirty="0" smtClean="0"/>
                <a:t>는 ① 기대수명</a:t>
              </a:r>
              <a:r>
                <a:rPr lang="en-US" altLang="ko-KR" sz="2000" b="1" u="sng" dirty="0" smtClean="0"/>
                <a:t>(life expectancy at birth), ② </a:t>
              </a:r>
              <a:r>
                <a:rPr lang="ko-KR" altLang="en-US" sz="2000" b="1" u="sng" dirty="0" smtClean="0"/>
                <a:t>보통사망률</a:t>
              </a:r>
              <a:r>
                <a:rPr lang="en-US" altLang="ko-KR" sz="2000" b="1" u="sng" dirty="0" smtClean="0"/>
                <a:t>(crude death rate), ③ </a:t>
              </a:r>
              <a:r>
                <a:rPr lang="ko-KR" altLang="en-US" sz="2000" b="1" u="sng" dirty="0" smtClean="0"/>
                <a:t>비례사망지수</a:t>
              </a:r>
              <a:r>
                <a:rPr lang="en-US" altLang="ko-KR" sz="2000" b="1" u="sng" dirty="0" smtClean="0"/>
                <a:t>(proportional mortality indicator)</a:t>
              </a:r>
              <a:r>
                <a:rPr lang="ko-KR" altLang="en-US" sz="2000" b="1" u="sng" dirty="0" smtClean="0"/>
                <a:t>를 </a:t>
              </a:r>
              <a:r>
                <a:rPr lang="en-US" altLang="ko-KR" sz="2000" b="1" u="sng" dirty="0" smtClean="0"/>
                <a:t>3</a:t>
              </a:r>
              <a:r>
                <a:rPr lang="ko-KR" altLang="en-US" sz="2000" b="1" u="sng" dirty="0" smtClean="0"/>
                <a:t>대 종합건강지표로 추천</a:t>
              </a:r>
              <a:r>
                <a:rPr lang="ko-KR" altLang="en-US" sz="2000" dirty="0" smtClean="0"/>
                <a:t>하였으며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선진국에 있어서는 지역간 비교를 위한 건강지표로서 기대수명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보통사망률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유아사망률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비례사망지수가 자주 사용된다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또한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한 국가나 지역사회의 건강수준을 나타내는 척도로써 영아사망률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유아사망률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err="1" smtClean="0"/>
                <a:t>조사망률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비례사망지수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질병이환율</a:t>
              </a:r>
              <a:r>
                <a:rPr lang="en-US" altLang="ko-KR" sz="2000" dirty="0" smtClean="0"/>
                <a:t>, </a:t>
              </a:r>
              <a:r>
                <a:rPr lang="ko-KR" altLang="en-US" sz="2000" dirty="0" err="1" smtClean="0"/>
                <a:t>사인별</a:t>
              </a:r>
              <a:r>
                <a:rPr lang="ko-KR" altLang="en-US" sz="2000" dirty="0" smtClean="0"/>
                <a:t> 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모성사망률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기대수명 등을 보건수준 평가지표로 사용하였다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한편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개발도상국가에서 유용한 보건지표는 ① </a:t>
              </a:r>
              <a:r>
                <a:rPr lang="ko-KR" altLang="en-US" sz="2000" dirty="0" err="1" smtClean="0"/>
                <a:t>조사망률</a:t>
              </a:r>
              <a:r>
                <a:rPr lang="en-US" altLang="ko-KR" sz="2000" dirty="0" smtClean="0"/>
                <a:t>, ② 10</a:t>
              </a:r>
              <a:r>
                <a:rPr lang="ko-KR" altLang="en-US" sz="2000" dirty="0" smtClean="0"/>
                <a:t>대 사인</a:t>
              </a:r>
              <a:r>
                <a:rPr lang="en-US" altLang="ko-KR" sz="2000" dirty="0" smtClean="0"/>
                <a:t>, ③ </a:t>
              </a:r>
              <a:r>
                <a:rPr lang="ko-KR" altLang="en-US" sz="2000" dirty="0" smtClean="0"/>
                <a:t>질병군별 사망비율</a:t>
              </a:r>
              <a:r>
                <a:rPr lang="en-US" altLang="ko-KR" sz="2000" dirty="0" smtClean="0"/>
                <a:t>, ④ </a:t>
              </a:r>
              <a:r>
                <a:rPr lang="ko-KR" altLang="en-US" sz="2000" dirty="0" smtClean="0"/>
                <a:t>영사사망률</a:t>
              </a:r>
              <a:r>
                <a:rPr lang="en-US" altLang="ko-KR" sz="2000" dirty="0" smtClean="0"/>
                <a:t>․</a:t>
              </a:r>
              <a:r>
                <a:rPr lang="ko-KR" altLang="en-US" sz="2000" dirty="0" smtClean="0"/>
                <a:t>신생아사망률</a:t>
              </a:r>
              <a:r>
                <a:rPr lang="en-US" altLang="ko-KR" sz="2000" dirty="0" smtClean="0"/>
                <a:t>, ⑤ </a:t>
              </a:r>
              <a:r>
                <a:rPr lang="ko-KR" altLang="en-US" sz="2000" dirty="0" err="1" smtClean="0"/>
                <a:t>출생시</a:t>
              </a:r>
              <a:r>
                <a:rPr lang="ko-KR" altLang="en-US" sz="2000" dirty="0" smtClean="0"/>
                <a:t> 기대여명</a:t>
              </a:r>
              <a:r>
                <a:rPr lang="en-US" altLang="ko-KR" sz="2000" dirty="0" smtClean="0"/>
                <a:t>, ⑥ </a:t>
              </a:r>
              <a:r>
                <a:rPr lang="ko-KR" altLang="en-US" sz="2000" dirty="0" smtClean="0"/>
                <a:t>의사 </a:t>
              </a:r>
              <a:r>
                <a:rPr lang="en-US" altLang="ko-KR" sz="2000" dirty="0" smtClean="0"/>
                <a:t>1</a:t>
              </a:r>
              <a:r>
                <a:rPr lang="ko-KR" altLang="en-US" sz="2000" dirty="0" smtClean="0"/>
                <a:t>인당 인구</a:t>
              </a:r>
              <a:r>
                <a:rPr lang="en-US" altLang="ko-KR" sz="2000" dirty="0" smtClean="0"/>
                <a:t>, ⑦ </a:t>
              </a:r>
              <a:r>
                <a:rPr lang="ko-KR" altLang="en-US" sz="2000" dirty="0" smtClean="0"/>
                <a:t>인구 </a:t>
              </a:r>
              <a:r>
                <a:rPr lang="en-US" altLang="ko-KR" sz="2000" dirty="0" smtClean="0"/>
                <a:t>1,000</a:t>
              </a:r>
              <a:r>
                <a:rPr lang="ko-KR" altLang="en-US" sz="2000" dirty="0" smtClean="0"/>
                <a:t>명당 </a:t>
              </a:r>
              <a:r>
                <a:rPr lang="ko-KR" altLang="en-US" sz="2000" dirty="0" err="1" smtClean="0"/>
                <a:t>병상수</a:t>
              </a:r>
              <a:r>
                <a:rPr lang="en-US" altLang="ko-KR" sz="2000" dirty="0" smtClean="0"/>
                <a:t>, ⑧ </a:t>
              </a:r>
              <a:r>
                <a:rPr lang="ko-KR" altLang="en-US" sz="2000" dirty="0" smtClean="0"/>
                <a:t>병원분만의 비율</a:t>
              </a:r>
              <a:r>
                <a:rPr lang="en-US" altLang="ko-KR" sz="2000" dirty="0" smtClean="0"/>
                <a:t>,</a:t>
              </a:r>
              <a:r>
                <a:rPr lang="ko-KR" altLang="en-US" sz="2000" dirty="0" smtClean="0"/>
                <a:t> ⑨ 위생상수도 공급 인구비율</a:t>
              </a:r>
              <a:r>
                <a:rPr lang="en-US" altLang="ko-KR" sz="2000" dirty="0" smtClean="0"/>
                <a:t>,</a:t>
              </a:r>
              <a:r>
                <a:rPr lang="ko-KR" altLang="en-US" sz="2000" dirty="0" smtClean="0"/>
                <a:t> ⑩ 폐수종말처리시설 이용인구</a:t>
              </a:r>
              <a:r>
                <a:rPr lang="en-US" altLang="ko-KR" sz="2000" dirty="0" smtClean="0"/>
                <a:t>,</a:t>
              </a:r>
              <a:r>
                <a:rPr lang="ko-KR" altLang="en-US" sz="2000" dirty="0" smtClean="0"/>
                <a:t> ⑪ 단백질섭취량</a:t>
              </a:r>
              <a:r>
                <a:rPr lang="en-US" altLang="ko-KR" sz="2000" dirty="0" smtClean="0"/>
                <a:t>,</a:t>
              </a:r>
              <a:r>
                <a:rPr lang="ko-KR" altLang="en-US" sz="2000" dirty="0" smtClean="0"/>
                <a:t> ⑫ 노인인구 구성비 등이다</a:t>
              </a:r>
              <a:r>
                <a:rPr lang="en-US" altLang="ko-KR" sz="2000" dirty="0" smtClean="0"/>
                <a:t>.</a:t>
              </a:r>
              <a:endParaRPr lang="en-US" altLang="ko-KR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049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2696"/>
            <a:ext cx="8840483" cy="4745338"/>
            <a:chOff x="1630549" y="832206"/>
            <a:chExt cx="6048672" cy="517868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3129574" cy="6423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기대수명</a:t>
              </a:r>
              <a:r>
                <a:rPr lang="en-US" b="1" dirty="0" smtClean="0"/>
                <a:t> (life expectancy at birth)</a:t>
              </a:r>
              <a:endParaRPr lang="en-US" dirty="0" smtClean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44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2000" dirty="0" smtClean="0"/>
                <a:t>  </a:t>
              </a:r>
              <a:r>
                <a:rPr lang="ko-KR" altLang="en-US" sz="2000" b="1" u="sng" dirty="0" smtClean="0"/>
                <a:t>연령별</a:t>
              </a:r>
              <a:r>
                <a:rPr lang="en-US" altLang="ko-KR" sz="2000" b="1" u="sng" dirty="0" smtClean="0"/>
                <a:t>·</a:t>
              </a:r>
              <a:r>
                <a:rPr lang="ko-KR" altLang="en-US" sz="2000" b="1" u="sng" dirty="0" smtClean="0"/>
                <a:t>성별 사망률이 현재 수준으로 유지된다고 가정했을 때</a:t>
              </a:r>
              <a:r>
                <a:rPr lang="en-US" altLang="ko-KR" sz="2000" b="1" u="sng" dirty="0" smtClean="0"/>
                <a:t>, 0</a:t>
              </a:r>
              <a:r>
                <a:rPr lang="ko-KR" altLang="en-US" sz="2000" b="1" u="sng" dirty="0" smtClean="0"/>
                <a:t>세 출생자가 향후 몇 년을 더 생존할 것인가 즉</a:t>
              </a:r>
              <a:r>
                <a:rPr lang="en-US" altLang="ko-KR" sz="2000" b="1" u="sng" dirty="0" smtClean="0"/>
                <a:t>, </a:t>
              </a:r>
              <a:r>
                <a:rPr lang="ko-KR" altLang="en-US" sz="2000" b="1" u="sng" dirty="0" smtClean="0"/>
                <a:t>출생 시 남은 수명을 통계적으로 추정한 기대치로</a:t>
              </a:r>
              <a:r>
                <a:rPr lang="en-US" altLang="ko-KR" sz="2000" b="1" u="sng" dirty="0" smtClean="0"/>
                <a:t>, </a:t>
              </a:r>
              <a:r>
                <a:rPr lang="ko-KR" altLang="en-US" sz="2000" b="1" u="sng" dirty="0" smtClean="0"/>
                <a:t>이는 </a:t>
              </a:r>
              <a:r>
                <a:rPr lang="en-US" altLang="ko-KR" sz="2000" b="1" u="sng" dirty="0" smtClean="0"/>
                <a:t>0</a:t>
              </a:r>
              <a:r>
                <a:rPr lang="ko-KR" altLang="en-US" sz="2000" b="1" u="sng" dirty="0" smtClean="0"/>
                <a:t>세에 대한 기대여명</a:t>
              </a:r>
              <a:r>
                <a:rPr lang="en-US" altLang="ko-KR" sz="2000" b="1" u="sng" dirty="0" smtClean="0"/>
                <a:t>(</a:t>
              </a:r>
              <a:r>
                <a:rPr lang="ko-KR" altLang="en-US" sz="2000" b="1" u="sng" dirty="0" smtClean="0"/>
                <a:t>평균수명</a:t>
              </a:r>
              <a:r>
                <a:rPr lang="en-US" altLang="ko-KR" sz="2000" b="1" u="sng" dirty="0" smtClean="0"/>
                <a:t>)</a:t>
              </a:r>
              <a:r>
                <a:rPr lang="ko-KR" altLang="en-US" sz="2000" b="1" u="sng" dirty="0" smtClean="0"/>
                <a:t>을 뜻한다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한편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통계청이 </a:t>
              </a:r>
              <a:r>
                <a:rPr lang="en-US" altLang="ko-KR" sz="2000" dirty="0" smtClean="0"/>
                <a:t>2011</a:t>
              </a:r>
              <a:r>
                <a:rPr lang="ko-KR" altLang="en-US" sz="2000" dirty="0" smtClean="0"/>
                <a:t>년 발표한 </a:t>
              </a:r>
              <a:r>
                <a:rPr lang="en-US" altLang="ko-KR" sz="2000" dirty="0" smtClean="0"/>
                <a:t>'2010</a:t>
              </a:r>
              <a:r>
                <a:rPr lang="ko-KR" altLang="en-US" sz="2000" dirty="0" smtClean="0"/>
                <a:t>년 생명표</a:t>
              </a:r>
              <a:r>
                <a:rPr lang="en-US" altLang="ko-KR" sz="2000" dirty="0" smtClean="0"/>
                <a:t>'</a:t>
              </a:r>
              <a:r>
                <a:rPr lang="ko-KR" altLang="en-US" sz="2000" dirty="0" smtClean="0"/>
                <a:t>에 따르면 </a:t>
              </a:r>
              <a:r>
                <a:rPr lang="en-US" altLang="ko-KR" sz="2000" dirty="0" smtClean="0"/>
                <a:t>2010</a:t>
              </a:r>
              <a:r>
                <a:rPr lang="ko-KR" altLang="en-US" sz="2000" dirty="0" smtClean="0"/>
                <a:t>년에 태어난 아이의 기대수명은 </a:t>
              </a:r>
              <a:r>
                <a:rPr lang="ko-KR" altLang="en-US" sz="2000" dirty="0" err="1" smtClean="0"/>
                <a:t>남여</a:t>
              </a:r>
              <a:r>
                <a:rPr lang="ko-KR" altLang="en-US" sz="2000" dirty="0" smtClean="0"/>
                <a:t> 평균 </a:t>
              </a:r>
              <a:r>
                <a:rPr lang="en-US" altLang="ko-KR" sz="2000" dirty="0" smtClean="0"/>
                <a:t>80.8</a:t>
              </a:r>
              <a:r>
                <a:rPr lang="ko-KR" altLang="en-US" sz="2000" dirty="0" smtClean="0"/>
                <a:t>년이었다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성별로는 여자가 </a:t>
              </a:r>
              <a:r>
                <a:rPr lang="en-US" altLang="ko-KR" sz="2000" dirty="0" smtClean="0"/>
                <a:t>84.1</a:t>
              </a:r>
              <a:r>
                <a:rPr lang="ko-KR" altLang="en-US" sz="2000" dirty="0" smtClean="0"/>
                <a:t>세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남자가 </a:t>
              </a:r>
              <a:r>
                <a:rPr lang="en-US" altLang="ko-KR" sz="2000" dirty="0" smtClean="0"/>
                <a:t>77.2</a:t>
              </a:r>
              <a:r>
                <a:rPr lang="ko-KR" altLang="en-US" sz="2000" dirty="0" smtClean="0"/>
                <a:t>세로 조사됐다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한국인의 기대수명은 </a:t>
              </a:r>
              <a:r>
                <a:rPr lang="en-US" altLang="ko-KR" sz="2000" dirty="0" smtClean="0"/>
                <a:t>2008</a:t>
              </a:r>
              <a:r>
                <a:rPr lang="ko-KR" altLang="en-US" sz="2000" dirty="0" smtClean="0"/>
                <a:t>년 </a:t>
              </a:r>
              <a:r>
                <a:rPr lang="en-US" altLang="ko-KR" sz="2000" dirty="0" smtClean="0"/>
                <a:t>80.1</a:t>
              </a:r>
              <a:r>
                <a:rPr lang="ko-KR" altLang="en-US" sz="2000" dirty="0" smtClean="0"/>
                <a:t>세로 처음으로 </a:t>
              </a:r>
              <a:r>
                <a:rPr lang="en-US" altLang="ko-KR" sz="2000" dirty="0" smtClean="0"/>
                <a:t>80</a:t>
              </a:r>
              <a:r>
                <a:rPr lang="ko-KR" altLang="en-US" sz="2000" dirty="0" smtClean="0"/>
                <a:t>세를 넘긴 후 꾸준히 높아지고 있으며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남녀 기대수명의 차이는 </a:t>
              </a:r>
              <a:r>
                <a:rPr lang="en-US" altLang="ko-KR" sz="2000" dirty="0" smtClean="0"/>
                <a:t>2007</a:t>
              </a:r>
              <a:r>
                <a:rPr lang="ko-KR" altLang="en-US" sz="2000" dirty="0" smtClean="0"/>
                <a:t>년 </a:t>
              </a:r>
              <a:r>
                <a:rPr lang="en-US" altLang="ko-KR" sz="2000" dirty="0" smtClean="0"/>
                <a:t>6.6</a:t>
              </a:r>
              <a:r>
                <a:rPr lang="ko-KR" altLang="en-US" sz="2000" dirty="0" smtClean="0"/>
                <a:t>년에서 </a:t>
              </a:r>
              <a:r>
                <a:rPr lang="en-US" altLang="ko-KR" sz="2000" dirty="0" smtClean="0"/>
                <a:t>2010</a:t>
              </a:r>
              <a:r>
                <a:rPr lang="ko-KR" altLang="en-US" sz="2000" dirty="0" smtClean="0"/>
                <a:t>년 </a:t>
              </a:r>
              <a:r>
                <a:rPr lang="en-US" altLang="ko-KR" sz="2000" dirty="0" smtClean="0"/>
                <a:t>6.9</a:t>
              </a:r>
              <a:r>
                <a:rPr lang="ko-KR" altLang="en-US" sz="2000" dirty="0" smtClean="0"/>
                <a:t>년으로 벌어졌다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또한 한국인의 기대수명은 경제협력개발기구</a:t>
              </a:r>
              <a:r>
                <a:rPr lang="en-US" altLang="ko-KR" sz="2000" dirty="0" smtClean="0"/>
                <a:t>(OECD) </a:t>
              </a:r>
              <a:r>
                <a:rPr lang="ko-KR" altLang="en-US" sz="2000" dirty="0" smtClean="0"/>
                <a:t>회원국 평균 </a:t>
              </a:r>
              <a:r>
                <a:rPr lang="en-US" altLang="ko-KR" sz="2000" dirty="0" smtClean="0"/>
                <a:t>79.5</a:t>
              </a:r>
              <a:r>
                <a:rPr lang="ko-KR" altLang="en-US" sz="2000" dirty="0" smtClean="0"/>
                <a:t>세에 비해 높게 나타났다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한국 남성의 기대수명은 </a:t>
              </a:r>
              <a:r>
                <a:rPr lang="en-US" altLang="ko-KR" sz="2000" dirty="0" smtClean="0"/>
                <a:t>34</a:t>
              </a:r>
              <a:r>
                <a:rPr lang="ko-KR" altLang="en-US" sz="2000" dirty="0" smtClean="0"/>
                <a:t>개국 </a:t>
              </a:r>
              <a:r>
                <a:rPr lang="en-US" altLang="ko-KR" sz="2000" dirty="0" smtClean="0"/>
                <a:t>OECD </a:t>
              </a:r>
              <a:r>
                <a:rPr lang="ko-KR" altLang="en-US" sz="2000" dirty="0" smtClean="0"/>
                <a:t>회원국 평균</a:t>
              </a:r>
              <a:r>
                <a:rPr lang="en-US" altLang="ko-KR" sz="2000" dirty="0" smtClean="0"/>
                <a:t>(76.7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)</a:t>
              </a:r>
              <a:r>
                <a:rPr lang="ko-KR" altLang="en-US" sz="2000" dirty="0" smtClean="0"/>
                <a:t>보다 </a:t>
              </a:r>
              <a:r>
                <a:rPr lang="en-US" altLang="ko-KR" sz="2000" dirty="0" smtClean="0"/>
                <a:t>0.5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여성은 </a:t>
              </a:r>
              <a:r>
                <a:rPr lang="en-US" altLang="ko-KR" sz="2000" dirty="0" smtClean="0"/>
                <a:t>OECD </a:t>
              </a:r>
              <a:r>
                <a:rPr lang="ko-KR" altLang="en-US" sz="2000" dirty="0" smtClean="0"/>
                <a:t>회원국 평균</a:t>
              </a:r>
              <a:r>
                <a:rPr lang="en-US" altLang="ko-KR" sz="2000" dirty="0" smtClean="0"/>
                <a:t>(82.3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)</a:t>
              </a:r>
              <a:r>
                <a:rPr lang="ko-KR" altLang="en-US" sz="2000" dirty="0" smtClean="0"/>
                <a:t>보다 </a:t>
              </a:r>
              <a:r>
                <a:rPr lang="en-US" altLang="ko-KR" sz="2000" dirty="0" smtClean="0"/>
                <a:t>1.8</a:t>
              </a:r>
              <a:r>
                <a:rPr lang="ko-KR" altLang="en-US" sz="2000" dirty="0" smtClean="0"/>
                <a:t>년 각각 길었다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그리고 전체 </a:t>
              </a:r>
              <a:r>
                <a:rPr lang="en-US" altLang="ko-KR" sz="2000" dirty="0" smtClean="0"/>
                <a:t>OECD </a:t>
              </a:r>
              <a:r>
                <a:rPr lang="ko-KR" altLang="en-US" sz="2000" dirty="0" smtClean="0"/>
                <a:t>국가 중에서 남성의 경우 </a:t>
              </a:r>
              <a:r>
                <a:rPr lang="en-US" altLang="ko-KR" sz="2000" dirty="0" smtClean="0"/>
                <a:t>79.9</a:t>
              </a:r>
              <a:r>
                <a:rPr lang="ko-KR" altLang="en-US" sz="2000" dirty="0" smtClean="0"/>
                <a:t>년을 기록한 스위스가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여성의 경우 </a:t>
              </a:r>
              <a:r>
                <a:rPr lang="en-US" altLang="ko-KR" sz="2000" dirty="0" smtClean="0"/>
                <a:t>86.4</a:t>
              </a:r>
              <a:r>
                <a:rPr lang="ko-KR" altLang="en-US" sz="2000" dirty="0" smtClean="0"/>
                <a:t>년을 기록한 일본이 기대수명이 가장 높은 나라로 조사됐다</a:t>
              </a:r>
              <a:r>
                <a:rPr lang="en-US" altLang="ko-KR" sz="2000" dirty="0" smtClean="0"/>
                <a:t>.</a:t>
              </a:r>
              <a:endParaRPr lang="ko-KR" altLang="en-US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215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764704"/>
            <a:ext cx="8840483" cy="3822005"/>
            <a:chOff x="1630549" y="832206"/>
            <a:chExt cx="6048672" cy="41710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3129574" cy="6423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기대여명</a:t>
              </a:r>
              <a:r>
                <a:rPr lang="en-US" b="1" dirty="0" smtClean="0"/>
                <a:t> (life expectancy)</a:t>
              </a:r>
              <a:endParaRPr lang="en-US" dirty="0" smtClean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345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2000" dirty="0" smtClean="0"/>
                <a:t>  </a:t>
              </a:r>
              <a:r>
                <a:rPr lang="ko-KR" altLang="en-US" sz="2000" b="1" u="sng" dirty="0" smtClean="0"/>
                <a:t>현재 특정 연령에 있는 사람이 향후 얼마나 더 생존할 것인가 기대되는 연수를 뜻한다</a:t>
              </a:r>
              <a:r>
                <a:rPr lang="en-US" altLang="ko-KR" sz="2000" dirty="0" smtClean="0"/>
                <a:t>. 2008</a:t>
              </a:r>
              <a:r>
                <a:rPr lang="ko-KR" altLang="en-US" sz="2000" dirty="0" smtClean="0"/>
                <a:t>년 통계청이 발표한 </a:t>
              </a:r>
              <a:r>
                <a:rPr lang="en-US" altLang="ko-KR" sz="2000" dirty="0" smtClean="0"/>
                <a:t>'2007</a:t>
              </a:r>
              <a:r>
                <a:rPr lang="ko-KR" altLang="en-US" sz="2000" dirty="0" smtClean="0"/>
                <a:t>년 생명표 작성결과</a:t>
              </a:r>
              <a:r>
                <a:rPr lang="en-US" altLang="ko-KR" sz="2000" dirty="0" smtClean="0"/>
                <a:t>'</a:t>
              </a:r>
              <a:r>
                <a:rPr lang="ko-KR" altLang="en-US" sz="2000" dirty="0" smtClean="0"/>
                <a:t>에 따르면 </a:t>
              </a:r>
              <a:r>
                <a:rPr lang="en-US" altLang="ko-KR" sz="2000" dirty="0" smtClean="0"/>
                <a:t>2007</a:t>
              </a:r>
              <a:r>
                <a:rPr lang="ko-KR" altLang="en-US" sz="2000" dirty="0" smtClean="0"/>
                <a:t>년 현재 </a:t>
              </a:r>
              <a:r>
                <a:rPr lang="en-US" altLang="ko-KR" sz="2000" dirty="0" smtClean="0"/>
                <a:t>40</a:t>
              </a:r>
              <a:r>
                <a:rPr lang="ko-KR" altLang="en-US" sz="2000" dirty="0" smtClean="0"/>
                <a:t>세인 사람의 기대여명이 남자는 </a:t>
              </a:r>
              <a:r>
                <a:rPr lang="en-US" altLang="ko-KR" sz="2000" dirty="0" smtClean="0"/>
                <a:t>37.6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여자는 </a:t>
              </a:r>
              <a:r>
                <a:rPr lang="en-US" altLang="ko-KR" sz="2000" dirty="0" smtClean="0"/>
                <a:t>43.8</a:t>
              </a:r>
              <a:r>
                <a:rPr lang="ko-KR" altLang="en-US" sz="2000" dirty="0" smtClean="0"/>
                <a:t>년으로 나타났다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이를 통해 실제 현재 연령에 따른 사망연도 추정을 계산해 보면 현재 나이와 기대여명을 합하여 남자는 </a:t>
              </a:r>
              <a:r>
                <a:rPr lang="en-US" altLang="ko-KR" sz="2000" dirty="0" smtClean="0"/>
                <a:t>77.6</a:t>
              </a:r>
              <a:r>
                <a:rPr lang="ko-KR" altLang="en-US" sz="2000" dirty="0" smtClean="0"/>
                <a:t>세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여자는 </a:t>
              </a:r>
              <a:r>
                <a:rPr lang="en-US" altLang="ko-KR" sz="2000" dirty="0" smtClean="0"/>
                <a:t>83.8</a:t>
              </a:r>
              <a:r>
                <a:rPr lang="ko-KR" altLang="en-US" sz="2000" dirty="0" smtClean="0"/>
                <a:t>세까지 생존할 것으로 조사됐다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그리고 </a:t>
              </a:r>
              <a:r>
                <a:rPr lang="en-US" altLang="ko-KR" sz="2000" dirty="0" smtClean="0"/>
                <a:t>'2010</a:t>
              </a:r>
              <a:r>
                <a:rPr lang="ko-KR" altLang="en-US" sz="2000" dirty="0" smtClean="0"/>
                <a:t>년 생명표</a:t>
              </a:r>
              <a:r>
                <a:rPr lang="en-US" altLang="ko-KR" sz="2000" dirty="0" smtClean="0"/>
                <a:t>'</a:t>
              </a:r>
              <a:r>
                <a:rPr lang="ko-KR" altLang="en-US" sz="2000" dirty="0" smtClean="0"/>
                <a:t>에 따르면 </a:t>
              </a:r>
              <a:r>
                <a:rPr lang="en-US" altLang="ko-KR" sz="2000" dirty="0" smtClean="0"/>
                <a:t>2010</a:t>
              </a:r>
              <a:r>
                <a:rPr lang="ko-KR" altLang="en-US" sz="2000" dirty="0" smtClean="0"/>
                <a:t>년 현재 </a:t>
              </a:r>
              <a:r>
                <a:rPr lang="en-US" altLang="ko-KR" sz="2000" dirty="0" smtClean="0"/>
                <a:t>40</a:t>
              </a:r>
              <a:r>
                <a:rPr lang="ko-KR" altLang="en-US" sz="2000" dirty="0" smtClean="0"/>
                <a:t>세인 사람의 기대여명은 남성은 </a:t>
              </a:r>
              <a:r>
                <a:rPr lang="en-US" altLang="ko-KR" sz="2000" dirty="0" smtClean="0"/>
                <a:t>38.6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여성은 </a:t>
              </a:r>
              <a:r>
                <a:rPr lang="en-US" altLang="ko-KR" sz="2000" dirty="0" smtClean="0"/>
                <a:t>45</a:t>
              </a:r>
              <a:r>
                <a:rPr lang="ko-KR" altLang="en-US" sz="2000" dirty="0" smtClean="0"/>
                <a:t>년으로 나타났다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따라서 기대여명은 현재 나이가 많을수록 오래 살아남았음을 의미하므로 앞으로 살 가능성도 높다는 것을 의미하고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단순히 기대수명에서 현재의 나이를 뺀 수치가 아니다</a:t>
              </a:r>
              <a:r>
                <a:rPr lang="en-US" altLang="ko-KR" sz="2000" dirty="0" smtClean="0"/>
                <a:t>.</a:t>
              </a:r>
              <a:endParaRPr lang="ko-KR" altLang="en-US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116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92696"/>
            <a:ext cx="8840483" cy="1577902"/>
            <a:chOff x="1602489" y="832206"/>
            <a:chExt cx="6048672" cy="102722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296260" cy="2692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보통사망률</a:t>
              </a:r>
              <a:r>
                <a:rPr lang="en-US" altLang="ko-KR" b="1" dirty="0" smtClean="0"/>
                <a:t>, </a:t>
              </a:r>
              <a:r>
                <a:rPr lang="ko-KR" altLang="en-US" b="1" dirty="0" err="1" smtClean="0"/>
                <a:t>조사망률</a:t>
              </a:r>
              <a:r>
                <a:rPr lang="en-US" altLang="ko-KR" b="1" dirty="0" smtClean="0"/>
                <a:t>(crude death rate)</a:t>
              </a:r>
              <a:r>
                <a:rPr lang="ko-KR" altLang="en-US" b="1" dirty="0" smtClean="0"/>
                <a:t> </a:t>
              </a:r>
              <a:endParaRPr lang="en-US" b="1" dirty="0" smtClean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년간의 </a:t>
              </a:r>
              <a:r>
                <a:rPr lang="ko-KR" altLang="en-US" sz="1800" b="1" u="sng" err="1" smtClean="0"/>
                <a:t>사망수를</a:t>
              </a:r>
              <a:r>
                <a:rPr lang="ko-KR" altLang="en-US" sz="1800" b="1" u="sng" smtClean="0"/>
                <a:t> 연앙인구로 </a:t>
              </a:r>
              <a:r>
                <a:rPr lang="ko-KR" altLang="en-US" sz="1800" b="1" u="sng" dirty="0" smtClean="0"/>
                <a:t>나눈 것으로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인구 </a:t>
              </a:r>
              <a:r>
                <a:rPr lang="en-US" altLang="ko-KR" sz="1800" b="1" u="sng" dirty="0" smtClean="0"/>
                <a:t>1,000</a:t>
              </a:r>
              <a:r>
                <a:rPr lang="ko-KR" altLang="en-US" sz="1800" b="1" u="sng" dirty="0" smtClean="0"/>
                <a:t>명당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년간 발생한 총 사망자수로 표시하는 비율이다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err="1" smtClean="0"/>
                <a:t>연앙인구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연간중앙인구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란 출생률과 사망률을 산출할 때 이론적으로 그 해의 평균 인구를 분모로 사용해야 할 것이나 보통은 </a:t>
              </a:r>
              <a:r>
                <a:rPr lang="ko-KR" altLang="en-US" sz="1800" b="1" u="sng" dirty="0" err="1" smtClean="0"/>
                <a:t>연앙인구</a:t>
              </a:r>
              <a:r>
                <a:rPr lang="ko-KR" altLang="en-US" sz="1800" b="1" u="sng" dirty="0" smtClean="0"/>
                <a:t> 즉</a:t>
              </a:r>
              <a:r>
                <a:rPr lang="en-US" altLang="ko-KR" sz="1800" b="1" u="sng" dirty="0" smtClean="0"/>
                <a:t>, 7</a:t>
              </a:r>
              <a:r>
                <a:rPr lang="ko-KR" altLang="en-US" sz="1800" b="1" u="sng" dirty="0" smtClean="0"/>
                <a:t>월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일 현재의 인구를 사용한다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147937" y="3446336"/>
            <a:ext cx="8840483" cy="746908"/>
            <a:chOff x="1602489" y="832206"/>
            <a:chExt cx="6048672" cy="48624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1671968" y="832206"/>
              <a:ext cx="3946617" cy="2308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연령별</a:t>
              </a:r>
              <a:r>
                <a:rPr lang="en-US" altLang="ko-KR" b="1" dirty="0" smtClean="0"/>
                <a:t>․</a:t>
              </a:r>
              <a:r>
                <a:rPr lang="ko-KR" altLang="en-US" b="1" dirty="0" smtClean="0"/>
                <a:t>성별 특수사망률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age-specific death rate)</a:t>
              </a:r>
              <a:endParaRPr lang="en-US" dirty="0"/>
            </a:p>
          </p:txBody>
        </p:sp>
        <p:sp>
          <p:nvSpPr>
            <p:cNvPr id="68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2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특수사망률은 소집단별 사망률을 관찰하는데 효과적이다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94988872" descr="DRW000013346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28" y="4365104"/>
            <a:ext cx="8909048" cy="6990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_x94989112" descr="DRW0000133460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4018" y="2420888"/>
            <a:ext cx="629596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9" name="모서리가 둥근 직사각형 6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038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2696"/>
            <a:ext cx="8840483" cy="3822006"/>
            <a:chOff x="1630549" y="832206"/>
            <a:chExt cx="6048672" cy="41710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3520598" cy="6423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표준화사망률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standardized death rate)</a:t>
              </a:r>
              <a:endParaRPr lang="en-US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345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2000" dirty="0" smtClean="0"/>
                <a:t>  </a:t>
              </a:r>
              <a:r>
                <a:rPr lang="ko-KR" altLang="en-US" sz="2000" b="1" u="sng" dirty="0" err="1" smtClean="0"/>
                <a:t>표준화사망률은</a:t>
              </a:r>
              <a:r>
                <a:rPr lang="ko-KR" altLang="en-US" sz="2000" b="1" u="sng" dirty="0" smtClean="0"/>
                <a:t> 보정사망률</a:t>
              </a:r>
              <a:r>
                <a:rPr lang="en-US" altLang="ko-KR" sz="2000" b="1" u="sng" dirty="0" smtClean="0"/>
                <a:t>(adjusted death rate)</a:t>
              </a:r>
              <a:r>
                <a:rPr lang="ko-KR" altLang="en-US" sz="2000" b="1" u="sng" dirty="0" smtClean="0"/>
                <a:t>이라고도 한다</a:t>
              </a:r>
              <a:r>
                <a:rPr lang="en-US" altLang="ko-KR" sz="2000" b="1" u="sng" dirty="0" smtClean="0"/>
                <a:t>. </a:t>
              </a:r>
              <a:r>
                <a:rPr lang="ko-KR" altLang="en-US" sz="2000" b="1" u="sng" dirty="0" smtClean="0"/>
                <a:t>보통사망률은 편리하기는 하지만 그다지 신뢰할 만한 것이 </a:t>
              </a:r>
              <a:r>
                <a:rPr lang="ko-KR" altLang="en-US" sz="2000" b="1" u="sng" dirty="0" err="1" smtClean="0"/>
                <a:t>못된다</a:t>
              </a:r>
              <a:r>
                <a:rPr lang="en-US" altLang="ko-KR" sz="2000" b="1" u="sng" dirty="0" smtClean="0"/>
                <a:t>. </a:t>
              </a:r>
              <a:r>
                <a:rPr lang="ko-KR" altLang="en-US" sz="2000" b="1" u="sng" dirty="0" smtClean="0"/>
                <a:t>연령별 특수사망률은 너무나 상세하기 때문에 전체 인구를 다루는 데는 적당하지 않다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따라서 </a:t>
              </a:r>
              <a:r>
                <a:rPr lang="ko-KR" altLang="en-US" sz="2000" dirty="0" err="1" smtClean="0"/>
                <a:t>표준화사망률은</a:t>
              </a:r>
              <a:r>
                <a:rPr lang="ko-KR" altLang="en-US" sz="2000" dirty="0" smtClean="0"/>
                <a:t> 보통사망률과 연령별 특수사망률의 단점을 제거하고 장점을 이용하는 지표로 사용된다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지역별로 사망률은 비교하고자 할 때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지역간 연령별 인구구성이 다르기 때문에 비교집단의 인구구성이 비슷하게 표준화되지 않으면 지역별 사망률을 직접 비교할 수 없다</a:t>
              </a:r>
              <a:r>
                <a:rPr lang="en-US" altLang="ko-KR" sz="2000" dirty="0" smtClean="0"/>
                <a:t>. </a:t>
              </a:r>
              <a:r>
                <a:rPr lang="ko-KR" altLang="en-US" sz="2000" b="1" u="sng" dirty="0" smtClean="0"/>
                <a:t>표준화법에는 상이한 연령별 사망률에 표준인구를 적용하여 계산하는 직접표준화법과 상이한 연령별 인구에 표준인구의 연령별 사망률을 적용하여 계산하는 간접표준화법이 있다</a:t>
              </a:r>
              <a:r>
                <a:rPr lang="en-US" altLang="ko-KR" sz="2000" b="1" u="sng" dirty="0" smtClean="0"/>
                <a:t>.</a:t>
              </a:r>
              <a:endParaRPr lang="ko-KR" altLang="en-US" sz="2000" b="1" u="sng" dirty="0" smtClean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320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49139" y="3138001"/>
            <a:ext cx="8840483" cy="2131893"/>
            <a:chOff x="1602489" y="832206"/>
            <a:chExt cx="6048672" cy="138787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983087" cy="26482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dirty="0" smtClean="0"/>
                <a:t> </a:t>
              </a:r>
              <a:r>
                <a:rPr lang="ko-KR" altLang="en-US" b="1" dirty="0" smtClean="0"/>
                <a:t>간접표준화법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indirect standardization method)</a:t>
              </a:r>
              <a:endParaRPr lang="en-US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14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비교하고자 하는 두 집단의 연령군별 사망률을 모르거나 두 지역간의 인구수의 차이가 너무 클 때 유용한 방법이다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표준인구의 연령군별 사망률을 비교집단의 인구에 곱하여 </a:t>
              </a:r>
              <a:r>
                <a:rPr lang="ko-KR" altLang="en-US" sz="1800" dirty="0" err="1" smtClean="0"/>
                <a:t>기대사망수를</a:t>
              </a:r>
              <a:r>
                <a:rPr lang="ko-KR" altLang="en-US" sz="1800" dirty="0" smtClean="0"/>
                <a:t> 구한 다음 </a:t>
              </a:r>
              <a:r>
                <a:rPr lang="ko-KR" altLang="en-US" sz="1800" dirty="0" err="1" smtClean="0"/>
                <a:t>비교하고자하는</a:t>
              </a:r>
              <a:r>
                <a:rPr lang="ko-KR" altLang="en-US" sz="1800" dirty="0" smtClean="0"/>
                <a:t> 각 집단의 </a:t>
              </a:r>
              <a:r>
                <a:rPr lang="ko-KR" altLang="en-US" sz="1800" dirty="0" err="1" smtClean="0"/>
                <a:t>실제사망수를</a:t>
              </a:r>
              <a:r>
                <a:rPr lang="ko-KR" altLang="en-US" sz="1800" dirty="0" smtClean="0"/>
                <a:t> 기대사망수로 나눈 </a:t>
              </a:r>
              <a:r>
                <a:rPr lang="ko-KR" altLang="en-US" sz="1800" dirty="0" err="1" smtClean="0"/>
                <a:t>표준화사망비를</a:t>
              </a:r>
              <a:r>
                <a:rPr lang="ko-KR" altLang="en-US" sz="1800" dirty="0" smtClean="0"/>
                <a:t> 구하여 표준인구의 사망률과 곱하면 </a:t>
              </a:r>
              <a:r>
                <a:rPr lang="ko-KR" altLang="en-US" sz="1800" dirty="0" err="1" smtClean="0"/>
                <a:t>표준화사망률이</a:t>
              </a:r>
              <a:r>
                <a:rPr lang="ko-KR" altLang="en-US" sz="1800" dirty="0" smtClean="0"/>
                <a:t> 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2844" y="692696"/>
            <a:ext cx="8840483" cy="2048804"/>
            <a:chOff x="1602489" y="832206"/>
            <a:chExt cx="6048672" cy="133378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785040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직접표준화법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direct standardization method)</a:t>
              </a:r>
              <a:endParaRPr lang="en-US" b="1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08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</a:t>
              </a:r>
              <a:r>
                <a:rPr lang="ko-KR" altLang="en-US" sz="1800" b="1" u="sng" dirty="0" smtClean="0"/>
                <a:t>비교하고자 하는 두 집단의 연령군별 사망률을 알고 있을 때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이들 각 연령군별 사망률을 표준인구의 연령군별 단위인구에 곱해주면 그 지역의 단위인구당 </a:t>
              </a:r>
              <a:r>
                <a:rPr lang="ko-KR" altLang="en-US" sz="1800" b="1" u="sng" dirty="0" err="1" smtClean="0"/>
                <a:t>표준화사망률이</a:t>
              </a:r>
              <a:r>
                <a:rPr lang="ko-KR" altLang="en-US" sz="1800" b="1" u="sng" dirty="0" smtClean="0"/>
                <a:t> 된다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6790168" descr="DRW000004482f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019" y="2397211"/>
            <a:ext cx="7940423" cy="599741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모서리가 둥근 직사각형 6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207</a:t>
            </a:r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_x168543720" descr="DRW000009b835f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66" y="5334209"/>
            <a:ext cx="8878755" cy="687079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95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10867" y="764703"/>
            <a:ext cx="8840483" cy="3768765"/>
            <a:chOff x="1630549" y="832206"/>
            <a:chExt cx="6048672" cy="542734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자연유산</a:t>
              </a:r>
              <a:r>
                <a:rPr kumimoji="0" lang="en-US" altLang="ko-KR" b="1" dirty="0" smtClean="0"/>
                <a:t>(spontaneous abortion)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471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68288" indent="-268288" fontAlgn="base">
                <a:buNone/>
              </a:pPr>
              <a:r>
                <a:rPr lang="ko-KR" altLang="en-US" sz="1800" dirty="0"/>
                <a:t>① </a:t>
              </a:r>
              <a:r>
                <a:rPr lang="ko-KR" altLang="en-US" sz="1600" b="1" u="sng" dirty="0" smtClean="0"/>
                <a:t>절박유산</a:t>
              </a:r>
              <a:r>
                <a:rPr lang="en-US" altLang="ko-KR" sz="1600" b="1" u="sng" dirty="0" smtClean="0"/>
                <a:t>(threatened abortion) </a:t>
              </a:r>
              <a:r>
                <a:rPr lang="en-US" altLang="ko-KR" sz="1600" dirty="0" smtClean="0"/>
                <a:t>: </a:t>
              </a:r>
              <a:r>
                <a:rPr lang="ko-KR" altLang="en-US" sz="1600" dirty="0"/>
                <a:t>임신 전반기에 혈성 분비 또는 질 출혈이 있을 때 유산되는 것을 말하며</a:t>
              </a:r>
              <a:r>
                <a:rPr lang="en-US" altLang="ko-KR" sz="1600" dirty="0"/>
                <a:t>, </a:t>
              </a:r>
              <a:r>
                <a:rPr lang="ko-KR" altLang="en-US" sz="1600" dirty="0"/>
                <a:t>유산 증세가 있으나 임신상태가 계속 유지 될 수도 있다</a:t>
              </a:r>
              <a:r>
                <a:rPr lang="en-US" altLang="ko-KR" sz="1600" dirty="0"/>
                <a:t>. </a:t>
              </a:r>
              <a:r>
                <a:rPr lang="ko-KR" altLang="en-US" sz="1600" dirty="0"/>
                <a:t>임신 초기에는 </a:t>
              </a:r>
              <a:r>
                <a:rPr lang="en-US" altLang="ko-KR" sz="1600" dirty="0"/>
                <a:t>4</a:t>
              </a:r>
              <a:r>
                <a:rPr lang="ko-KR" altLang="en-US" sz="1600" dirty="0"/>
                <a:t>∼</a:t>
              </a:r>
              <a:r>
                <a:rPr lang="en-US" altLang="ko-KR" sz="1600" dirty="0"/>
                <a:t>5</a:t>
              </a:r>
              <a:r>
                <a:rPr lang="ko-KR" altLang="en-US" sz="1600" dirty="0"/>
                <a:t>명 중 </a:t>
              </a:r>
              <a:r>
                <a:rPr lang="en-US" altLang="ko-KR" sz="1600" dirty="0"/>
                <a:t>1</a:t>
              </a:r>
              <a:r>
                <a:rPr lang="ko-KR" altLang="en-US" sz="1600" dirty="0"/>
                <a:t>명 정도에서 나타나는데 이중 절반이 실제로 유산을 하게 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268288" indent="-268288" fontAlgn="base">
                <a:buNone/>
              </a:pPr>
              <a:r>
                <a:rPr lang="ko-KR" altLang="en-US" sz="1600" dirty="0"/>
                <a:t>② </a:t>
              </a:r>
              <a:r>
                <a:rPr lang="ko-KR" altLang="en-US" sz="1600" b="1" u="sng" dirty="0" smtClean="0"/>
                <a:t>불가피유산</a:t>
              </a:r>
              <a:r>
                <a:rPr lang="en-US" altLang="ko-KR" sz="1600" b="1" u="sng" dirty="0" smtClean="0"/>
                <a:t>(inevitable abortion) </a:t>
              </a:r>
              <a:r>
                <a:rPr lang="en-US" altLang="ko-KR" sz="1600" dirty="0" smtClean="0"/>
                <a:t>: </a:t>
              </a:r>
              <a:r>
                <a:rPr lang="ko-KR" altLang="en-US" sz="1600" dirty="0"/>
                <a:t>자궁경부가 열린 상태에서 태아의 막이 파열된 경우</a:t>
              </a:r>
              <a:r>
                <a:rPr lang="en-US" altLang="ko-KR" sz="1600" dirty="0"/>
                <a:t>(</a:t>
              </a:r>
              <a:r>
                <a:rPr lang="ko-KR" altLang="en-US" sz="1600" dirty="0" err="1"/>
                <a:t>경관개대와</a:t>
              </a:r>
              <a:r>
                <a:rPr lang="ko-KR" altLang="en-US" sz="1600" dirty="0"/>
                <a:t> </a:t>
              </a:r>
              <a:r>
                <a:rPr lang="ko-KR" altLang="en-US" sz="1600" dirty="0" err="1"/>
                <a:t>태막파열</a:t>
              </a:r>
              <a:r>
                <a:rPr lang="en-US" altLang="ko-KR" sz="1600" dirty="0"/>
                <a:t>)</a:t>
              </a:r>
              <a:r>
                <a:rPr lang="ko-KR" altLang="en-US" sz="1600" dirty="0"/>
                <a:t>이며</a:t>
              </a:r>
              <a:r>
                <a:rPr lang="en-US" altLang="ko-KR" sz="1600" dirty="0"/>
                <a:t>, </a:t>
              </a:r>
              <a:r>
                <a:rPr lang="ko-KR" altLang="en-US" sz="1600" dirty="0"/>
                <a:t>유산이 거의 불가피하다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268288" indent="-268288" fontAlgn="base">
                <a:buNone/>
              </a:pPr>
              <a:r>
                <a:rPr lang="ko-KR" altLang="en-US" sz="1600" dirty="0"/>
                <a:t>③ </a:t>
              </a:r>
              <a:r>
                <a:rPr lang="ko-KR" altLang="en-US" sz="1600" b="1" u="sng" dirty="0"/>
                <a:t>불완전유산</a:t>
              </a:r>
              <a:r>
                <a:rPr lang="en-US" altLang="ko-KR" sz="1600" b="1" u="sng" dirty="0"/>
                <a:t>(incomplete abortion) </a:t>
              </a:r>
              <a:r>
                <a:rPr lang="en-US" altLang="ko-KR" sz="1600" dirty="0"/>
                <a:t>: </a:t>
              </a:r>
              <a:r>
                <a:rPr lang="ko-KR" altLang="en-US" sz="1600" dirty="0"/>
                <a:t>임신 </a:t>
              </a:r>
              <a:r>
                <a:rPr lang="en-US" altLang="ko-KR" sz="1600" dirty="0"/>
                <a:t>10</a:t>
              </a:r>
              <a:r>
                <a:rPr lang="ko-KR" altLang="en-US" sz="1600" dirty="0"/>
                <a:t>주 전의 유산은 태아와 태반이 모두 같이 배출되는 경우</a:t>
              </a:r>
              <a:r>
                <a:rPr lang="en-US" altLang="ko-KR" sz="1600" dirty="0"/>
                <a:t>(</a:t>
              </a:r>
              <a:r>
                <a:rPr lang="ko-KR" altLang="en-US" sz="1600" dirty="0"/>
                <a:t>완전유산</a:t>
              </a:r>
              <a:r>
                <a:rPr lang="en-US" altLang="ko-KR" sz="1600" dirty="0"/>
                <a:t>)</a:t>
              </a:r>
              <a:r>
                <a:rPr lang="ko-KR" altLang="en-US" sz="1600" dirty="0"/>
                <a:t>가 많으나</a:t>
              </a:r>
              <a:r>
                <a:rPr lang="en-US" altLang="ko-KR" sz="1600" dirty="0"/>
                <a:t>, </a:t>
              </a:r>
              <a:r>
                <a:rPr lang="ko-KR" altLang="en-US" sz="1600" dirty="0"/>
                <a:t>그 후는 각각 배출되거나 태반이 자궁에 잔류하여 출혈이 계속되는 경우를 말한다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268288" indent="-268288" fontAlgn="base">
                <a:buNone/>
              </a:pPr>
              <a:r>
                <a:rPr lang="ko-KR" altLang="en-US" sz="1600" dirty="0"/>
                <a:t>④ </a:t>
              </a:r>
              <a:r>
                <a:rPr lang="ko-KR" altLang="en-US" sz="1600" b="1" u="sng" dirty="0"/>
                <a:t>계류유산</a:t>
              </a:r>
              <a:r>
                <a:rPr lang="en-US" altLang="ko-KR" sz="1600" b="1" u="sng" dirty="0"/>
                <a:t>(missed abortion) </a:t>
              </a:r>
              <a:r>
                <a:rPr lang="en-US" altLang="ko-KR" sz="1600" dirty="0"/>
                <a:t>: </a:t>
              </a:r>
              <a:r>
                <a:rPr lang="ko-KR" altLang="en-US" sz="1600" dirty="0"/>
                <a:t>임신 전반기에 사망한 태아가 자궁 내에 </a:t>
              </a:r>
              <a:r>
                <a:rPr lang="en-US" altLang="ko-KR" sz="1600" dirty="0"/>
                <a:t>4</a:t>
              </a:r>
              <a:r>
                <a:rPr lang="ko-KR" altLang="en-US" sz="1600" dirty="0"/>
                <a:t>∼</a:t>
              </a:r>
              <a:r>
                <a:rPr lang="en-US" altLang="ko-KR" sz="1600" dirty="0"/>
                <a:t>8</a:t>
              </a:r>
              <a:r>
                <a:rPr lang="ko-KR" altLang="en-US" sz="1600" dirty="0"/>
                <a:t>주 이상 잔류한 경우를 말한다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268288" indent="-268288" fontAlgn="base">
                <a:buNone/>
              </a:pPr>
              <a:r>
                <a:rPr lang="ko-KR" altLang="en-US" sz="1600" dirty="0"/>
                <a:t>⑤ </a:t>
              </a:r>
              <a:r>
                <a:rPr lang="ko-KR" altLang="en-US" sz="1600" b="1" u="sng" dirty="0"/>
                <a:t>습관성유산 또는 자연반복유산</a:t>
              </a:r>
              <a:r>
                <a:rPr lang="en-US" altLang="ko-KR" sz="1600" b="1" u="sng" dirty="0"/>
                <a:t>(habitual abortion) </a:t>
              </a:r>
              <a:r>
                <a:rPr lang="en-US" altLang="ko-KR" sz="1600" dirty="0"/>
                <a:t>: 3</a:t>
              </a:r>
              <a:r>
                <a:rPr lang="ko-KR" altLang="en-US" sz="1600" dirty="0"/>
                <a:t>회 이상 반복해서 </a:t>
              </a:r>
              <a:r>
                <a:rPr lang="ko-KR" altLang="en-US" sz="1600" dirty="0" err="1"/>
                <a:t>자연유산되는</a:t>
              </a:r>
              <a:r>
                <a:rPr lang="ko-KR" altLang="en-US" sz="1600" dirty="0"/>
                <a:t> 것을 말한다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산과적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3" name="그룹 7"/>
          <p:cNvGrpSpPr>
            <a:grpSpLocks/>
          </p:cNvGrpSpPr>
          <p:nvPr/>
        </p:nvGrpSpPr>
        <p:grpSpPr bwMode="auto">
          <a:xfrm>
            <a:off x="156486" y="4554765"/>
            <a:ext cx="8840483" cy="1903638"/>
            <a:chOff x="1630549" y="832206"/>
            <a:chExt cx="6048672" cy="274140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인공유</a:t>
              </a:r>
              <a:r>
                <a:rPr lang="ko-KR" altLang="en-US" b="1" dirty="0"/>
                <a:t>산</a:t>
              </a:r>
              <a:r>
                <a:rPr kumimoji="0" lang="en-US" altLang="ko-KR" b="1" dirty="0" smtClean="0"/>
                <a:t>(</a:t>
              </a:r>
              <a:r>
                <a:rPr lang="en-US" altLang="ko-KR" b="1" dirty="0" smtClean="0"/>
                <a:t>induced abortion</a:t>
              </a:r>
              <a:r>
                <a:rPr kumimoji="0" lang="en-US" altLang="ko-KR" b="1" dirty="0" smtClean="0"/>
                <a:t>)</a:t>
              </a:r>
              <a:endParaRPr kumimoji="0" lang="en-US" altLang="ko-KR" b="1" dirty="0"/>
            </a:p>
          </p:txBody>
        </p:sp>
        <p:sp>
          <p:nvSpPr>
            <p:cNvPr id="15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202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ko-KR" altLang="en-US" sz="1600" dirty="0" smtClean="0"/>
                <a:t>  모체의 </a:t>
              </a:r>
              <a:r>
                <a:rPr lang="ko-KR" altLang="en-US" sz="1600" dirty="0"/>
                <a:t>건강보호를 위하여 태아가 생존 가능한 임신기간에 도달하기 이전에 임신종결을 할 경우는 치료적 유산</a:t>
              </a:r>
              <a:r>
                <a:rPr lang="en-US" altLang="ko-KR" sz="1600" dirty="0"/>
                <a:t>(therapeutic abortion)</a:t>
              </a:r>
              <a:r>
                <a:rPr lang="ko-KR" altLang="en-US" sz="1600" dirty="0" err="1"/>
                <a:t>이라하며</a:t>
              </a:r>
              <a:r>
                <a:rPr lang="en-US" altLang="ko-KR" sz="1600" dirty="0"/>
                <a:t>, </a:t>
              </a:r>
              <a:r>
                <a:rPr lang="ko-KR" altLang="en-US" sz="1600" dirty="0"/>
                <a:t>그 밖에 선택적 유산</a:t>
              </a:r>
              <a:r>
                <a:rPr lang="en-US" altLang="ko-KR" sz="1600" dirty="0"/>
                <a:t>(elective abortion)</a:t>
              </a:r>
              <a:r>
                <a:rPr lang="ko-KR" altLang="en-US" sz="1600" dirty="0"/>
                <a:t>이란 모성 건강 또는 태아 질병 등의 사유가 아닌 기타 사유로 유산을 시행하는 경우에 해당되며 모자보건법의 허용한계에 따른다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268288" indent="-268288" fontAlgn="base">
                <a:buNone/>
              </a:pPr>
              <a:endParaRPr lang="ko-KR" altLang="en-US" sz="1800" dirty="0"/>
            </a:p>
          </p:txBody>
        </p:sp>
      </p:grp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6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2844" y="682441"/>
            <a:ext cx="8840483" cy="2685897"/>
            <a:chOff x="1602489" y="832206"/>
            <a:chExt cx="6048672" cy="174853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491772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신생아사망률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neonatal mortality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50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생후 </a:t>
              </a:r>
              <a:r>
                <a:rPr lang="en-US" altLang="ko-KR" sz="1800" b="1" u="sng" dirty="0" smtClean="0"/>
                <a:t>28</a:t>
              </a:r>
              <a:r>
                <a:rPr lang="ko-KR" altLang="en-US" sz="1800" b="1" u="sng" dirty="0" smtClean="0"/>
                <a:t>일 미만인 신생아기의 사망을 신생아 사망이라 하며 출생 </a:t>
              </a:r>
              <a:r>
                <a:rPr lang="en-US" altLang="ko-KR" sz="1800" b="1" u="sng" dirty="0" smtClean="0"/>
                <a:t>1,000</a:t>
              </a:r>
              <a:r>
                <a:rPr lang="ko-KR" altLang="en-US" sz="1800" b="1" u="sng" dirty="0" smtClean="0"/>
                <a:t>명에 대한 비율을 신생아사망률이라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임신 기간 중 산모의 영양이 결핍되면 </a:t>
              </a:r>
              <a:r>
                <a:rPr lang="ko-KR" altLang="en-US" sz="1800" dirty="0" err="1" smtClean="0"/>
                <a:t>대사성</a:t>
              </a:r>
              <a:r>
                <a:rPr lang="ko-KR" altLang="en-US" sz="1800" dirty="0" smtClean="0"/>
                <a:t> 임신중독증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각종 감염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빈혈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임신종결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조기분만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자연분만 또는 난산의 가능성이 많아지며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신생아에게는 사산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저</a:t>
              </a:r>
              <a:r>
                <a:rPr lang="ko-KR" altLang="en-US" sz="1800" dirty="0" err="1" smtClean="0"/>
                <a:t>체중아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조산아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각종 </a:t>
              </a:r>
              <a:r>
                <a:rPr lang="ko-KR" altLang="en-US" sz="1800" dirty="0" err="1" smtClean="0"/>
                <a:t>감염증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출산 시 장애 등의 막대한 건강손실을 </a:t>
              </a:r>
              <a:r>
                <a:rPr lang="ko-KR" altLang="en-US" sz="1800" dirty="0" err="1" smtClean="0"/>
                <a:t>갖져</a:t>
              </a:r>
              <a:r>
                <a:rPr lang="ko-KR" altLang="en-US" sz="1800" dirty="0" smtClean="0"/>
                <a:t> 올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한국에서 </a:t>
              </a:r>
              <a:r>
                <a:rPr lang="en-US" altLang="ko-KR" sz="1800" dirty="0" smtClean="0"/>
                <a:t>1970</a:t>
              </a:r>
              <a:r>
                <a:rPr lang="ko-KR" altLang="en-US" sz="1800" dirty="0" smtClean="0"/>
                <a:t>년을 시점으로 할 때 신생아사망률은 의술의 발달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모자보건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적은 </a:t>
              </a:r>
              <a:r>
                <a:rPr lang="ko-KR" altLang="en-US" sz="1800" dirty="0" err="1" smtClean="0"/>
                <a:t>자녀수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환경의 개선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건강보험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경제적 안정 등의 이유로 많이 감소되고 있는 것으로 나타나 있다</a:t>
              </a:r>
              <a:r>
                <a:rPr lang="en-US" altLang="ko-KR" sz="1800" dirty="0" smtClean="0"/>
                <a:t>. 2009</a:t>
              </a:r>
              <a:r>
                <a:rPr lang="ko-KR" altLang="en-US" sz="1800" dirty="0" smtClean="0"/>
                <a:t>년 우리나라의 신생아사망률은 </a:t>
              </a:r>
              <a:r>
                <a:rPr lang="en-US" altLang="ko-KR" sz="1800" dirty="0" smtClean="0"/>
                <a:t>1000</a:t>
              </a:r>
              <a:r>
                <a:rPr lang="ko-KR" altLang="en-US" sz="1800" dirty="0" smtClean="0"/>
                <a:t>명당 </a:t>
              </a:r>
              <a:r>
                <a:rPr lang="en-US" altLang="ko-KR" sz="1800" dirty="0" smtClean="0"/>
                <a:t>2.2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일본은 </a:t>
              </a:r>
              <a:r>
                <a:rPr lang="en-US" altLang="ko-KR" sz="1800" dirty="0" smtClean="0"/>
                <a:t>1.1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북한은 </a:t>
              </a:r>
              <a:r>
                <a:rPr lang="en-US" altLang="ko-KR" sz="1800" dirty="0" smtClean="0"/>
                <a:t>23.0</a:t>
              </a:r>
              <a:r>
                <a:rPr lang="ko-KR" altLang="en-US" sz="1800" dirty="0" smtClean="0"/>
                <a:t>명이었다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2465" name="_x94990872" descr="DRW0000133460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701" y="3630837"/>
            <a:ext cx="8346675" cy="8905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2" name="모서리가 둥근 직사각형 6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203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92696"/>
            <a:ext cx="8840483" cy="2685897"/>
            <a:chOff x="1602489" y="832206"/>
            <a:chExt cx="6048672" cy="174853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491772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영아사망률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infant mortality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50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연간 태어난 출생아 </a:t>
              </a:r>
              <a:r>
                <a:rPr lang="en-US" altLang="ko-KR" sz="1800" b="1" u="sng" dirty="0" smtClean="0"/>
                <a:t>1,000</a:t>
              </a:r>
              <a:r>
                <a:rPr lang="ko-KR" altLang="en-US" sz="1800" b="1" u="sng" dirty="0" smtClean="0"/>
                <a:t>명중에 만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세 미만에 사망한 영아수의 천분비</a:t>
              </a:r>
              <a:r>
                <a:rPr lang="ko-KR" altLang="en-US" sz="1800" dirty="0" smtClean="0"/>
                <a:t>로서 건강수준이 향상되면 영아사망률이 감소하므로 국민보건 상태의 측정지표로 널리 사용되고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영아의 생존이 모체의 건강상태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양육조건 등의 영향을 강하게 받으므로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영아사망률은 그 지역의 위생상태의 좋고 나쁨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더 나아가서는 생활수준을 반영하는 중요한 지표의 하나가 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영아사망의 원인은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위가 출산시의 외상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저산소증 및 그 밖의 호흡기병태</a:t>
              </a:r>
              <a:r>
                <a:rPr lang="en-US" altLang="ko-KR" sz="1800" dirty="0" smtClean="0"/>
                <a:t>, 2</a:t>
              </a:r>
              <a:r>
                <a:rPr lang="ko-KR" altLang="en-US" sz="1800" dirty="0" smtClean="0"/>
                <a:t>위는 선천성 이상</a:t>
              </a:r>
              <a:r>
                <a:rPr lang="en-US" altLang="ko-KR" sz="1800" dirty="0" smtClean="0"/>
                <a:t>, 3</a:t>
              </a:r>
              <a:r>
                <a:rPr lang="ko-KR" altLang="en-US" sz="1800" dirty="0" smtClean="0"/>
                <a:t>위는 뜻하지 않은 사고 및 유해작용 등이다</a:t>
              </a:r>
              <a:r>
                <a:rPr lang="en-US" altLang="ko-KR" sz="1800" dirty="0" smtClean="0"/>
                <a:t>. 2011</a:t>
              </a:r>
              <a:r>
                <a:rPr lang="ko-KR" altLang="en-US" sz="1800" dirty="0" smtClean="0"/>
                <a:t>년 우리나라의 영아사망률은 </a:t>
              </a:r>
              <a:r>
                <a:rPr lang="en-US" altLang="ko-KR" sz="1800" dirty="0" smtClean="0"/>
                <a:t>1000</a:t>
              </a:r>
              <a:r>
                <a:rPr lang="ko-KR" altLang="en-US" sz="1800" dirty="0" smtClean="0"/>
                <a:t>명당 </a:t>
              </a:r>
              <a:r>
                <a:rPr lang="en-US" altLang="ko-KR" sz="1800" dirty="0" smtClean="0"/>
                <a:t>3.0</a:t>
              </a:r>
              <a:r>
                <a:rPr lang="ko-KR" altLang="en-US" sz="1800" dirty="0" smtClean="0"/>
                <a:t>명으로 </a:t>
              </a:r>
              <a:r>
                <a:rPr lang="en-US" altLang="ko-KR" sz="1800" dirty="0" smtClean="0"/>
                <a:t>OECD 34</a:t>
              </a:r>
              <a:r>
                <a:rPr lang="ko-KR" altLang="en-US" sz="1800" dirty="0" smtClean="0"/>
                <a:t>개국 평균 영아사망률의 </a:t>
              </a:r>
              <a:r>
                <a:rPr lang="en-US" altLang="ko-KR" sz="1800" dirty="0" smtClean="0"/>
                <a:t>4.1</a:t>
              </a:r>
              <a:r>
                <a:rPr lang="ko-KR" altLang="en-US" sz="1800" dirty="0" smtClean="0"/>
                <a:t>명보다 낮았다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537" name="_x94989832" descr="DRW0000133460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310" y="3591887"/>
            <a:ext cx="8444881" cy="881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3" name="모서리가 둥근 직사각형 6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684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83254"/>
            <a:ext cx="8840483" cy="1577917"/>
            <a:chOff x="1602489" y="832205"/>
            <a:chExt cx="6048672" cy="102723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5"/>
              <a:ext cx="2611968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el-GR" b="1" dirty="0" smtClean="0"/>
                <a:t>α-</a:t>
              </a:r>
              <a:r>
                <a:rPr lang="en-US" b="1" dirty="0" smtClean="0"/>
                <a:t>index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생후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년 미만의 </a:t>
              </a:r>
              <a:r>
                <a:rPr lang="ko-KR" altLang="en-US" sz="1800" dirty="0" err="1" smtClean="0"/>
                <a:t>사망수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/>
                <a:t>영</a:t>
              </a:r>
              <a:r>
                <a:rPr lang="ko-KR" altLang="en-US" sz="1800" dirty="0" err="1" smtClean="0"/>
                <a:t>아사망수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를 생후 </a:t>
              </a:r>
              <a:r>
                <a:rPr lang="en-US" altLang="ko-KR" sz="1800" dirty="0" smtClean="0"/>
                <a:t>28</a:t>
              </a:r>
              <a:r>
                <a:rPr lang="ko-KR" altLang="en-US" sz="1800" dirty="0" smtClean="0"/>
                <a:t>일 미만의 사망수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신생아사망수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로 나눈 값이다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전체 영아사망수가 </a:t>
              </a:r>
              <a:r>
                <a:rPr lang="ko-KR" altLang="en-US" sz="1800" b="1" u="sng" dirty="0" err="1" smtClean="0"/>
                <a:t>신생아사망수에</a:t>
              </a:r>
              <a:r>
                <a:rPr lang="ko-KR" altLang="en-US" sz="1800" b="1" u="sng" dirty="0" smtClean="0"/>
                <a:t> 가까워질수록 해당지역이나 국가의 건강수준이 높다고 할 수 있다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즉</a:t>
              </a:r>
              <a:r>
                <a:rPr lang="en-US" altLang="ko-KR" sz="1800" b="1" u="sng" dirty="0" smtClean="0"/>
                <a:t>, α-index</a:t>
              </a:r>
              <a:r>
                <a:rPr lang="ko-KR" altLang="en-US" sz="1800" b="1" u="sng" dirty="0" smtClean="0"/>
                <a:t>가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에 가까운 것은 건강수준이 높다는 의미</a:t>
              </a:r>
              <a:r>
                <a:rPr lang="ko-KR" altLang="en-US" sz="1800" dirty="0" smtClean="0"/>
                <a:t>로서 영아사망의 원인이 선천적 원인만이라면 값은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에 가깝다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6561" name="_x94990872" descr="DRW00001334607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463775"/>
            <a:ext cx="653114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6" name="모서리가 둥근 직사각형 6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667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72535"/>
            <a:ext cx="8840483" cy="746908"/>
            <a:chOff x="1602489" y="832206"/>
            <a:chExt cx="6048672" cy="48624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931674" cy="2754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en-US" altLang="ko-KR" b="1" dirty="0" smtClean="0"/>
                <a:t> </a:t>
              </a:r>
              <a:r>
                <a:rPr lang="ko-KR" altLang="en-US" b="1" dirty="0" smtClean="0"/>
                <a:t>비례사망률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proportionate mortality rate)</a:t>
              </a:r>
              <a:endParaRPr lang="en-US" dirty="0" smtClean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2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어떤 연도의 사망자수 중 특정질병에 의한 사망자수의 백분율이다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7585" name="_x94989432" descr="DRW0000133460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95785"/>
            <a:ext cx="8638034" cy="8572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66" name="그룹 7"/>
          <p:cNvGrpSpPr>
            <a:grpSpLocks/>
          </p:cNvGrpSpPr>
          <p:nvPr/>
        </p:nvGrpSpPr>
        <p:grpSpPr bwMode="auto">
          <a:xfrm>
            <a:off x="145959" y="2850591"/>
            <a:ext cx="8840483" cy="1023895"/>
            <a:chOff x="1602489" y="832206"/>
            <a:chExt cx="6048672" cy="66656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1671968" y="832206"/>
              <a:ext cx="4034141" cy="2527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n-US" altLang="ko-KR" b="1" dirty="0" smtClean="0"/>
                <a:t> </a:t>
              </a:r>
              <a:r>
                <a:rPr lang="ko-KR" altLang="en-US" b="1" dirty="0" smtClean="0"/>
                <a:t>비례사망지수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proportional mortality indicator)</a:t>
              </a:r>
              <a:endParaRPr lang="en-US" dirty="0"/>
            </a:p>
          </p:txBody>
        </p:sp>
        <p:sp>
          <p:nvSpPr>
            <p:cNvPr id="68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4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전체사망자수 중 </a:t>
              </a:r>
              <a:r>
                <a:rPr lang="en-US" altLang="ko-KR" sz="1800" b="1" u="sng" dirty="0" smtClean="0"/>
                <a:t>50</a:t>
              </a:r>
              <a:r>
                <a:rPr lang="ko-KR" altLang="en-US" sz="1800" b="1" u="sng" dirty="0" smtClean="0"/>
                <a:t>세 이상의 사망자수가 차지하는 백분율이다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비례사망지수가 클수록 건강수준이 높다는 의미이다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7587" name="_x94989192" descr="DRW00001334608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7072"/>
            <a:ext cx="8520586" cy="8260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0" name="모서리가 둥근 직사각형 6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33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764704"/>
            <a:ext cx="8840483" cy="1854905"/>
            <a:chOff x="1602489" y="832206"/>
            <a:chExt cx="6048672" cy="120755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638406" cy="2754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en-US" altLang="ko-KR" b="1" dirty="0" smtClean="0"/>
                <a:t> </a:t>
              </a:r>
              <a:r>
                <a:rPr lang="ko-KR" altLang="en-US" b="1" dirty="0" err="1" smtClean="0"/>
                <a:t>출산력지표</a:t>
              </a:r>
              <a:endParaRPr lang="en-US" dirty="0" smtClean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dirty="0" err="1" smtClean="0"/>
                <a:t>출산력</a:t>
              </a:r>
              <a:r>
                <a:rPr lang="en-US" altLang="ko-KR" sz="1800" dirty="0" smtClean="0"/>
                <a:t>(fecundity)</a:t>
              </a:r>
              <a:r>
                <a:rPr lang="ko-KR" altLang="en-US" sz="1800" dirty="0" smtClean="0"/>
                <a:t>이란 한 인구의 생물학적 기능 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여자가 생물학적으로 아이를 임신하는 능력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가임력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을 말하는데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실제로 여자의 생물학적인 능력으로써의 </a:t>
              </a:r>
              <a:r>
                <a:rPr lang="ko-KR" altLang="en-US" sz="1800" dirty="0" err="1" smtClean="0"/>
                <a:t>출산력을</a:t>
              </a:r>
              <a:r>
                <a:rPr lang="ko-KR" altLang="en-US" sz="1800" dirty="0" smtClean="0"/>
                <a:t> 측정하기는 어렵다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따라서 한 인구의 </a:t>
              </a:r>
              <a:r>
                <a:rPr lang="ko-KR" altLang="en-US" sz="1800" dirty="0" err="1" smtClean="0"/>
                <a:t>출산력은</a:t>
              </a:r>
              <a:r>
                <a:rPr lang="ko-KR" altLang="en-US" sz="1800" dirty="0" smtClean="0"/>
                <a:t> 발생된 </a:t>
              </a:r>
              <a:r>
                <a:rPr lang="ko-KR" altLang="en-US" sz="1800" dirty="0" err="1" smtClean="0"/>
                <a:t>출산수에</a:t>
              </a:r>
              <a:r>
                <a:rPr lang="ko-KR" altLang="en-US" sz="1800" dirty="0" smtClean="0"/>
                <a:t> 따라 </a:t>
              </a:r>
              <a:r>
                <a:rPr lang="ko-KR" altLang="en-US" sz="1800" dirty="0" err="1" smtClean="0"/>
                <a:t>출산력을</a:t>
              </a:r>
              <a:r>
                <a:rPr lang="ko-KR" altLang="en-US" sz="1800" dirty="0" smtClean="0"/>
                <a:t> 측정한다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출산율은</a:t>
              </a:r>
              <a:r>
                <a:rPr lang="en-US" altLang="ko-KR" sz="1800" dirty="0" smtClean="0"/>
                <a:t>(fertility rate)</a:t>
              </a:r>
              <a:r>
                <a:rPr lang="ko-KR" altLang="en-US" sz="1800" dirty="0" smtClean="0"/>
                <a:t>은 특정 인구에서 발생된 출산수의 빈도 또는 확률로 표현한 지수이다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45959" y="2942754"/>
            <a:ext cx="8840483" cy="1854903"/>
            <a:chOff x="1602489" y="832206"/>
            <a:chExt cx="6048672" cy="120755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1671968" y="832206"/>
              <a:ext cx="3789751" cy="2527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en-US" altLang="ko-KR" b="1" dirty="0" smtClean="0"/>
                <a:t> </a:t>
              </a:r>
              <a:r>
                <a:rPr lang="ko-KR" altLang="en-US" b="1" dirty="0" smtClean="0"/>
                <a:t>보통출생률</a:t>
              </a:r>
              <a:r>
                <a:rPr lang="en-US" altLang="ko-KR" b="1" dirty="0" smtClean="0"/>
                <a:t>, </a:t>
              </a:r>
              <a:r>
                <a:rPr lang="ko-KR" altLang="en-US" b="1" dirty="0" err="1" smtClean="0"/>
                <a:t>조출생률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crude birth rate)</a:t>
              </a:r>
              <a:endParaRPr lang="en-US" dirty="0"/>
            </a:p>
          </p:txBody>
        </p:sp>
        <p:sp>
          <p:nvSpPr>
            <p:cNvPr id="68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특정인구집단의 출산수준을 나타내는 기본적인 지표로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년간의 </a:t>
              </a:r>
              <a:r>
                <a:rPr lang="ko-KR" altLang="en-US" sz="1800" b="1" u="sng" dirty="0" err="1" smtClean="0"/>
                <a:t>출생아수를</a:t>
              </a:r>
              <a:r>
                <a:rPr lang="ko-KR" altLang="en-US" sz="1800" b="1" u="sng" dirty="0" smtClean="0"/>
                <a:t> 당해 연도의 </a:t>
              </a:r>
              <a:r>
                <a:rPr lang="ko-KR" altLang="en-US" sz="1800" b="1" u="sng" dirty="0" err="1" smtClean="0"/>
                <a:t>연앙인구로</a:t>
              </a:r>
              <a:r>
                <a:rPr lang="ko-KR" altLang="en-US" sz="1800" b="1" u="sng" dirty="0" smtClean="0"/>
                <a:t> 나눈 수치에 </a:t>
              </a:r>
              <a:r>
                <a:rPr lang="en-US" altLang="ko-KR" sz="1800" b="1" u="sng" dirty="0" smtClean="0"/>
                <a:t>1,000</a:t>
              </a:r>
              <a:r>
                <a:rPr lang="ko-KR" altLang="en-US" sz="1800" b="1" u="sng" dirty="0" smtClean="0"/>
                <a:t>을 곱해서 천분율로 나타낸 것이다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우리나라의 보통출생률은 </a:t>
              </a:r>
              <a:r>
                <a:rPr lang="en-US" altLang="ko-KR" sz="1800" dirty="0" smtClean="0"/>
                <a:t>1995</a:t>
              </a:r>
              <a:r>
                <a:rPr lang="ko-KR" altLang="en-US" sz="1800" dirty="0" smtClean="0"/>
                <a:t>년 </a:t>
              </a:r>
              <a:r>
                <a:rPr lang="en-US" altLang="ko-KR" sz="1800" dirty="0" smtClean="0"/>
                <a:t>16.0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2000</a:t>
              </a:r>
              <a:r>
                <a:rPr lang="ko-KR" altLang="en-US" sz="1800" dirty="0" smtClean="0"/>
                <a:t>년 </a:t>
              </a:r>
              <a:r>
                <a:rPr lang="en-US" altLang="ko-KR" sz="1800" dirty="0" smtClean="0"/>
                <a:t>13.4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2005</a:t>
              </a:r>
              <a:r>
                <a:rPr lang="ko-KR" altLang="en-US" sz="1800" dirty="0" smtClean="0"/>
                <a:t>년 </a:t>
              </a:r>
              <a:r>
                <a:rPr lang="en-US" altLang="ko-KR" sz="1800" dirty="0" smtClean="0"/>
                <a:t>9.0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2010</a:t>
              </a:r>
              <a:r>
                <a:rPr lang="ko-KR" altLang="en-US" sz="1800" dirty="0" smtClean="0"/>
                <a:t>년 </a:t>
              </a:r>
              <a:r>
                <a:rPr lang="en-US" altLang="ko-KR" sz="1800" dirty="0" smtClean="0"/>
                <a:t>9.4</a:t>
              </a:r>
              <a:r>
                <a:rPr lang="ko-KR" altLang="en-US" sz="1800" dirty="0" smtClean="0"/>
                <a:t>명으로 급격하게 줄었다</a:t>
              </a:r>
              <a:r>
                <a:rPr lang="en-US" altLang="ko-KR" sz="1800" dirty="0" smtClean="0"/>
                <a:t>. 2005</a:t>
              </a:r>
              <a:r>
                <a:rPr lang="ko-KR" altLang="en-US" sz="1800" dirty="0" smtClean="0"/>
                <a:t>년 인도의 보통출생률은 </a:t>
              </a:r>
              <a:r>
                <a:rPr lang="en-US" altLang="ko-KR" sz="1800" dirty="0" smtClean="0"/>
                <a:t>23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미국은 </a:t>
              </a:r>
              <a:r>
                <a:rPr lang="en-US" altLang="ko-KR" sz="1800" dirty="0" smtClean="0"/>
                <a:t>14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북한 </a:t>
              </a:r>
              <a:r>
                <a:rPr lang="en-US" altLang="ko-KR" sz="1800" dirty="0" smtClean="0"/>
                <a:t>14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영국 </a:t>
              </a:r>
              <a:r>
                <a:rPr lang="en-US" altLang="ko-KR" sz="1800" dirty="0" smtClean="0"/>
                <a:t>13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일본 </a:t>
              </a:r>
              <a:r>
                <a:rPr lang="en-US" altLang="ko-KR" sz="1800" dirty="0" smtClean="0"/>
                <a:t>9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독일 </a:t>
              </a:r>
              <a:r>
                <a:rPr lang="en-US" altLang="ko-KR" sz="1800" dirty="0" smtClean="0"/>
                <a:t>8</a:t>
              </a:r>
              <a:r>
                <a:rPr lang="ko-KR" altLang="en-US" sz="1800" dirty="0" smtClean="0"/>
                <a:t>명이다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209</a:t>
            </a:r>
            <a:endParaRPr lang="ko-KR" alt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_x168534200" descr="DRW00000e9c41f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7565" y="4941168"/>
            <a:ext cx="6693802" cy="86409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54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83260"/>
            <a:ext cx="8840483" cy="1023895"/>
            <a:chOff x="1602489" y="832206"/>
            <a:chExt cx="6048672" cy="66656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345138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일반출산율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general fertility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4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년간의 </a:t>
              </a:r>
              <a:r>
                <a:rPr lang="ko-KR" altLang="en-US" sz="1800" b="1" u="sng" dirty="0" err="1" smtClean="0"/>
                <a:t>출생아수를</a:t>
              </a:r>
              <a:r>
                <a:rPr lang="ko-KR" altLang="en-US" sz="1800" b="1" u="sng" dirty="0" smtClean="0"/>
                <a:t> </a:t>
              </a:r>
              <a:r>
                <a:rPr lang="ko-KR" altLang="en-US" sz="1800" b="1" u="sng" dirty="0" err="1" smtClean="0"/>
                <a:t>가임연령</a:t>
              </a:r>
              <a:r>
                <a:rPr lang="ko-KR" altLang="en-US" sz="1800" b="1" u="sng" dirty="0" smtClean="0"/>
                <a:t> 여자인구로 나눈 수의 천분율을 의미한다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일반적으로 </a:t>
              </a:r>
              <a:r>
                <a:rPr lang="ko-KR" altLang="en-US" sz="1800" b="1" u="sng" dirty="0" err="1" smtClean="0"/>
                <a:t>가임연령기</a:t>
              </a:r>
              <a:r>
                <a:rPr lang="ko-KR" altLang="en-US" sz="1800" b="1" u="sng" dirty="0" smtClean="0"/>
                <a:t> 여성수는 </a:t>
              </a:r>
              <a:r>
                <a:rPr lang="en-US" altLang="ko-KR" sz="1800" b="1" u="sng" dirty="0" smtClean="0"/>
                <a:t>15</a:t>
              </a:r>
              <a:r>
                <a:rPr lang="ko-KR" altLang="en-US" sz="1800" b="1" u="sng" dirty="0" smtClean="0"/>
                <a:t>～</a:t>
              </a:r>
              <a:r>
                <a:rPr lang="en-US" altLang="ko-KR" sz="1800" b="1" u="sng" dirty="0" smtClean="0"/>
                <a:t>49</a:t>
              </a:r>
              <a:r>
                <a:rPr lang="ko-KR" altLang="en-US" sz="1800" b="1" u="sng" dirty="0" smtClean="0"/>
                <a:t>세의 여성의 인구수를 의미한다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45959" y="3132268"/>
            <a:ext cx="8840483" cy="1023896"/>
            <a:chOff x="1602489" y="832206"/>
            <a:chExt cx="6048672" cy="66656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1671968" y="832206"/>
              <a:ext cx="3398727" cy="2624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en-US" altLang="ko-KR" b="1" dirty="0" smtClean="0"/>
                <a:t> </a:t>
              </a:r>
              <a:r>
                <a:rPr lang="ko-KR" altLang="en-US" b="1" dirty="0" smtClean="0"/>
                <a:t>연령별출산율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age-specific fertility rate)</a:t>
              </a:r>
              <a:endParaRPr lang="en-US" dirty="0"/>
            </a:p>
          </p:txBody>
        </p:sp>
        <p:sp>
          <p:nvSpPr>
            <p:cNvPr id="68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4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연령별 출산율은 어떤 연도에 있어서 특정연령의 여자인구 </a:t>
              </a:r>
              <a:r>
                <a:rPr lang="en-US" altLang="ko-KR" sz="1800" dirty="0" smtClean="0"/>
                <a:t>1,000</a:t>
              </a:r>
              <a:r>
                <a:rPr lang="ko-KR" altLang="en-US" sz="1800" dirty="0" smtClean="0"/>
                <a:t>명에 대한 같은 연령의 여자가 출산한 </a:t>
              </a:r>
              <a:r>
                <a:rPr lang="ko-KR" altLang="en-US" sz="1800" dirty="0" err="1" smtClean="0"/>
                <a:t>출생아수로</a:t>
              </a:r>
              <a:r>
                <a:rPr lang="ko-KR" altLang="en-US" sz="1800" dirty="0" smtClean="0"/>
                <a:t> 나타낸다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9633" name="_x94990792" descr="DRW0000133460a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20832"/>
            <a:ext cx="7724623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9635" name="_x94990952" descr="DRW0000133460b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467" y="4243903"/>
            <a:ext cx="8923866" cy="928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2" name="모서리가 둥근 직사각형 7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580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보건지표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83263"/>
            <a:ext cx="8840483" cy="2131891"/>
            <a:chOff x="1602489" y="832206"/>
            <a:chExt cx="6048672" cy="138787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296260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합계출산율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total fertility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14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일반적으로 한 나라의 </a:t>
              </a:r>
              <a:r>
                <a:rPr lang="ko-KR" altLang="en-US" sz="1800" b="1" u="sng" dirty="0" err="1" smtClean="0"/>
                <a:t>출산력</a:t>
              </a:r>
              <a:r>
                <a:rPr lang="ko-KR" altLang="en-US" sz="1800" b="1" u="sng" dirty="0" smtClean="0"/>
                <a:t> 수준을 나타내는 지표이다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err="1" smtClean="0"/>
                <a:t>한명의</a:t>
              </a:r>
              <a:r>
                <a:rPr lang="ko-KR" altLang="en-US" sz="1800" b="1" u="sng" dirty="0" smtClean="0"/>
                <a:t> 여자가 </a:t>
              </a:r>
              <a:r>
                <a:rPr lang="ko-KR" altLang="en-US" sz="1800" b="1" u="sng" dirty="0" err="1" smtClean="0"/>
                <a:t>가임기간</a:t>
              </a:r>
              <a:r>
                <a:rPr lang="ko-KR" altLang="en-US" sz="1800" b="1" u="sng" dirty="0" smtClean="0"/>
                <a:t> 동안 평균 몇 명의 자녀를 낳을 것인가를 추정하는 지표로 연령별 출산율의 총합이다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쉽게 말하자면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가임여성</a:t>
              </a:r>
              <a:r>
                <a:rPr lang="ko-KR" altLang="en-US" sz="1800" b="1" u="sng" dirty="0" smtClean="0"/>
                <a:t> 한 명이 낳은 신생아 수를 의미한다</a:t>
              </a:r>
              <a:r>
                <a:rPr lang="en-US" altLang="ko-KR" sz="1800" dirty="0" smtClean="0"/>
                <a:t>. 2005</a:t>
              </a:r>
              <a:r>
                <a:rPr lang="ko-KR" altLang="en-US" sz="1800" dirty="0" smtClean="0"/>
                <a:t>년 우리나라의 합계출산율은 </a:t>
              </a:r>
              <a:r>
                <a:rPr lang="en-US" altLang="ko-KR" sz="1800" dirty="0" smtClean="0"/>
                <a:t>1.08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일본은 </a:t>
              </a:r>
              <a:r>
                <a:rPr lang="en-US" altLang="ko-KR" sz="1800" dirty="0" smtClean="0"/>
                <a:t>1.26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미국은 </a:t>
              </a:r>
              <a:r>
                <a:rPr lang="en-US" altLang="ko-KR" sz="1800" dirty="0" smtClean="0"/>
                <a:t>2.05</a:t>
              </a:r>
              <a:r>
                <a:rPr lang="ko-KR" altLang="en-US" sz="1800" dirty="0" smtClean="0"/>
                <a:t>명</a:t>
              </a:r>
              <a:r>
                <a:rPr lang="en-US" altLang="ko-KR" sz="1800" dirty="0" smtClean="0"/>
                <a:t>, OECD </a:t>
              </a:r>
              <a:r>
                <a:rPr lang="ko-KR" altLang="en-US" sz="1800" dirty="0" smtClean="0"/>
                <a:t>평균은 </a:t>
              </a:r>
              <a:r>
                <a:rPr lang="en-US" altLang="ko-KR" sz="1800" dirty="0" smtClean="0"/>
                <a:t>1.64</a:t>
              </a:r>
              <a:r>
                <a:rPr lang="ko-KR" altLang="en-US" sz="1800" dirty="0" smtClean="0"/>
                <a:t>명이었으며</a:t>
              </a:r>
              <a:r>
                <a:rPr lang="en-US" altLang="ko-KR" sz="1800" dirty="0" smtClean="0"/>
                <a:t>, 2010</a:t>
              </a:r>
              <a:r>
                <a:rPr lang="ko-KR" altLang="en-US" sz="1800" dirty="0" smtClean="0"/>
                <a:t>년 우리나라의 합계출산율은 </a:t>
              </a:r>
              <a:r>
                <a:rPr lang="en-US" altLang="ko-KR" sz="1800" dirty="0" smtClean="0"/>
                <a:t>1.23, </a:t>
              </a:r>
              <a:r>
                <a:rPr lang="ko-KR" altLang="en-US" sz="1800" dirty="0" smtClean="0"/>
                <a:t>일본은 </a:t>
              </a:r>
              <a:r>
                <a:rPr lang="en-US" altLang="ko-KR" sz="1800" dirty="0" smtClean="0"/>
                <a:t>1.34, </a:t>
              </a:r>
              <a:r>
                <a:rPr lang="ko-KR" altLang="en-US" sz="1800" dirty="0" smtClean="0"/>
                <a:t>미국은 </a:t>
              </a:r>
              <a:r>
                <a:rPr lang="en-US" altLang="ko-KR" sz="1800" dirty="0" smtClean="0"/>
                <a:t>1.90, </a:t>
              </a:r>
              <a:r>
                <a:rPr lang="ko-KR" altLang="en-US" sz="1800" dirty="0" smtClean="0"/>
                <a:t>세계평균은 </a:t>
              </a:r>
              <a:r>
                <a:rPr lang="en-US" altLang="ko-KR" sz="1800" dirty="0" smtClean="0"/>
                <a:t>2.53</a:t>
              </a:r>
              <a:r>
                <a:rPr lang="ko-KR" altLang="en-US" sz="1800" dirty="0" smtClean="0"/>
                <a:t>명이다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0657" name="_x94989032" descr="DRW0000133460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92403"/>
            <a:ext cx="8382059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9" name="모서리가 둥근 직사각형 6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91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92697"/>
            <a:ext cx="8840483" cy="4209389"/>
            <a:chOff x="1602489" y="832206"/>
            <a:chExt cx="6048672" cy="274033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2709724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역학통계지표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249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역학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疫學</a:t>
              </a:r>
              <a:r>
                <a:rPr lang="en-US" altLang="ko-KR" sz="1800" dirty="0" smtClean="0"/>
                <a:t>, epidemiology)</a:t>
              </a:r>
              <a:r>
                <a:rPr lang="ko-KR" altLang="en-US" sz="1800" dirty="0" smtClean="0"/>
                <a:t>이란 질병발생의 원인규명과 질병관리에 관한 학문이다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초기 역학은 </a:t>
              </a:r>
              <a:r>
                <a:rPr lang="ko-KR" altLang="en-US" sz="1800" dirty="0" err="1" smtClean="0"/>
                <a:t>감염병이</a:t>
              </a:r>
              <a:r>
                <a:rPr lang="ko-KR" altLang="en-US" sz="1800" dirty="0" smtClean="0"/>
                <a:t> 창궐했던 시대에 </a:t>
              </a:r>
              <a:r>
                <a:rPr lang="ko-KR" altLang="en-US" sz="1800" dirty="0" err="1" smtClean="0"/>
                <a:t>감염병을</a:t>
              </a:r>
              <a:r>
                <a:rPr lang="ko-KR" altLang="en-US" sz="1800" dirty="0" smtClean="0"/>
                <a:t> 예방하고 관리한 목적으로 발달되어 온 학문이기 때문에 역학연구의 내용은 </a:t>
              </a:r>
              <a:r>
                <a:rPr lang="ko-KR" altLang="en-US" sz="1800" dirty="0" err="1" smtClean="0"/>
                <a:t>감염병이</a:t>
              </a:r>
              <a:r>
                <a:rPr lang="ko-KR" altLang="en-US" sz="1800" dirty="0" smtClean="0"/>
                <a:t> 대부분 이었다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</a:t>
              </a:r>
              <a:r>
                <a:rPr lang="ko-KR" altLang="en-US" sz="1800" dirty="0" err="1" smtClean="0"/>
                <a:t>의과학의</a:t>
              </a:r>
              <a:r>
                <a:rPr lang="ko-KR" altLang="en-US" sz="1800" dirty="0" smtClean="0"/>
                <a:t> 발전과 환경위생의 개선 등으로 인하여 </a:t>
              </a:r>
              <a:r>
                <a:rPr lang="ko-KR" altLang="en-US" sz="1800" dirty="0" err="1" smtClean="0"/>
                <a:t>감염병은</a:t>
              </a:r>
              <a:r>
                <a:rPr lang="ko-KR" altLang="en-US" sz="1800" dirty="0" smtClean="0"/>
                <a:t> 효과적으로 예방되거나 관리되는 반면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환경오염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식이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스트레스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생활습관 등에 기인한 </a:t>
              </a:r>
              <a:r>
                <a:rPr lang="ko-KR" altLang="en-US" sz="1800" dirty="0" err="1" smtClean="0"/>
                <a:t>비감염성</a:t>
              </a:r>
              <a:r>
                <a:rPr lang="ko-KR" altLang="en-US" sz="1800" dirty="0" smtClean="0"/>
                <a:t> 질환이 주요 건강결정요인이 됨에 따라 역학의 범위도 </a:t>
              </a:r>
              <a:r>
                <a:rPr lang="en-US" altLang="ko-KR" sz="1800" dirty="0" smtClean="0"/>
                <a:t>1930</a:t>
              </a:r>
              <a:r>
                <a:rPr lang="ko-KR" altLang="en-US" sz="1800" dirty="0" smtClean="0"/>
                <a:t>년대 이후부터 </a:t>
              </a:r>
              <a:r>
                <a:rPr lang="ko-KR" altLang="en-US" sz="1800" dirty="0" err="1" smtClean="0"/>
                <a:t>감염병에</a:t>
              </a:r>
              <a:r>
                <a:rPr lang="ko-KR" altLang="en-US" sz="1800" dirty="0" smtClean="0"/>
                <a:t> 한정되지 않고 </a:t>
              </a:r>
              <a:r>
                <a:rPr lang="ko-KR" altLang="en-US" sz="1800" dirty="0" err="1" smtClean="0"/>
                <a:t>비감염성</a:t>
              </a:r>
              <a:r>
                <a:rPr lang="ko-KR" altLang="en-US" sz="1800" dirty="0" smtClean="0"/>
                <a:t> 질환을 포함한 모든 생리적 상태와 이상상태의 집단발생으로까지 확대 적용되고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지역사회의 건강상태를 파악하고 분석하는데 주로 이용되는 역학통계지표에 대해 알아보기로 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8" name="모서리가 둥근 직사각형 6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586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역학통계지표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764704"/>
            <a:ext cx="8840483" cy="2131890"/>
            <a:chOff x="1602489" y="832206"/>
            <a:chExt cx="6048672" cy="138787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2856358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발생률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incidence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14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단위 인구당 일정기간 동안 발생한 새로운 환자수를 표시한 것으로 질병에 걸릴 확률 또는 위험도를 측정하는 것이다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일정기간 내에 단위인구 집단의 평균인구에서 발생하는 이환수로서 국제간의 비교 편의상 평균인구를 백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천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만</a:t>
              </a:r>
              <a:r>
                <a:rPr lang="en-US" altLang="ko-KR" sz="1800" dirty="0" smtClean="0"/>
                <a:t>, 10</a:t>
              </a:r>
              <a:r>
                <a:rPr lang="ko-KR" altLang="en-US" sz="1800" dirty="0" smtClean="0"/>
                <a:t>만을 기준으로 하며 평균인구는 기간이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년인 경우에는 </a:t>
              </a:r>
              <a:r>
                <a:rPr lang="ko-KR" altLang="en-US" sz="1800" dirty="0" err="1" smtClean="0"/>
                <a:t>연앙인구로</a:t>
              </a:r>
              <a:r>
                <a:rPr lang="ko-KR" altLang="en-US" sz="1800" dirty="0" smtClean="0"/>
                <a:t> 한다</a:t>
              </a:r>
              <a:r>
                <a:rPr lang="en-US" altLang="ko-KR" sz="1800" dirty="0" smtClean="0"/>
                <a:t>. 1</a:t>
              </a:r>
              <a:r>
                <a:rPr lang="ko-KR" altLang="en-US" sz="1800" dirty="0" smtClean="0"/>
                <a:t>주</a:t>
              </a:r>
              <a:r>
                <a:rPr lang="en-US" altLang="ko-KR" sz="1800" dirty="0" smtClean="0"/>
                <a:t>, 1</a:t>
              </a:r>
              <a:r>
                <a:rPr lang="ko-KR" altLang="en-US" sz="1800" dirty="0" smtClean="0"/>
                <a:t>달 혹은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년이나 </a:t>
              </a:r>
              <a:r>
                <a:rPr lang="en-US" altLang="ko-KR" sz="1800" dirty="0" smtClean="0"/>
                <a:t>5</a:t>
              </a:r>
              <a:r>
                <a:rPr lang="ko-KR" altLang="en-US" sz="1800" dirty="0" smtClean="0"/>
                <a:t>년 등 일정기간 동안 전체 대단위 인구집단 중 몇 명에게서 특정질병이 발생했는지를 측정한 것이다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81" name="_x94991112" descr="DRW0000133460d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45288"/>
            <a:ext cx="8370670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0" name="모서리가 둥근 직사각형 6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858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92696"/>
            <a:ext cx="8840483" cy="2408893"/>
            <a:chOff x="1602489" y="832206"/>
            <a:chExt cx="6048672" cy="156820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2807480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발병률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attack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3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특정질환의 전체 </a:t>
              </a:r>
              <a:r>
                <a:rPr lang="ko-KR" altLang="en-US" sz="1800" b="1" u="sng" dirty="0" err="1" smtClean="0"/>
                <a:t>이환기간</a:t>
              </a:r>
              <a:r>
                <a:rPr lang="ko-KR" altLang="en-US" sz="1800" b="1" u="sng" dirty="0" smtClean="0"/>
                <a:t> 중 위험에 폭로된 인구에 새로 발병한 환자수를 비율로 표시한 것으로 어느 질환의 발생이 일정지역 또는 일정기간에 한정되었을 때의 </a:t>
              </a:r>
              <a:r>
                <a:rPr lang="ko-KR" altLang="en-US" sz="1800" b="1" u="sng" dirty="0" err="1" smtClean="0"/>
                <a:t>이환률을</a:t>
              </a:r>
              <a:r>
                <a:rPr lang="ko-KR" altLang="en-US" sz="1800" b="1" u="sng" dirty="0" smtClean="0"/>
                <a:t>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예를 들어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홍역과 같은 급성 </a:t>
              </a:r>
              <a:r>
                <a:rPr lang="ko-KR" altLang="en-US" sz="1800" dirty="0" err="1" smtClean="0"/>
                <a:t>감염병의</a:t>
              </a:r>
              <a:r>
                <a:rPr lang="ko-KR" altLang="en-US" sz="1800" dirty="0" smtClean="0"/>
                <a:t> 경우 발병의 위험에 노출되어 있는 인구는 한정되어 있기 때문에 발생환자수를 접촉자수로 나누어서 발병률을 구할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감염병이나</a:t>
              </a:r>
              <a:r>
                <a:rPr lang="ko-KR" altLang="en-US" sz="1800" dirty="0" smtClean="0"/>
                <a:t> 식중독과 같이 원인적인 인자가 비교적 분명한 요인에 폭로된 </a:t>
              </a:r>
              <a:r>
                <a:rPr lang="ko-KR" altLang="en-US" sz="1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소단위 인구집단</a:t>
              </a:r>
              <a:r>
                <a:rPr lang="ko-KR" altLang="en-US" sz="1800" dirty="0" smtClean="0"/>
                <a:t> 중에서 질병이 발생하는 상태를 측정할 때의 발생률을 발병률이라 하며 주로 </a:t>
              </a:r>
              <a:r>
                <a:rPr lang="en-US" altLang="ko-KR" sz="1800" dirty="0" smtClean="0"/>
                <a:t>%</a:t>
              </a:r>
              <a:r>
                <a:rPr lang="ko-KR" altLang="en-US" sz="1800" dirty="0" smtClean="0"/>
                <a:t>로 표시한다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3729" name="_x94989832" descr="DRW0000133460e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59030"/>
            <a:ext cx="8234006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1" name="모서리가 둥근 직사각형 7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08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10867" y="764702"/>
            <a:ext cx="8840483" cy="5689290"/>
            <a:chOff x="1630549" y="832206"/>
            <a:chExt cx="6048672" cy="819306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진통</a:t>
              </a:r>
              <a:r>
                <a:rPr lang="en-US" altLang="ko-KR" b="1" dirty="0" smtClean="0"/>
                <a:t>(labor), </a:t>
              </a:r>
              <a:r>
                <a:rPr lang="ko-KR" altLang="en-US" b="1" dirty="0" smtClean="0"/>
                <a:t>분만</a:t>
              </a:r>
              <a:r>
                <a:rPr lang="en-US" altLang="ko-KR" b="1" dirty="0" smtClean="0"/>
                <a:t>(delivery)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74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85750" indent="-285750" fontAlgn="base">
                <a:buFont typeface="Wingdings" panose="05000000000000000000" pitchFamily="2" charset="2"/>
                <a:buChar char="Ø"/>
              </a:pPr>
              <a:r>
                <a:rPr lang="ko-KR" altLang="en-US" sz="1600" dirty="0" smtClean="0"/>
                <a:t>자궁경부의 </a:t>
              </a:r>
              <a:r>
                <a:rPr lang="ko-KR" altLang="en-US" sz="1600" dirty="0"/>
                <a:t>소실 및 개대</a:t>
              </a:r>
              <a:r>
                <a:rPr lang="en-US" altLang="ko-KR" sz="1600" dirty="0"/>
                <a:t>(</a:t>
              </a:r>
              <a:r>
                <a:rPr lang="ko-KR" altLang="en-US" sz="1600" dirty="0"/>
                <a:t>자궁경부가 얇아지고 열리는 것</a:t>
              </a:r>
              <a:r>
                <a:rPr lang="en-US" altLang="ko-KR" sz="1600" dirty="0"/>
                <a:t>)</a:t>
              </a:r>
              <a:r>
                <a:rPr lang="ko-KR" altLang="en-US" sz="1600" dirty="0"/>
                <a:t>를 유발하는 자궁 수축을 말한다</a:t>
              </a:r>
              <a:r>
                <a:rPr lang="en-US" altLang="ko-KR" sz="1600" dirty="0"/>
                <a:t>. </a:t>
              </a:r>
              <a:r>
                <a:rPr lang="ko-KR" altLang="en-US" sz="1600" dirty="0"/>
                <a:t>태아와 태반을 포함한 그 부속물이 </a:t>
              </a:r>
              <a:r>
                <a:rPr lang="ko-KR" altLang="en-US" sz="1600" dirty="0" err="1"/>
                <a:t>만출력에</a:t>
              </a:r>
              <a:r>
                <a:rPr lang="ko-KR" altLang="en-US" sz="1600" dirty="0"/>
                <a:t> 의해 모체 밖으로 배출되는 현상을 말한다</a:t>
              </a:r>
              <a:r>
                <a:rPr lang="en-US" altLang="ko-KR" sz="1600" dirty="0"/>
                <a:t>. </a:t>
              </a:r>
              <a:r>
                <a:rPr lang="ko-KR" altLang="en-US" sz="1600" dirty="0"/>
                <a:t>정상분만 소요시간은 초산부는 평균 </a:t>
              </a:r>
              <a:r>
                <a:rPr lang="en-US" altLang="ko-KR" sz="1600" dirty="0"/>
                <a:t>13</a:t>
              </a:r>
              <a:r>
                <a:rPr lang="ko-KR" altLang="en-US" sz="1600" dirty="0"/>
                <a:t>시간</a:t>
              </a:r>
              <a:r>
                <a:rPr lang="en-US" altLang="ko-KR" sz="1600" dirty="0"/>
                <a:t>, </a:t>
              </a:r>
              <a:r>
                <a:rPr lang="ko-KR" altLang="en-US" sz="1600" dirty="0"/>
                <a:t>경산부는 </a:t>
              </a:r>
              <a:r>
                <a:rPr lang="en-US" altLang="ko-KR" sz="1600" dirty="0"/>
                <a:t>8</a:t>
              </a:r>
              <a:r>
                <a:rPr lang="ko-KR" altLang="en-US" sz="1600" dirty="0"/>
                <a:t>시간 정도이다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361950" indent="-361950" fontAlgn="base">
                <a:buNone/>
              </a:pPr>
              <a:r>
                <a:rPr lang="ko-KR" altLang="en-US" sz="1600" dirty="0"/>
                <a:t>① 정상진통</a:t>
              </a:r>
              <a:r>
                <a:rPr lang="en-US" altLang="ko-KR" sz="1600" dirty="0"/>
                <a:t>(</a:t>
              </a:r>
              <a:r>
                <a:rPr lang="ko-KR" altLang="en-US" sz="1600" dirty="0"/>
                <a:t>순산</a:t>
              </a:r>
              <a:r>
                <a:rPr lang="en-US" altLang="ko-KR" sz="1600" dirty="0"/>
                <a:t>)</a:t>
              </a:r>
              <a:endParaRPr lang="ko-KR" altLang="en-US" sz="1600" dirty="0"/>
            </a:p>
            <a:p>
              <a:pPr marL="361950" indent="-361950" fontAlgn="base">
                <a:buNone/>
              </a:pPr>
              <a:r>
                <a:rPr lang="en-US" altLang="ko-KR" sz="1600" dirty="0"/>
                <a:t>(</a:t>
              </a:r>
              <a:r>
                <a:rPr lang="ko-KR" altLang="en-US" sz="1600" dirty="0"/>
                <a:t>가</a:t>
              </a:r>
              <a:r>
                <a:rPr lang="en-US" altLang="ko-KR" sz="1600" dirty="0"/>
                <a:t>) </a:t>
              </a:r>
              <a:r>
                <a:rPr lang="ko-KR" altLang="en-US" sz="1600" dirty="0"/>
                <a:t>진통</a:t>
              </a:r>
              <a:r>
                <a:rPr lang="en-US" altLang="ko-KR" sz="1600" dirty="0"/>
                <a:t>1</a:t>
              </a:r>
              <a:r>
                <a:rPr lang="ko-KR" altLang="en-US" sz="1600" dirty="0"/>
                <a:t>기 </a:t>
              </a:r>
              <a:r>
                <a:rPr lang="en-US" altLang="ko-KR" sz="1600" dirty="0"/>
                <a:t>: </a:t>
              </a:r>
              <a:r>
                <a:rPr lang="ko-KR" altLang="en-US" sz="1600" dirty="0"/>
                <a:t>규칙적인 자궁수축으로부터 시작하여 자궁구가 완전히 팽창되어 산도가 완성될 때까지의 기간을 말한다</a:t>
              </a:r>
              <a:r>
                <a:rPr lang="en-US" altLang="ko-KR" sz="1600" dirty="0"/>
                <a:t>. </a:t>
              </a:r>
              <a:r>
                <a:rPr lang="ko-KR" altLang="en-US" sz="1600" dirty="0"/>
                <a:t>진통</a:t>
              </a:r>
              <a:r>
                <a:rPr lang="en-US" altLang="ko-KR" sz="1600" dirty="0"/>
                <a:t>1</a:t>
              </a:r>
              <a:r>
                <a:rPr lang="ko-KR" altLang="en-US" sz="1600" dirty="0"/>
                <a:t>기는 잠복기와 </a:t>
              </a:r>
              <a:r>
                <a:rPr lang="ko-KR" altLang="en-US" sz="1600" dirty="0" err="1"/>
                <a:t>활성기로</a:t>
              </a:r>
              <a:r>
                <a:rPr lang="ko-KR" altLang="en-US" sz="1600" dirty="0"/>
                <a:t> 나뉘며 잠복기에는 자궁경부의 변화가 별로 일어나지 않으며 기간도 개인차가 심하다</a:t>
              </a:r>
              <a:r>
                <a:rPr lang="en-US" altLang="ko-KR" sz="1600" dirty="0"/>
                <a:t>. </a:t>
              </a:r>
              <a:r>
                <a:rPr lang="ko-KR" altLang="en-US" sz="1600" dirty="0" err="1"/>
                <a:t>활성기에는</a:t>
              </a:r>
              <a:r>
                <a:rPr lang="ko-KR" altLang="en-US" sz="1600" dirty="0"/>
                <a:t> 자궁경부의 변화가 활발히 시작되는 시기로 초산부가 </a:t>
              </a:r>
              <a:r>
                <a:rPr lang="en-US" altLang="ko-KR" sz="1600" dirty="0"/>
                <a:t>5</a:t>
              </a:r>
              <a:r>
                <a:rPr lang="ko-KR" altLang="en-US" sz="1600" dirty="0"/>
                <a:t>시간 정도 소요되나 개인차가 있다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361950" indent="-361950" fontAlgn="base">
                <a:buNone/>
              </a:pPr>
              <a:r>
                <a:rPr lang="en-US" altLang="ko-KR" sz="1600" dirty="0"/>
                <a:t>(</a:t>
              </a:r>
              <a:r>
                <a:rPr lang="ko-KR" altLang="en-US" sz="1600" dirty="0"/>
                <a:t>나</a:t>
              </a:r>
              <a:r>
                <a:rPr lang="en-US" altLang="ko-KR" sz="1600" dirty="0"/>
                <a:t>) </a:t>
              </a:r>
              <a:r>
                <a:rPr lang="ko-KR" altLang="en-US" sz="1600" dirty="0"/>
                <a:t>진통</a:t>
              </a:r>
              <a:r>
                <a:rPr lang="en-US" altLang="ko-KR" sz="1600" dirty="0"/>
                <a:t>2</a:t>
              </a:r>
              <a:r>
                <a:rPr lang="ko-KR" altLang="en-US" sz="1600" dirty="0"/>
                <a:t>기 </a:t>
              </a:r>
              <a:r>
                <a:rPr lang="en-US" altLang="ko-KR" sz="1600" dirty="0"/>
                <a:t>: </a:t>
              </a:r>
              <a:r>
                <a:rPr lang="ko-KR" altLang="en-US" sz="1600" dirty="0"/>
                <a:t>진통</a:t>
              </a:r>
              <a:r>
                <a:rPr lang="en-US" altLang="ko-KR" sz="1600" dirty="0"/>
                <a:t>1</a:t>
              </a:r>
              <a:r>
                <a:rPr lang="ko-KR" altLang="en-US" sz="1600" dirty="0"/>
                <a:t>기 끝에서부터 태아가 </a:t>
              </a:r>
              <a:r>
                <a:rPr lang="ko-KR" altLang="en-US" sz="1600" dirty="0" err="1"/>
                <a:t>만출될</a:t>
              </a:r>
              <a:r>
                <a:rPr lang="ko-KR" altLang="en-US" sz="1600" dirty="0"/>
                <a:t> 때까지의 기간을 말한다</a:t>
              </a:r>
              <a:r>
                <a:rPr lang="en-US" altLang="ko-KR" sz="1600" dirty="0"/>
                <a:t>. </a:t>
              </a:r>
              <a:r>
                <a:rPr lang="ko-KR" altLang="en-US" sz="1600" dirty="0"/>
                <a:t>초산부는 </a:t>
              </a:r>
              <a:r>
                <a:rPr lang="en-US" altLang="ko-KR" sz="1600" dirty="0"/>
                <a:t>50</a:t>
              </a:r>
              <a:r>
                <a:rPr lang="ko-KR" altLang="en-US" sz="1600" dirty="0"/>
                <a:t>분</a:t>
              </a:r>
              <a:r>
                <a:rPr lang="en-US" altLang="ko-KR" sz="1600" dirty="0"/>
                <a:t>, </a:t>
              </a:r>
              <a:r>
                <a:rPr lang="ko-KR" altLang="en-US" sz="1600" dirty="0"/>
                <a:t>경산부는 </a:t>
              </a:r>
              <a:r>
                <a:rPr lang="en-US" altLang="ko-KR" sz="1600" dirty="0"/>
                <a:t>30</a:t>
              </a:r>
              <a:r>
                <a:rPr lang="ko-KR" altLang="en-US" sz="1600" dirty="0"/>
                <a:t>분 정도 소요된다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361950" indent="-361950" fontAlgn="base">
                <a:buNone/>
              </a:pPr>
              <a:r>
                <a:rPr lang="en-US" altLang="ko-KR" sz="1600" dirty="0"/>
                <a:t>(</a:t>
              </a:r>
              <a:r>
                <a:rPr lang="ko-KR" altLang="en-US" sz="1600" dirty="0"/>
                <a:t>다</a:t>
              </a:r>
              <a:r>
                <a:rPr lang="en-US" altLang="ko-KR" sz="1600" dirty="0"/>
                <a:t>) </a:t>
              </a:r>
              <a:r>
                <a:rPr lang="ko-KR" altLang="en-US" sz="1600" dirty="0"/>
                <a:t>진통</a:t>
              </a:r>
              <a:r>
                <a:rPr lang="en-US" altLang="ko-KR" sz="1600" dirty="0"/>
                <a:t>3</a:t>
              </a:r>
              <a:r>
                <a:rPr lang="ko-KR" altLang="en-US" sz="1600" dirty="0"/>
                <a:t>기 </a:t>
              </a:r>
              <a:r>
                <a:rPr lang="en-US" altLang="ko-KR" sz="1600" dirty="0"/>
                <a:t>: </a:t>
              </a:r>
              <a:r>
                <a:rPr lang="ko-KR" altLang="en-US" sz="1600" dirty="0"/>
                <a:t>태아의 </a:t>
              </a:r>
              <a:r>
                <a:rPr lang="ko-KR" altLang="en-US" sz="1600" dirty="0" err="1"/>
                <a:t>만출에서부터</a:t>
              </a:r>
              <a:r>
                <a:rPr lang="ko-KR" altLang="en-US" sz="1600" dirty="0"/>
                <a:t> 태반과 </a:t>
              </a:r>
              <a:r>
                <a:rPr lang="ko-KR" altLang="en-US" sz="1600" dirty="0" err="1"/>
                <a:t>양막이</a:t>
              </a:r>
              <a:r>
                <a:rPr lang="ko-KR" altLang="en-US" sz="1600" dirty="0"/>
                <a:t> 방출되어 자궁 수축이 완료될 때까지의 기간을 말한다</a:t>
              </a:r>
              <a:r>
                <a:rPr lang="en-US" altLang="ko-KR" sz="1600" dirty="0"/>
                <a:t>. </a:t>
              </a:r>
              <a:r>
                <a:rPr lang="ko-KR" altLang="en-US" sz="1600" dirty="0"/>
                <a:t>일반적으로 수분에서 </a:t>
              </a:r>
              <a:r>
                <a:rPr lang="en-US" altLang="ko-KR" sz="1600" dirty="0"/>
                <a:t>30</a:t>
              </a:r>
              <a:r>
                <a:rPr lang="ko-KR" altLang="en-US" sz="1600" dirty="0"/>
                <a:t>분 이상 소요되기도 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361950" indent="-361950" fontAlgn="base">
                <a:buNone/>
              </a:pPr>
              <a:r>
                <a:rPr lang="ko-KR" altLang="en-US" sz="1600" dirty="0"/>
                <a:t>② 비정상진통</a:t>
              </a:r>
            </a:p>
            <a:p>
              <a:pPr marL="361950" indent="-361950" fontAlgn="base">
                <a:buNone/>
              </a:pPr>
              <a:r>
                <a:rPr lang="en-US" altLang="ko-KR" sz="1600" dirty="0"/>
                <a:t>(</a:t>
              </a:r>
              <a:r>
                <a:rPr lang="ko-KR" altLang="en-US" sz="1600" dirty="0"/>
                <a:t>가</a:t>
              </a:r>
              <a:r>
                <a:rPr lang="en-US" altLang="ko-KR" sz="1600" dirty="0"/>
                <a:t>) </a:t>
              </a:r>
              <a:r>
                <a:rPr lang="ko-KR" altLang="en-US" sz="1600" dirty="0"/>
                <a:t>난산</a:t>
              </a:r>
              <a:r>
                <a:rPr lang="en-US" altLang="ko-KR" sz="1600" dirty="0"/>
                <a:t>(dystocia) : </a:t>
              </a:r>
              <a:r>
                <a:rPr lang="ko-KR" altLang="en-US" sz="1600" dirty="0"/>
                <a:t>초산부는 </a:t>
              </a:r>
              <a:r>
                <a:rPr lang="en-US" altLang="ko-KR" sz="1600" dirty="0"/>
                <a:t>24</a:t>
              </a:r>
              <a:r>
                <a:rPr lang="ko-KR" altLang="en-US" sz="1600" dirty="0"/>
                <a:t>시간</a:t>
              </a:r>
              <a:r>
                <a:rPr lang="en-US" altLang="ko-KR" sz="1600" dirty="0"/>
                <a:t>, </a:t>
              </a:r>
              <a:r>
                <a:rPr lang="ko-KR" altLang="en-US" sz="1600" dirty="0"/>
                <a:t>경산부는 </a:t>
              </a:r>
              <a:r>
                <a:rPr lang="en-US" altLang="ko-KR" sz="1600" dirty="0"/>
                <a:t>18</a:t>
              </a:r>
              <a:r>
                <a:rPr lang="ko-KR" altLang="en-US" sz="1600" dirty="0"/>
                <a:t>시간을 초과하는 분만을 말한다</a:t>
              </a:r>
              <a:r>
                <a:rPr lang="en-US" altLang="ko-KR" sz="1600" dirty="0"/>
                <a:t>. </a:t>
              </a:r>
              <a:r>
                <a:rPr lang="ko-KR" altLang="en-US" sz="1600" dirty="0"/>
                <a:t>지연분만</a:t>
              </a:r>
              <a:r>
                <a:rPr lang="en-US" altLang="ko-KR" sz="1600" dirty="0"/>
                <a:t>(prolonged labor)</a:t>
              </a:r>
              <a:r>
                <a:rPr lang="ko-KR" altLang="en-US" sz="1600" dirty="0"/>
                <a:t>라고도 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361950" indent="-361950" fontAlgn="base">
                <a:buNone/>
              </a:pPr>
              <a:r>
                <a:rPr lang="en-US" altLang="ko-KR" sz="1600" dirty="0"/>
                <a:t>(</a:t>
              </a:r>
              <a:r>
                <a:rPr lang="ko-KR" altLang="en-US" sz="1600" dirty="0"/>
                <a:t>나</a:t>
              </a:r>
              <a:r>
                <a:rPr lang="en-US" altLang="ko-KR" sz="1600" dirty="0"/>
                <a:t>) </a:t>
              </a:r>
              <a:r>
                <a:rPr lang="ko-KR" altLang="en-US" sz="1600" dirty="0"/>
                <a:t>급산</a:t>
              </a:r>
              <a:r>
                <a:rPr lang="en-US" altLang="ko-KR" sz="1600" dirty="0"/>
                <a:t>(precipitate labor) : </a:t>
              </a:r>
              <a:r>
                <a:rPr lang="ko-KR" altLang="en-US" sz="1600" dirty="0"/>
                <a:t>급속도로 진행되는 분만으로 </a:t>
              </a:r>
              <a:r>
                <a:rPr lang="en-US" altLang="ko-KR" sz="1600" dirty="0"/>
                <a:t>3</a:t>
              </a:r>
              <a:r>
                <a:rPr lang="ko-KR" altLang="en-US" sz="1600" dirty="0"/>
                <a:t>시간 이내에 분만이 진행되는 경우를 말한다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  <a:p>
              <a:pPr marL="361950" indent="-361950" fontAlgn="base">
                <a:buNone/>
              </a:pPr>
              <a:r>
                <a:rPr lang="en-US" altLang="ko-KR" sz="1600" dirty="0"/>
                <a:t>(</a:t>
              </a:r>
              <a:r>
                <a:rPr lang="ko-KR" altLang="en-US" sz="1600" dirty="0"/>
                <a:t>다</a:t>
              </a:r>
              <a:r>
                <a:rPr lang="en-US" altLang="ko-KR" sz="1600" dirty="0"/>
                <a:t>) </a:t>
              </a:r>
              <a:r>
                <a:rPr lang="ko-KR" altLang="en-US" sz="1600" dirty="0"/>
                <a:t>가성분만</a:t>
              </a:r>
              <a:r>
                <a:rPr lang="en-US" altLang="ko-KR" sz="1600" dirty="0"/>
                <a:t>(false labor) : </a:t>
              </a:r>
              <a:r>
                <a:rPr lang="ko-KR" altLang="en-US" sz="1600" dirty="0"/>
                <a:t>분만진통과 비슷하나 효과가 없는 진통으로 자궁경관의 확장이 일어나지 않는다</a:t>
              </a:r>
              <a:r>
                <a:rPr lang="en-US" altLang="ko-KR" sz="1600" dirty="0" smtClean="0"/>
                <a:t>(</a:t>
              </a:r>
              <a:r>
                <a:rPr lang="en-US" altLang="ko-KR" sz="1600" dirty="0"/>
                <a:t>habitual abortion) : 3</a:t>
              </a:r>
              <a:r>
                <a:rPr lang="ko-KR" altLang="en-US" sz="1600" dirty="0"/>
                <a:t>회 이상 반복해서 </a:t>
              </a:r>
              <a:r>
                <a:rPr lang="ko-KR" altLang="en-US" sz="1600" dirty="0" err="1"/>
                <a:t>자연유산되는</a:t>
              </a:r>
              <a:r>
                <a:rPr lang="ko-KR" altLang="en-US" sz="1600" dirty="0"/>
                <a:t> 것을 말한다</a:t>
              </a:r>
              <a:r>
                <a:rPr lang="en-US" altLang="ko-KR" sz="1600" dirty="0"/>
                <a:t>.</a:t>
              </a:r>
              <a:endParaRPr lang="ko-KR" altLang="en-US" sz="16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산과적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487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73326"/>
            <a:ext cx="8840483" cy="1577901"/>
            <a:chOff x="1602489" y="832206"/>
            <a:chExt cx="6048672" cy="102722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051870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en-US" altLang="ko-KR" b="1" dirty="0" smtClean="0"/>
                <a:t>2</a:t>
              </a:r>
              <a:r>
                <a:rPr lang="ko-KR" altLang="en-US" b="1" dirty="0" smtClean="0"/>
                <a:t>차 발병률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secondary attack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환자와 접촉으로 인하여 질병이 발생한 정도를 비율로 나타낸 것으로 첫 발생환자의 감염력에 비례해서 커지며 감염력의 지표로서의 의의를 지닌다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 율은 모든 구성원들이 정말 접촉하는 것으로 가정할 수 있는 가정이나 교실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유치원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어린이집</a:t>
              </a:r>
              <a:r>
                <a:rPr lang="ko-KR" altLang="en-US" sz="1800" dirty="0" smtClean="0"/>
                <a:t> 등 폐쇄집단에 적용한다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4753" name="_x94989512" descr="DRW0000133460e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82398"/>
            <a:ext cx="8464851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2" name="모서리가 둥근 직사각형 7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330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73320"/>
            <a:ext cx="8840483" cy="1854903"/>
            <a:chOff x="1602489" y="832206"/>
            <a:chExt cx="6048672" cy="120755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051870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이환율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morbidity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</a:t>
              </a:r>
              <a:r>
                <a:rPr lang="ko-KR" altLang="en-US" sz="1800" b="1" u="sng" dirty="0" smtClean="0"/>
                <a:t>일정기간 관찰한 인구집단에 대한 환자수를 나타내는 지표이므로 발생률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발병률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유병율은</a:t>
              </a:r>
              <a:r>
                <a:rPr lang="ko-KR" altLang="en-US" sz="1800" b="1" u="sng" dirty="0" smtClean="0"/>
                <a:t> 모두 이환율의 일종이다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어떤 지역의 질병상태를 전문적인 진단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검사나 의사의 진단 없이 완벽하고 정확하게 파악해 나타낸다는 것은 어려운 일이므로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이환율은 보고된 환자수 또는 겉으로 명백히 드러난 질병상태만을 가지고 설명할 때 편의상 사용된다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5777" name="_x94988312" descr="DRW0000133460f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68150"/>
            <a:ext cx="7732387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3" name="모서리가 둥근 직사각형 7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073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764704"/>
            <a:ext cx="8840483" cy="2408895"/>
            <a:chOff x="1602489" y="832206"/>
            <a:chExt cx="6048672" cy="156820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345138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유병률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prevalence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3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유병률은 일정시점 또는 일정기간 동안의 인구 중 존재하는 환자의 비율을 의미한다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발생률은 위험에 폭로된 인구 중 어떤 질병에 걸릴 확률의 개념이지만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유병률은 인구 중 존재하는 환자의 비율이다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따라서 발생률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발병률은 이미 면역이 되었거나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앓고 있는 환자를 빼고 발병할 가능성을 가진 인구가 분모가 되지만 유병률은 이들을 모두 포함시킨 인구가 분모가 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보통은 어느 시점을 정해서 유병률을 계산하는 </a:t>
              </a:r>
              <a:r>
                <a:rPr lang="ko-KR" altLang="en-US" sz="1800" dirty="0" err="1" smtClean="0"/>
                <a:t>시점유병률을</a:t>
              </a:r>
              <a:r>
                <a:rPr lang="ko-KR" altLang="en-US" sz="1800" dirty="0" smtClean="0"/>
                <a:t> 사용하나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특수한 경우에는 어느 기간의 유병률을 구하는 </a:t>
              </a:r>
              <a:r>
                <a:rPr lang="ko-KR" altLang="en-US" sz="1800" dirty="0" err="1" smtClean="0"/>
                <a:t>기간유병률을</a:t>
              </a:r>
              <a:r>
                <a:rPr lang="ko-KR" altLang="en-US" sz="1800" dirty="0" smtClean="0"/>
                <a:t> 사용하는 경우도 있다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45959" y="3213713"/>
            <a:ext cx="8840483" cy="1300900"/>
            <a:chOff x="1602489" y="832206"/>
            <a:chExt cx="6048672" cy="84689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1671968" y="832206"/>
              <a:ext cx="3398727" cy="2624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en-US" altLang="ko-KR" b="1" dirty="0" smtClean="0"/>
                <a:t> </a:t>
              </a:r>
              <a:r>
                <a:rPr lang="ko-KR" altLang="en-US" b="1" dirty="0" err="1" smtClean="0"/>
                <a:t>시점유병률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point prevalence rate)</a:t>
              </a:r>
              <a:endParaRPr lang="en-US" dirty="0"/>
            </a:p>
          </p:txBody>
        </p:sp>
        <p:sp>
          <p:nvSpPr>
            <p:cNvPr id="68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dirty="0" err="1" smtClean="0"/>
                <a:t>시점유병률은</a:t>
              </a:r>
              <a:r>
                <a:rPr lang="ko-KR" altLang="en-US" sz="1800" dirty="0" smtClean="0"/>
                <a:t> 어떤 주어진 시점의 인구 중 질병을 가진 환자의 비율이다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분자는 그 시점에서 그 질병이 언제 발생했느냐에 관계없이 그 질병을 가지고 있는 모든 사람이 포함된다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이 율은 특히 만성질환 연구에 유용하다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6801" name="_x94990872" descr="DRW000013346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559" y="4567671"/>
            <a:ext cx="8643998" cy="875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2" name="모서리가 둥근 직사각형 7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27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83269"/>
            <a:ext cx="8840483" cy="2408895"/>
            <a:chOff x="1602489" y="832206"/>
            <a:chExt cx="6048672" cy="156820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345138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기간유병률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period prevalence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3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dirty="0" err="1" smtClean="0"/>
                <a:t>기간유병률은</a:t>
              </a:r>
              <a:r>
                <a:rPr lang="ko-KR" altLang="en-US" sz="1800" dirty="0" smtClean="0"/>
                <a:t> 어떤 기간 동안의 중앙인구 중에서 그 기간에 존재하는 특정 질병을 가진 모든 환자의 비율로 나타낸다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따라서 분자는 이미 앓고 있던 환자수와 그 기간 내에 새로 발생한 환자수의 합이 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일반적으로 어떤 질병이 전부터 존재하고 있었던 것인지 또는 새로 발생한 것인지에 대한 정보가 필요하므로 이 기간 유병률은 특수한 경우 이외에는 활용도가 적다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이 율은 특히 정신건강질환 연구에 유용하다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왜냐하면 정신건강문제의 유무를 어느 한 시점에 판단하기가 어려울 뿐 아니라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또한 언제 정확히 발생했는지 파악하기 어렵기 때문이다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7825" name="_x94989112" descr="DRW00001334610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444" y="3217308"/>
            <a:ext cx="864399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0" name="모서리가 둥근 직사각형 6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632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92696"/>
            <a:ext cx="8840483" cy="4901892"/>
            <a:chOff x="1602489" y="832206"/>
            <a:chExt cx="6048672" cy="319115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345138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발생률과 유병률</a:t>
              </a:r>
              <a:endParaRPr lang="ko-KR" alt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294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dirty="0" err="1" smtClean="0"/>
                <a:t>시점유병률을</a:t>
              </a:r>
              <a:r>
                <a:rPr lang="ko-KR" altLang="en-US" sz="1800" dirty="0" smtClean="0"/>
                <a:t> 정기적으로 추정하면 시간경과에 따른 질병양상이 어떻게 변화하는지를 파악할 수 있기 때문에 만성 질환의 질병퇴치 프로그램 수행평가에 유용하다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특정 요인을 지니는 집단에서의 발생률과 요인을 지니지 않는 집단에서의 발생률을 비교함으로 그 요인의 질병발생 영향을 검정할 수 있으며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발생률은 급성 질환이나 만성 질환에 관계없이 질병의 원인을 찾는 연구의 기본 도구이다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발생률은 질병 발생의 확률을 직접적으로 나타내주는 지표이다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</a:t>
              </a:r>
              <a:r>
                <a:rPr lang="ko-KR" altLang="en-US" sz="1800" b="1" u="sng" dirty="0" smtClean="0"/>
                <a:t>유병률이 높다고 하여 그 집단의 질병발생의 확률이 높다고는 할 수 없다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그 이유는 단순히 질병의 독성이 약해졌거나 치료기술의 발달로 인하여 생존기간이 길어지면 발생률의 증거 없이도 유병률이 높아지기 때문이다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반대로 유병률이 낮아졌다는 것은 발생률이 낮아졌거나 또는 질병이 발생하자마자 사망하거나 회복된 경우를 나타낸다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예를 들어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당뇨병과 홍역을 비교할 경우 당뇨병은 홍역에 비하여 발생률은 낮으나 유병률은 높으며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홍역은 당뇨병에 비하여 발생률은 높으나 유병률은 낮다고 볼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또한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기간유병률에</a:t>
              </a:r>
              <a:r>
                <a:rPr lang="ko-KR" altLang="en-US" sz="1800" dirty="0" smtClean="0"/>
                <a:t> 있어서 이를 변동시킬 수 있는 변수는 발생률과 </a:t>
              </a:r>
              <a:r>
                <a:rPr lang="ko-KR" altLang="en-US" sz="1800" dirty="0" err="1" smtClean="0"/>
                <a:t>이환기간이다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즉 발생률이 높거나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이환기간이</a:t>
              </a:r>
              <a:r>
                <a:rPr lang="ko-KR" altLang="en-US" sz="1800" dirty="0" smtClean="0"/>
                <a:t> 길거나 혹은 발생률이 높고 동시에 </a:t>
              </a:r>
              <a:r>
                <a:rPr lang="ko-KR" altLang="en-US" sz="1800" dirty="0" err="1" smtClean="0"/>
                <a:t>이환기간도</a:t>
              </a:r>
              <a:r>
                <a:rPr lang="ko-KR" altLang="en-US" sz="1800" dirty="0" smtClean="0"/>
                <a:t> 길면 </a:t>
              </a:r>
              <a:r>
                <a:rPr lang="ko-KR" altLang="en-US" sz="1800" dirty="0" err="1" smtClean="0"/>
                <a:t>기간유병률은</a:t>
              </a:r>
              <a:r>
                <a:rPr lang="ko-KR" altLang="en-US" sz="1800" dirty="0" smtClean="0"/>
                <a:t> 높아진다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반면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발생률이 낮거나 </a:t>
              </a:r>
              <a:r>
                <a:rPr lang="ko-KR" altLang="en-US" sz="1800" dirty="0" err="1" smtClean="0"/>
                <a:t>이환기간이</a:t>
              </a:r>
              <a:r>
                <a:rPr lang="ko-KR" altLang="en-US" sz="1800" dirty="0" smtClean="0"/>
                <a:t> 회복 또는 사망으로 짧아지거나 또는 두 변수 모두가 적어질 때 유병률이 낮아진다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8849" name="_x94990232" descr="DRW0000133461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687909"/>
            <a:ext cx="8143932" cy="498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1" name="모서리가 둥근 직사각형 7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106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86755"/>
            <a:ext cx="8840483" cy="1300913"/>
            <a:chOff x="1602489" y="832206"/>
            <a:chExt cx="6048672" cy="84690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345138" cy="2755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치명률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fatality rate)</a:t>
              </a:r>
              <a:endParaRPr lang="en-US" dirty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7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err="1" smtClean="0"/>
                <a:t>치명률은</a:t>
              </a:r>
              <a:r>
                <a:rPr lang="ko-KR" altLang="en-US" sz="1800" b="1" u="sng" dirty="0" smtClean="0"/>
                <a:t> 어떤 질병에 걸린 환자수 중에서 그 질병으로 인하여 사망한 비율</a:t>
              </a:r>
              <a:r>
                <a:rPr lang="ko-KR" altLang="en-US" sz="1800" dirty="0" smtClean="0"/>
                <a:t>로 나타낸다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err="1" smtClean="0"/>
                <a:t>치명률은</a:t>
              </a:r>
              <a:r>
                <a:rPr lang="ko-KR" altLang="en-US" sz="1800" dirty="0" smtClean="0"/>
                <a:t> 어떤 질병이 발생하여 사망할 확률로 해석되기도 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그 질병의 중증도</a:t>
              </a:r>
              <a:r>
                <a:rPr lang="en-US" altLang="ko-KR" sz="1800" dirty="0" smtClean="0"/>
                <a:t>(seriousness)</a:t>
              </a:r>
              <a:r>
                <a:rPr lang="ko-KR" altLang="en-US" sz="1800" dirty="0" smtClean="0"/>
                <a:t>를 나타내기도 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9873" name="_x94989192" descr="DRW0000133461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43" y="2154003"/>
            <a:ext cx="8592749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1" name="모서리가 둥근 직사각형 7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564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254392" y="692692"/>
            <a:ext cx="4889112" cy="42319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ko-KR" altLang="en-US" b="1" dirty="0" smtClean="0"/>
              <a:t> 질병발생의 위험도</a:t>
            </a:r>
            <a:endParaRPr lang="ko-KR" alt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25780" y="1196752"/>
            <a:ext cx="8838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smtClean="0"/>
              <a:t>  </a:t>
            </a:r>
            <a:r>
              <a:rPr lang="ko-KR" altLang="en-US" b="1" u="sng" dirty="0" err="1" smtClean="0"/>
              <a:t>코호트연구</a:t>
            </a:r>
            <a:r>
              <a:rPr lang="en-US" altLang="ko-KR" b="1" u="sng" dirty="0"/>
              <a:t>(cohort study)</a:t>
            </a:r>
            <a:r>
              <a:rPr lang="ko-KR" altLang="en-US" b="1" u="sng" dirty="0"/>
              <a:t>는 </a:t>
            </a:r>
            <a:r>
              <a:rPr lang="ko-KR" altLang="en-US" b="1" u="sng" dirty="0" err="1"/>
              <a:t>전향성</a:t>
            </a:r>
            <a:r>
              <a:rPr lang="ko-KR" altLang="en-US" b="1" u="sng" dirty="0"/>
              <a:t> 추적조사로서 특정 요인에 노출된 집단과 노출되지 않은 집단을 추적하고 연구대상 질병의 발생률을 비교하여 질병발생관계를 조사하는 연구 방법이다</a:t>
            </a:r>
            <a:r>
              <a:rPr lang="en-US" altLang="ko-KR" dirty="0"/>
              <a:t>. </a:t>
            </a:r>
            <a:r>
              <a:rPr lang="ko-KR" altLang="en-US" dirty="0"/>
              <a:t>어떤 원인이 어떤 결과를 가져오는가를 연구하는 방법으로 시간적인 개념을 포함한다</a:t>
            </a:r>
            <a:r>
              <a:rPr lang="en-US" altLang="ko-KR" dirty="0"/>
              <a:t>. </a:t>
            </a:r>
            <a:r>
              <a:rPr lang="ko-KR" altLang="en-US" dirty="0" smtClean="0"/>
              <a:t>상대위험도와 </a:t>
            </a:r>
            <a:r>
              <a:rPr lang="ko-KR" altLang="en-US" dirty="0"/>
              <a:t>귀속위험도를 직접 측정 가능하고 객관적이며</a:t>
            </a:r>
            <a:r>
              <a:rPr lang="en-US" altLang="ko-KR" dirty="0"/>
              <a:t>, </a:t>
            </a:r>
            <a:r>
              <a:rPr lang="ko-KR" altLang="en-US" dirty="0"/>
              <a:t>부수적으로 다른 질환과의 관계도 파악이 가능하며 시간적인 선후관계를 알 수 있다는 장점이 있다</a:t>
            </a:r>
            <a:r>
              <a:rPr lang="en-US" altLang="ko-KR" dirty="0"/>
              <a:t>. </a:t>
            </a:r>
            <a:r>
              <a:rPr lang="ko-KR" altLang="en-US" dirty="0"/>
              <a:t>하지만</a:t>
            </a:r>
            <a:r>
              <a:rPr lang="en-US" altLang="ko-KR" dirty="0"/>
              <a:t>, </a:t>
            </a:r>
            <a:r>
              <a:rPr lang="ko-KR" altLang="en-US" dirty="0"/>
              <a:t>시간과 비용적인 측면이 많이 소요된다</a:t>
            </a:r>
            <a:r>
              <a:rPr lang="en-US" altLang="ko-KR" dirty="0"/>
              <a:t>. </a:t>
            </a:r>
            <a:r>
              <a:rPr lang="ko-KR" altLang="en-US" dirty="0"/>
              <a:t>시간이 오래 걸리는 만큼 대상자가 중도에 탈락하게 되기 쉽다는 단점이 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 smtClean="0"/>
              <a:t>  </a:t>
            </a:r>
            <a:r>
              <a:rPr lang="ko-KR" altLang="en-US" dirty="0" err="1" smtClean="0"/>
              <a:t>코호트연구에서</a:t>
            </a:r>
            <a:r>
              <a:rPr lang="ko-KR" altLang="en-US" dirty="0" smtClean="0"/>
              <a:t> </a:t>
            </a:r>
            <a:r>
              <a:rPr lang="ko-KR" altLang="en-US" dirty="0"/>
              <a:t>한 위험요인에 폭로된 사람들에게 어떤 질병이 발생되었을 때에</a:t>
            </a:r>
            <a:r>
              <a:rPr lang="en-US" altLang="ko-KR" dirty="0"/>
              <a:t>, </a:t>
            </a:r>
            <a:r>
              <a:rPr lang="ko-KR" altLang="en-US" dirty="0"/>
              <a:t>위험에 폭로된 사람수에 대한 </a:t>
            </a:r>
            <a:r>
              <a:rPr lang="ko-KR" altLang="en-US" dirty="0" err="1"/>
              <a:t>질병발생수는</a:t>
            </a:r>
            <a:r>
              <a:rPr lang="ko-KR" altLang="en-US" dirty="0"/>
              <a:t> 그 질병의 발생률이 된다</a:t>
            </a:r>
            <a:r>
              <a:rPr lang="en-US" altLang="ko-KR" dirty="0"/>
              <a:t>. </a:t>
            </a:r>
            <a:r>
              <a:rPr lang="ko-KR" altLang="en-US" dirty="0"/>
              <a:t>이 질병의 발생이 같은 요인의 위험에 폭로되지 않아도 발생이 가능할 때</a:t>
            </a:r>
            <a:r>
              <a:rPr lang="en-US" altLang="ko-KR" dirty="0"/>
              <a:t>, </a:t>
            </a:r>
            <a:r>
              <a:rPr lang="ko-KR" altLang="en-US" dirty="0"/>
              <a:t>위험요인에의 폭로와 </a:t>
            </a:r>
            <a:r>
              <a:rPr lang="ko-KR" altLang="en-US" dirty="0" smtClean="0"/>
              <a:t>질병발생 간의 </a:t>
            </a:r>
            <a:r>
              <a:rPr lang="ko-KR" altLang="en-US" dirty="0"/>
              <a:t>관계를 분석하는 데 흔히 쓰이는 통계량으로 귀속위험도와 상대위험도가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984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254392" y="686747"/>
            <a:ext cx="4889112" cy="42319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ko-KR" altLang="en-US" b="1" dirty="0" smtClean="0"/>
              <a:t> 상대위험도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비교위험도</a:t>
            </a:r>
            <a:r>
              <a:rPr lang="en-US" altLang="ko-KR" b="1" dirty="0" smtClean="0"/>
              <a:t>(relative risk)</a:t>
            </a:r>
            <a:endParaRPr lang="ko-KR" alt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24088" y="345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24088" y="345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215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55152" y="1189068"/>
            <a:ext cx="8809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smtClean="0"/>
              <a:t>  </a:t>
            </a:r>
            <a:r>
              <a:rPr lang="ko-KR" altLang="en-US" b="1" u="sng" dirty="0" smtClean="0"/>
              <a:t>위험요인을 </a:t>
            </a:r>
            <a:r>
              <a:rPr lang="ko-KR" altLang="en-US" b="1" u="sng" dirty="0"/>
              <a:t>갖고 있거나 노출된 집단에서의 질병발생률 또는 위험도를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노출되지 않은 군에서의 질병발생률 또는 위험도로 나누어 준 것이다</a:t>
            </a:r>
            <a:r>
              <a:rPr lang="en-US" altLang="ko-KR" b="1" u="sng" dirty="0"/>
              <a:t>. </a:t>
            </a:r>
            <a:r>
              <a:rPr lang="ko-KR" altLang="en-US" b="1" u="sng" dirty="0"/>
              <a:t>즉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폭로군에서</a:t>
            </a:r>
            <a:r>
              <a:rPr lang="ko-KR" altLang="en-US" b="1" u="sng" dirty="0"/>
              <a:t> </a:t>
            </a:r>
            <a:r>
              <a:rPr lang="ko-KR" altLang="en-US" b="1" u="sng" dirty="0" err="1"/>
              <a:t>비폭로군에</a:t>
            </a:r>
            <a:r>
              <a:rPr lang="ko-KR" altLang="en-US" b="1" u="sng" dirty="0"/>
              <a:t> 비해 질병발생 위험이 몇 배나 더 높은가를 나타내주는 것이다</a:t>
            </a:r>
            <a:r>
              <a:rPr lang="en-US" altLang="ko-KR" dirty="0"/>
              <a:t>. 2013</a:t>
            </a:r>
            <a:r>
              <a:rPr lang="ko-KR" altLang="en-US" dirty="0"/>
              <a:t>년 국민건강보험공단 건강보험 </a:t>
            </a:r>
            <a:r>
              <a:rPr lang="ko-KR" altLang="en-US" dirty="0" err="1"/>
              <a:t>빅데이터를</a:t>
            </a:r>
            <a:r>
              <a:rPr lang="ko-KR" altLang="en-US" dirty="0"/>
              <a:t> 바탕으로 한 역학연구결과 남성은 흡연자가 비흡연자에 비해 질병발생 위험이 후두암 </a:t>
            </a:r>
            <a:r>
              <a:rPr lang="en-US" altLang="ko-KR" dirty="0"/>
              <a:t>6.5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폐암 </a:t>
            </a:r>
            <a:r>
              <a:rPr lang="en-US" altLang="ko-KR" dirty="0"/>
              <a:t>4.6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식도암 </a:t>
            </a:r>
            <a:r>
              <a:rPr lang="en-US" altLang="ko-KR" dirty="0"/>
              <a:t>3.6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 err="1"/>
              <a:t>허혈성</a:t>
            </a:r>
            <a:r>
              <a:rPr lang="ko-KR" altLang="en-US" dirty="0"/>
              <a:t> 심장질환 </a:t>
            </a:r>
            <a:r>
              <a:rPr lang="en-US" altLang="ko-KR" dirty="0"/>
              <a:t>2.2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방광암 </a:t>
            </a:r>
            <a:r>
              <a:rPr lang="en-US" altLang="ko-KR" dirty="0"/>
              <a:t>1.9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뇌졸중 </a:t>
            </a:r>
            <a:r>
              <a:rPr lang="en-US" altLang="ko-KR" dirty="0"/>
              <a:t>1.8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췌장암 </a:t>
            </a:r>
            <a:r>
              <a:rPr lang="en-US" altLang="ko-KR" dirty="0"/>
              <a:t>1.7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당뇨병 </a:t>
            </a:r>
            <a:r>
              <a:rPr lang="en-US" altLang="ko-KR" dirty="0"/>
              <a:t>1.5</a:t>
            </a:r>
            <a:r>
              <a:rPr lang="ko-KR" altLang="en-US" dirty="0"/>
              <a:t>배 등으로 높았으며</a:t>
            </a:r>
            <a:r>
              <a:rPr lang="en-US" altLang="ko-KR" dirty="0"/>
              <a:t>, </a:t>
            </a:r>
            <a:r>
              <a:rPr lang="ko-KR" altLang="en-US" dirty="0"/>
              <a:t>여성은 후두암 </a:t>
            </a:r>
            <a:r>
              <a:rPr lang="en-US" altLang="ko-KR" dirty="0"/>
              <a:t>5.5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췌장암 </a:t>
            </a:r>
            <a:r>
              <a:rPr lang="en-US" altLang="ko-KR" dirty="0"/>
              <a:t>3.6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결장암 </a:t>
            </a:r>
            <a:r>
              <a:rPr lang="en-US" altLang="ko-KR" dirty="0"/>
              <a:t>2.9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방광암 </a:t>
            </a:r>
            <a:r>
              <a:rPr lang="en-US" altLang="ko-KR" dirty="0"/>
              <a:t>2.1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폐암 </a:t>
            </a:r>
            <a:r>
              <a:rPr lang="en-US" altLang="ko-KR" dirty="0"/>
              <a:t>2.0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자궁암 </a:t>
            </a:r>
            <a:r>
              <a:rPr lang="en-US" altLang="ko-KR" dirty="0"/>
              <a:t>1.7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/>
              <a:t>뇌졸중 </a:t>
            </a:r>
            <a:r>
              <a:rPr lang="en-US" altLang="ko-KR" dirty="0"/>
              <a:t>1.7</a:t>
            </a:r>
            <a:r>
              <a:rPr lang="ko-KR" altLang="en-US" dirty="0"/>
              <a:t>배</a:t>
            </a:r>
            <a:r>
              <a:rPr lang="en-US" altLang="ko-KR" dirty="0"/>
              <a:t>, </a:t>
            </a:r>
            <a:r>
              <a:rPr lang="ko-KR" altLang="en-US" dirty="0" err="1"/>
              <a:t>허혈성</a:t>
            </a:r>
            <a:r>
              <a:rPr lang="ko-KR" altLang="en-US" dirty="0"/>
              <a:t> 심장질환 </a:t>
            </a:r>
            <a:r>
              <a:rPr lang="en-US" altLang="ko-KR" dirty="0"/>
              <a:t>1.5</a:t>
            </a:r>
            <a:r>
              <a:rPr lang="ko-KR" altLang="en-US" dirty="0"/>
              <a:t>배 등이었다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0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254392" y="686747"/>
            <a:ext cx="4889112" cy="42319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ko-KR" altLang="en-US" b="1" dirty="0" smtClean="0"/>
              <a:t> 상대위험도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비교위험도</a:t>
            </a:r>
            <a:r>
              <a:rPr lang="en-US" altLang="ko-KR" b="1" dirty="0" smtClean="0"/>
              <a:t>(relative risk)</a:t>
            </a:r>
            <a:endParaRPr lang="ko-KR" alt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24088" y="345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24088" y="345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215</a:t>
            </a:r>
            <a:endParaRPr lang="ko-KR" altLang="en-US" dirty="0"/>
          </a:p>
        </p:txBody>
      </p:sp>
      <p:graphicFrame>
        <p:nvGraphicFramePr>
          <p:cNvPr id="77" name="표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2257242"/>
              </p:ext>
            </p:extLst>
          </p:nvPr>
        </p:nvGraphicFramePr>
        <p:xfrm>
          <a:off x="439841" y="1268760"/>
          <a:ext cx="8215575" cy="1694180"/>
        </p:xfrm>
        <a:graphic>
          <a:graphicData uri="http://schemas.openxmlformats.org/drawingml/2006/table">
            <a:tbl>
              <a:tblPr/>
              <a:tblGrid>
                <a:gridCol w="1755937"/>
                <a:gridCol w="2160198"/>
                <a:gridCol w="2088379"/>
                <a:gridCol w="221106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55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한양신명조"/>
                        </a:rPr>
                        <a:t>원인노출여부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#중고딕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55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한양신명조"/>
                        </a:rPr>
                        <a:t>환자군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#중고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55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신명조"/>
                        </a:rPr>
                        <a:t>대조군</a:t>
                      </a:r>
                      <a:endParaRPr lang="ko-KR" altLang="en-US" sz="1600">
                        <a:solidFill>
                          <a:srgbClr val="000000"/>
                        </a:solidFill>
                        <a:latin typeface="#중고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55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신명조"/>
                        </a:rPr>
                        <a:t>계</a:t>
                      </a:r>
                      <a:endParaRPr lang="ko-KR" altLang="en-US" sz="1600">
                        <a:solidFill>
                          <a:srgbClr val="000000"/>
                        </a:solidFill>
                        <a:latin typeface="#중고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19369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smtClean="0">
                          <a:solidFill>
                            <a:srgbClr val="000000"/>
                          </a:solidFill>
                          <a:latin typeface="한양신명조"/>
                        </a:rPr>
                        <a:t>노출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 smtClean="0">
                          <a:solidFill>
                            <a:srgbClr val="000000"/>
                          </a:solidFill>
                          <a:latin typeface="한양신명조"/>
                        </a:rPr>
                        <a:t>비노출</a:t>
                      </a:r>
                      <a:endParaRPr lang="en-US" altLang="ko-KR" sz="1600" dirty="0" smtClean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smtClean="0">
                          <a:solidFill>
                            <a:srgbClr val="000000"/>
                          </a:solidFill>
                          <a:latin typeface="한양신명조"/>
                        </a:rPr>
                        <a:t>계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휴먼명조"/>
                          <a:ea typeface="한양신명조"/>
                        </a:rPr>
                        <a:t>a</a:t>
                      </a:r>
                      <a:endParaRPr 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휴먼명조"/>
                          <a:ea typeface="한양신명조"/>
                        </a:rPr>
                        <a:t>c</a:t>
                      </a: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휴먼명조"/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휴먼명조"/>
                        </a:rPr>
                        <a:t> + c</a:t>
                      </a:r>
                      <a:endParaRPr 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휴먼명조"/>
                          <a:ea typeface="한양신명조"/>
                        </a:rPr>
                        <a:t>b</a:t>
                      </a:r>
                      <a:endParaRPr 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휴먼명조"/>
                          <a:ea typeface="한양신명조"/>
                        </a:rPr>
                        <a:t>d</a:t>
                      </a: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휴먼명조"/>
                        </a:rPr>
                        <a:t>b + d</a:t>
                      </a:r>
                      <a:endParaRPr 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휴먼명조"/>
                          <a:ea typeface="한양신명조"/>
                        </a:rPr>
                        <a:t>a+b</a:t>
                      </a:r>
                      <a:endParaRPr 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휴먼명조"/>
                          <a:ea typeface="한양신명조"/>
                        </a:rPr>
                        <a:t>c+d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휴먼명조"/>
                        <a:ea typeface="한양신명조"/>
                      </a:endParaRPr>
                    </a:p>
                    <a:p>
                      <a:pPr marL="35560" marR="35560" algn="ctr">
                        <a:lnSpc>
                          <a:spcPts val="3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휴먼명조"/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휴먼명조"/>
                        </a:rPr>
                        <a:t> + b + c +d</a:t>
                      </a:r>
                      <a:endParaRPr lang="en-US" sz="16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68537992" descr="DRW00000aa849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140968"/>
            <a:ext cx="6405175" cy="223842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03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역학통계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254392" y="737038"/>
            <a:ext cx="4889112" cy="42319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ko-KR" altLang="en-US" b="1" dirty="0" smtClean="0"/>
              <a:t> 귀속위험도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기여위험도</a:t>
            </a:r>
            <a:r>
              <a:rPr lang="en-US" altLang="ko-KR" b="1" dirty="0" smtClean="0"/>
              <a:t>(attributable risk)</a:t>
            </a:r>
            <a:endParaRPr lang="ko-KR" alt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3" name="_x176113112" descr="DRW0000102040d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7190976" cy="23042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모서리가 둥근 직사각형 73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215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54392" y="1166721"/>
            <a:ext cx="84940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smtClean="0"/>
              <a:t>  </a:t>
            </a:r>
            <a:r>
              <a:rPr lang="ko-KR" altLang="en-US" b="1" u="sng" dirty="0" smtClean="0"/>
              <a:t>위험요인이 </a:t>
            </a:r>
            <a:r>
              <a:rPr lang="ko-KR" altLang="en-US" b="1" u="sng" dirty="0"/>
              <a:t>질병발생에 얼마나 기여했는지를 나타내는 것이다</a:t>
            </a:r>
            <a:r>
              <a:rPr lang="en-US" altLang="ko-KR" b="1" u="sng" dirty="0"/>
              <a:t>. </a:t>
            </a:r>
            <a:r>
              <a:rPr lang="ko-KR" altLang="en-US" b="1" u="sng" dirty="0"/>
              <a:t>위험요인에 폭로된 집단에서의 질병발생률에서 </a:t>
            </a:r>
            <a:r>
              <a:rPr lang="ko-KR" altLang="en-US" b="1" u="sng" dirty="0" err="1"/>
              <a:t>비폭로</a:t>
            </a:r>
            <a:r>
              <a:rPr lang="ko-KR" altLang="en-US" b="1" u="sng" dirty="0"/>
              <a:t> 집단에서의 질병발생률을 뺀 것을 </a:t>
            </a:r>
            <a:r>
              <a:rPr lang="ko-KR" altLang="en-US" b="1" u="sng" dirty="0" err="1"/>
              <a:t>폭로군의</a:t>
            </a:r>
            <a:r>
              <a:rPr lang="ko-KR" altLang="en-US" b="1" u="sng" dirty="0"/>
              <a:t> 발생률로 나눈 것의 백분율</a:t>
            </a:r>
            <a:r>
              <a:rPr lang="ko-KR" altLang="en-US" dirty="0"/>
              <a:t>로 이는 어떤 요인</a:t>
            </a:r>
            <a:r>
              <a:rPr lang="en-US" altLang="ko-KR" dirty="0"/>
              <a:t>(</a:t>
            </a:r>
            <a:r>
              <a:rPr lang="ko-KR" altLang="en-US" dirty="0"/>
              <a:t>흡연요인 등</a:t>
            </a:r>
            <a:r>
              <a:rPr lang="en-US" altLang="ko-KR" dirty="0"/>
              <a:t>)</a:t>
            </a:r>
            <a:r>
              <a:rPr lang="ko-KR" altLang="en-US" dirty="0"/>
              <a:t>이 있음으로써 질병발생</a:t>
            </a:r>
            <a:r>
              <a:rPr lang="en-US" altLang="ko-KR" dirty="0"/>
              <a:t>(</a:t>
            </a:r>
            <a:r>
              <a:rPr lang="ko-KR" altLang="en-US" dirty="0"/>
              <a:t>폐암발생 등</a:t>
            </a:r>
            <a:r>
              <a:rPr lang="en-US" altLang="ko-KR" dirty="0"/>
              <a:t>)</a:t>
            </a:r>
            <a:r>
              <a:rPr lang="ko-KR" altLang="en-US" dirty="0"/>
              <a:t>에 얼마나 기여했는지를 나타내며</a:t>
            </a:r>
            <a:r>
              <a:rPr lang="en-US" altLang="ko-KR" dirty="0"/>
              <a:t>, </a:t>
            </a:r>
            <a:r>
              <a:rPr lang="ko-KR" altLang="en-US" dirty="0"/>
              <a:t>이 요인을 제거하면 질병발생이 얼마나 감소할 것인지를 말해준다</a:t>
            </a:r>
            <a:r>
              <a:rPr lang="en-US" altLang="ko-KR" dirty="0"/>
              <a:t>. WHO </a:t>
            </a:r>
            <a:r>
              <a:rPr lang="ko-KR" altLang="en-US" dirty="0"/>
              <a:t>산하 </a:t>
            </a:r>
            <a:r>
              <a:rPr lang="ko-KR" altLang="en-US" dirty="0" err="1"/>
              <a:t>국제암연구소에</a:t>
            </a:r>
            <a:r>
              <a:rPr lang="ko-KR" altLang="en-US" dirty="0"/>
              <a:t> 따르면 암 발생의 원인에 대한 기여위험도는 흡연 </a:t>
            </a:r>
            <a:r>
              <a:rPr lang="en-US" altLang="ko-KR" dirty="0"/>
              <a:t>10%</a:t>
            </a:r>
            <a:r>
              <a:rPr lang="ko-KR" altLang="en-US" dirty="0"/>
              <a:t>∼</a:t>
            </a:r>
            <a:r>
              <a:rPr lang="en-US" altLang="ko-KR" dirty="0"/>
              <a:t>30%, </a:t>
            </a:r>
            <a:r>
              <a:rPr lang="ko-KR" altLang="en-US" dirty="0"/>
              <a:t>만성감염 </a:t>
            </a:r>
            <a:r>
              <a:rPr lang="en-US" altLang="ko-KR" dirty="0"/>
              <a:t>10%</a:t>
            </a:r>
            <a:r>
              <a:rPr lang="ko-KR" altLang="en-US" dirty="0"/>
              <a:t>∼</a:t>
            </a:r>
            <a:r>
              <a:rPr lang="en-US" altLang="ko-KR" dirty="0"/>
              <a:t>25%, </a:t>
            </a:r>
            <a:r>
              <a:rPr lang="ko-KR" altLang="en-US" dirty="0"/>
              <a:t>음식 </a:t>
            </a:r>
            <a:r>
              <a:rPr lang="en-US" altLang="ko-KR" dirty="0"/>
              <a:t>30%, </a:t>
            </a:r>
            <a:r>
              <a:rPr lang="ko-KR" altLang="en-US" dirty="0"/>
              <a:t>직업 </a:t>
            </a:r>
            <a:r>
              <a:rPr lang="en-US" altLang="ko-KR" dirty="0"/>
              <a:t>5%, </a:t>
            </a:r>
            <a:r>
              <a:rPr lang="ko-KR" altLang="en-US" dirty="0"/>
              <a:t>유전 </a:t>
            </a:r>
            <a:r>
              <a:rPr lang="en-US" altLang="ko-KR" dirty="0"/>
              <a:t>5%, </a:t>
            </a:r>
            <a:r>
              <a:rPr lang="ko-KR" altLang="en-US" dirty="0"/>
              <a:t>음주 </a:t>
            </a:r>
            <a:r>
              <a:rPr lang="en-US" altLang="ko-KR" dirty="0"/>
              <a:t>3%, </a:t>
            </a:r>
            <a:r>
              <a:rPr lang="ko-KR" altLang="en-US" dirty="0"/>
              <a:t>환경오염 </a:t>
            </a:r>
            <a:r>
              <a:rPr lang="en-US" altLang="ko-KR" dirty="0"/>
              <a:t>3%, </a:t>
            </a:r>
            <a:r>
              <a:rPr lang="ko-KR" altLang="en-US" dirty="0"/>
              <a:t>방사선 </a:t>
            </a:r>
            <a:r>
              <a:rPr lang="en-US" altLang="ko-KR" dirty="0"/>
              <a:t>3% </a:t>
            </a:r>
            <a:r>
              <a:rPr lang="ko-KR" altLang="en-US" dirty="0"/>
              <a:t>등이다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004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57166" y="774179"/>
            <a:ext cx="8840483" cy="1764218"/>
            <a:chOff x="1630549" y="832206"/>
            <a:chExt cx="6048672" cy="29505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산욕기</a:t>
              </a:r>
              <a:r>
                <a:rPr lang="en-US" altLang="ko-KR" b="1" dirty="0" smtClean="0"/>
                <a:t>, </a:t>
              </a:r>
              <a:r>
                <a:rPr lang="ko-KR" altLang="en-US" b="1" dirty="0" smtClean="0"/>
                <a:t>산후기</a:t>
              </a:r>
              <a:r>
                <a:rPr lang="en-US" altLang="ko-KR" b="1" dirty="0" smtClean="0"/>
                <a:t>(</a:t>
              </a:r>
              <a:r>
                <a:rPr lang="en-US" altLang="ko-KR" b="1" dirty="0" err="1" smtClean="0"/>
                <a:t>puerperium</a:t>
              </a:r>
              <a:r>
                <a:rPr lang="en-US" altLang="ko-KR" b="1" dirty="0" smtClean="0"/>
                <a:t>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22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ko-KR" altLang="en-US" sz="1800" dirty="0" smtClean="0"/>
                <a:t>  분만 </a:t>
              </a:r>
              <a:r>
                <a:rPr lang="ko-KR" altLang="en-US" sz="1800" dirty="0"/>
                <a:t>후 모체가 임신전의 정상상태로 회복될 때까지 걸리는 시간으로 보통 </a:t>
              </a:r>
              <a:r>
                <a:rPr lang="en-US" altLang="ko-KR" sz="1800" dirty="0"/>
                <a:t>6</a:t>
              </a:r>
              <a:r>
                <a:rPr lang="ko-KR" altLang="en-US" sz="1800" dirty="0"/>
                <a:t>주 정도의 기간으로 이 기간 중에는 월경과 배란이 일어나지 않는 경우가 대부분이며 따라서 임신의 가능성은 </a:t>
              </a:r>
              <a:r>
                <a:rPr lang="ko-KR" altLang="en-US" sz="1800" dirty="0" smtClean="0"/>
                <a:t>낮다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그룹 7"/>
          <p:cNvGrpSpPr>
            <a:grpSpLocks/>
          </p:cNvGrpSpPr>
          <p:nvPr/>
        </p:nvGrpSpPr>
        <p:grpSpPr bwMode="auto">
          <a:xfrm>
            <a:off x="107484" y="3160003"/>
            <a:ext cx="8840483" cy="2189132"/>
            <a:chOff x="1602489" y="832206"/>
            <a:chExt cx="6048672" cy="142513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모성사망</a:t>
              </a:r>
              <a:r>
                <a:rPr lang="en-US" altLang="ko-KR" b="1" dirty="0" smtClean="0"/>
                <a:t>(maternal mortality)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117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1800" dirty="0" smtClean="0"/>
                <a:t>  임신 </a:t>
              </a:r>
              <a:r>
                <a:rPr lang="ko-KR" altLang="en-US" sz="1800" dirty="0"/>
                <a:t>또는 임신관리와 관련되거나 분만 후 </a:t>
              </a:r>
              <a:r>
                <a:rPr lang="en-US" altLang="ko-KR" sz="1800" dirty="0"/>
                <a:t>6</a:t>
              </a:r>
              <a:r>
                <a:rPr lang="ko-KR" altLang="en-US" sz="1800" dirty="0"/>
                <a:t>주</a:t>
              </a:r>
              <a:r>
                <a:rPr lang="en-US" altLang="ko-KR" sz="1800" dirty="0"/>
                <a:t>(42</a:t>
              </a:r>
              <a:r>
                <a:rPr lang="ko-KR" altLang="en-US" sz="1800" dirty="0"/>
                <a:t>일</a:t>
              </a:r>
              <a:r>
                <a:rPr lang="en-US" altLang="ko-KR" sz="1800" dirty="0"/>
                <a:t>) </a:t>
              </a:r>
              <a:r>
                <a:rPr lang="ko-KR" altLang="en-US" sz="1800" dirty="0"/>
                <a:t>이내의 산욕 합병증으로 발생한 산모의 사망을 말한다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1800" dirty="0"/>
                <a:t>① 직접모성사망 </a:t>
              </a:r>
              <a:r>
                <a:rPr lang="en-US" altLang="ko-KR" sz="1800" dirty="0"/>
                <a:t>: </a:t>
              </a:r>
              <a:r>
                <a:rPr lang="ko-KR" altLang="en-US" sz="1800" dirty="0"/>
                <a:t>임신의 결과나 산과적 합병증으로 사망한 경우</a:t>
              </a:r>
            </a:p>
            <a:p>
              <a:pPr fontAlgn="base">
                <a:lnSpc>
                  <a:spcPct val="150000"/>
                </a:lnSpc>
                <a:buNone/>
              </a:pPr>
              <a:r>
                <a:rPr lang="ko-KR" altLang="en-US" sz="1800" dirty="0"/>
                <a:t>② 간접모성사망 </a:t>
              </a:r>
              <a:r>
                <a:rPr lang="en-US" altLang="ko-KR" sz="1800" dirty="0"/>
                <a:t>: </a:t>
              </a:r>
              <a:r>
                <a:rPr lang="ko-KR" altLang="en-US" sz="1800" dirty="0"/>
                <a:t>임신 이전의 질병이 존재하고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임신 중에 악화되어 사망한 경우</a:t>
              </a:r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산과적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714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2699"/>
            <a:ext cx="8840483" cy="5668669"/>
            <a:chOff x="1630549" y="832206"/>
            <a:chExt cx="6048672" cy="61863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요  약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54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en-US" altLang="ko-KR" sz="2000" dirty="0" smtClean="0"/>
                <a:t>3</a:t>
              </a:r>
              <a:r>
                <a:rPr lang="ko-KR" altLang="en-US" sz="2000" dirty="0" smtClean="0"/>
                <a:t>대 종합건강지표는 기대수명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보통사망률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비례사망지수</a:t>
              </a:r>
            </a:p>
            <a:p>
              <a:pPr>
                <a:buNone/>
              </a:pPr>
              <a:r>
                <a:rPr lang="ko-KR" altLang="en-US" sz="2000" dirty="0" smtClean="0"/>
                <a:t>❍ 보통사망률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연간 총 사망자수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err="1" smtClean="0"/>
                <a:t>연앙인구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) × 1,000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비례사망지수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연간 </a:t>
              </a:r>
              <a:r>
                <a:rPr lang="en-US" altLang="ko-KR" sz="2000" dirty="0" smtClean="0"/>
                <a:t>50</a:t>
              </a:r>
              <a:r>
                <a:rPr lang="ko-KR" altLang="en-US" sz="2000" dirty="0" smtClean="0"/>
                <a:t>세 이상 사망자수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연간 사망자수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 marL="1439863" indent="-1439863">
                <a:buNone/>
              </a:pPr>
              <a:r>
                <a:rPr lang="ko-KR" altLang="en-US" sz="2000" dirty="0" smtClean="0"/>
                <a:t>❍ 발생률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일정기간에 특정질병에 걸린 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일정기간의 중앙인구 </a:t>
              </a:r>
              <a:r>
                <a:rPr lang="en-US" altLang="ko-KR" sz="2000" dirty="0" smtClean="0"/>
                <a:t>) × 1,000</a:t>
              </a:r>
              <a:endParaRPr lang="ko-KR" altLang="en-US" sz="2000" dirty="0" smtClean="0"/>
            </a:p>
            <a:p>
              <a:pPr marL="1439863" indent="-1439863">
                <a:buNone/>
              </a:pPr>
              <a:r>
                <a:rPr lang="ko-KR" altLang="en-US" sz="2000" dirty="0" smtClean="0"/>
                <a:t>❍ 발병률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유행기간 중 새로 발병한 환자수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위험에 폭로된 인구수 </a:t>
              </a:r>
              <a:r>
                <a:rPr lang="en-US" altLang="ko-KR" sz="2000" dirty="0" smtClean="0"/>
                <a:t>) ×100</a:t>
              </a:r>
              <a:endParaRPr lang="ko-KR" altLang="en-US" sz="2000" dirty="0" smtClean="0"/>
            </a:p>
            <a:p>
              <a:pPr marL="1439863" indent="-1439863">
                <a:buNone/>
              </a:pPr>
              <a:r>
                <a:rPr lang="ko-KR" altLang="en-US" sz="2000" dirty="0" smtClean="0"/>
                <a:t>❍ 유병률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일정시점에 존재하는 환자수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일정시점에서의 인구수 </a:t>
              </a:r>
              <a:r>
                <a:rPr lang="en-US" altLang="ko-KR" sz="2000" dirty="0" smtClean="0"/>
                <a:t>) × 1,000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치명률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그 질병으로 인하여 사망한 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어떤 질병의 환자수 </a:t>
              </a:r>
              <a:r>
                <a:rPr lang="en-US" altLang="ko-KR" sz="2000" dirty="0" smtClean="0"/>
                <a:t>) × 100</a:t>
              </a:r>
            </a:p>
            <a:p>
              <a:pPr>
                <a:buNone/>
              </a:pPr>
              <a:endParaRPr lang="en-US" altLang="ko-KR" sz="2000" dirty="0" smtClean="0"/>
            </a:p>
            <a:p>
              <a:pPr>
                <a:buNone/>
              </a:pPr>
              <a:r>
                <a:rPr lang="ko-KR" altLang="en-US" sz="2000" dirty="0" smtClean="0"/>
                <a:t>❍</a:t>
              </a:r>
              <a:endParaRPr lang="en-US" altLang="ko-KR" sz="2000" dirty="0" smtClean="0"/>
            </a:p>
            <a:p>
              <a:pPr>
                <a:buNone/>
              </a:pPr>
              <a:endParaRPr lang="en-US" altLang="ko-KR" sz="2000" dirty="0" smtClean="0"/>
            </a:p>
            <a:p>
              <a:pPr>
                <a:buNone/>
              </a:pPr>
              <a:r>
                <a:rPr lang="ko-KR" altLang="en-US" sz="2000" dirty="0" smtClean="0"/>
                <a:t>❍</a:t>
              </a:r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smtClean="0">
                <a:latin typeface="+mj-lt"/>
                <a:ea typeface="+mj-ea"/>
                <a:cs typeface="+mj-cs"/>
              </a:rPr>
              <a:t>10</a:t>
            </a:r>
            <a:r>
              <a:rPr kumimoji="0" lang="ko-KR" altLang="en-US" sz="1120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/>
              <a:t>보건지표 및 역학통계지표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216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68537432" descr="DRW00000aa849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862" y="5085184"/>
            <a:ext cx="5544616" cy="63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168539352" descr="DRW00000aa849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35526"/>
            <a:ext cx="8043857" cy="62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66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40547" y="711604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출산</a:t>
              </a:r>
              <a:r>
                <a:rPr kumimoji="0" lang="en-US" altLang="ko-KR" b="1" dirty="0" smtClean="0"/>
                <a:t>(</a:t>
              </a:r>
              <a:r>
                <a:rPr lang="en-US" altLang="ko-KR" b="1" dirty="0" smtClean="0"/>
                <a:t>birth), </a:t>
              </a:r>
              <a:r>
                <a:rPr lang="ko-KR" altLang="en-US" b="1" dirty="0" smtClean="0"/>
                <a:t>출생</a:t>
              </a:r>
              <a:r>
                <a:rPr lang="en-US" altLang="ko-KR" b="1" dirty="0" smtClean="0"/>
                <a:t>(live birth)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ko-KR" altLang="en-US" sz="1800" dirty="0" smtClean="0"/>
                <a:t>  출산하는 행위 또는 과적을 말한다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그룹 7"/>
          <p:cNvGrpSpPr>
            <a:grpSpLocks/>
          </p:cNvGrpSpPr>
          <p:nvPr/>
        </p:nvGrpSpPr>
        <p:grpSpPr bwMode="auto">
          <a:xfrm>
            <a:off x="99689" y="1738741"/>
            <a:ext cx="8840483" cy="1300871"/>
            <a:chOff x="1602489" y="832206"/>
            <a:chExt cx="6048672" cy="84687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복수출생</a:t>
              </a:r>
              <a:r>
                <a:rPr kumimoji="0" lang="en-US" altLang="ko-KR" b="1" dirty="0" smtClean="0"/>
                <a:t>(multiple birth)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en-US" altLang="ko-KR" sz="1800" dirty="0" smtClean="0"/>
                <a:t>  1</a:t>
              </a:r>
              <a:r>
                <a:rPr lang="en-US" altLang="ko-KR" sz="1800" dirty="0"/>
                <a:t>회 </a:t>
              </a:r>
              <a:r>
                <a:rPr lang="en-US" altLang="ko-KR" sz="1800" dirty="0" err="1"/>
                <a:t>임신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결과</a:t>
              </a:r>
              <a:r>
                <a:rPr lang="en-US" altLang="ko-KR" sz="1800" dirty="0"/>
                <a:t> 2명 </a:t>
              </a:r>
              <a:r>
                <a:rPr lang="en-US" altLang="ko-KR" sz="1800" dirty="0" err="1"/>
                <a:t>이상의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출생아가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발생하는</a:t>
              </a:r>
              <a:r>
                <a:rPr lang="en-US" altLang="ko-KR" sz="1800" dirty="0"/>
                <a:t> </a:t>
              </a:r>
              <a:r>
                <a:rPr lang="en-US" altLang="ko-KR" sz="1800" dirty="0" err="1" smtClean="0"/>
                <a:t>경우를</a:t>
              </a:r>
              <a:r>
                <a:rPr lang="en-US" altLang="ko-KR" sz="1800" dirty="0" smtClean="0"/>
                <a:t> </a:t>
              </a:r>
              <a:r>
                <a:rPr lang="en-US" altLang="ko-KR" sz="1800" dirty="0" err="1"/>
                <a:t>말한다</a:t>
              </a:r>
              <a:r>
                <a:rPr lang="en-US" altLang="ko-KR" sz="1800" dirty="0"/>
                <a:t>. 1회 </a:t>
              </a:r>
              <a:r>
                <a:rPr lang="en-US" altLang="ko-KR" sz="1800" dirty="0" err="1"/>
                <a:t>임신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결과</a:t>
              </a:r>
              <a:r>
                <a:rPr lang="en-US" altLang="ko-KR" sz="1800" dirty="0"/>
                <a:t> 1명의 </a:t>
              </a:r>
              <a:r>
                <a:rPr lang="en-US" altLang="ko-KR" sz="1800" dirty="0" err="1"/>
                <a:t>출생아가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출산된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경우를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단일아</a:t>
              </a:r>
              <a:r>
                <a:rPr lang="en-US" altLang="ko-KR" sz="1800" dirty="0"/>
                <a:t>(singleton), 2명의 </a:t>
              </a:r>
              <a:r>
                <a:rPr lang="en-US" altLang="ko-KR" sz="1800" dirty="0" err="1"/>
                <a:t>출생아가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출산된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경우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쌍둥이</a:t>
              </a:r>
              <a:r>
                <a:rPr lang="en-US" altLang="ko-KR" sz="1800" dirty="0"/>
                <a:t>(twins), 3명은 </a:t>
              </a:r>
              <a:r>
                <a:rPr lang="en-US" altLang="ko-KR" sz="1800" dirty="0" err="1"/>
                <a:t>세쌍둥이</a:t>
              </a:r>
              <a:r>
                <a:rPr lang="en-US" altLang="ko-KR" sz="1800" dirty="0"/>
                <a:t>(triplets), 4명은 </a:t>
              </a:r>
              <a:r>
                <a:rPr lang="en-US" altLang="ko-KR" sz="1800" dirty="0" err="1"/>
                <a:t>네쌍둥이</a:t>
              </a:r>
              <a:r>
                <a:rPr lang="en-US" altLang="ko-KR" sz="1800" dirty="0"/>
                <a:t>(quadruplets)</a:t>
              </a:r>
              <a:r>
                <a:rPr lang="en-US" altLang="ko-KR" sz="1800" dirty="0" err="1"/>
                <a:t>등으로</a:t>
              </a:r>
              <a:r>
                <a:rPr lang="en-US" altLang="ko-KR" sz="1800" dirty="0"/>
                <a:t> </a:t>
              </a:r>
              <a:r>
                <a:rPr lang="en-US" altLang="ko-KR" sz="1800" dirty="0" err="1"/>
                <a:t>부른다</a:t>
              </a:r>
              <a:r>
                <a:rPr lang="en-US" altLang="ko-KR" sz="1800" dirty="0"/>
                <a:t>.</a:t>
              </a:r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주산기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3" name="그룹 7"/>
          <p:cNvGrpSpPr>
            <a:grpSpLocks/>
          </p:cNvGrpSpPr>
          <p:nvPr/>
        </p:nvGrpSpPr>
        <p:grpSpPr bwMode="auto">
          <a:xfrm>
            <a:off x="129369" y="3192012"/>
            <a:ext cx="8840483" cy="1300871"/>
            <a:chOff x="1602489" y="832206"/>
            <a:chExt cx="6048672" cy="84687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배</a:t>
              </a:r>
              <a:r>
                <a:rPr lang="ko-KR" altLang="en-US" b="1" dirty="0"/>
                <a:t>아</a:t>
              </a:r>
              <a:r>
                <a:rPr kumimoji="0" lang="en-US" altLang="ko-KR" b="1" dirty="0" smtClean="0"/>
                <a:t>(embryo)</a:t>
              </a:r>
              <a:endParaRPr kumimoji="0" lang="en-US" altLang="ko-KR" b="1" dirty="0"/>
            </a:p>
          </p:txBody>
        </p:sp>
        <p:sp>
          <p:nvSpPr>
            <p:cNvPr id="15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ko-KR" altLang="en-US" sz="1800" dirty="0" smtClean="0"/>
                <a:t>  수정란으로부터 </a:t>
              </a:r>
              <a:r>
                <a:rPr lang="ko-KR" altLang="en-US" sz="1800" dirty="0"/>
                <a:t>아이가 되기까지의 과정으로써 특히 가장 빨리 발생분화가 진행되는 것을 말한다</a:t>
              </a:r>
              <a:r>
                <a:rPr lang="en-US" altLang="ko-KR" sz="1800" dirty="0"/>
                <a:t>. </a:t>
              </a:r>
              <a:r>
                <a:rPr lang="ko-KR" altLang="en-US" sz="1800" dirty="0"/>
                <a:t>수정 후 </a:t>
              </a:r>
              <a:r>
                <a:rPr lang="en-US" altLang="ko-KR" sz="1800" dirty="0"/>
                <a:t>2</a:t>
              </a:r>
              <a:r>
                <a:rPr lang="ko-KR" altLang="en-US" sz="1800" dirty="0"/>
                <a:t>주부터 </a:t>
              </a:r>
              <a:r>
                <a:rPr lang="en-US" altLang="ko-KR" sz="1800" dirty="0"/>
                <a:t>8</a:t>
              </a:r>
              <a:r>
                <a:rPr lang="ko-KR" altLang="en-US" sz="1800" dirty="0"/>
                <a:t>주까지 세포분열을 통해 모든 기관이 </a:t>
              </a:r>
              <a:r>
                <a:rPr lang="ko-KR" altLang="en-US" sz="1800" dirty="0" err="1"/>
                <a:t>분열증식하는</a:t>
              </a:r>
              <a:r>
                <a:rPr lang="ko-KR" altLang="en-US" sz="1800" dirty="0"/>
                <a:t> 생체를 말한다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</p:txBody>
        </p:sp>
      </p:grpSp>
      <p:grpSp>
        <p:nvGrpSpPr>
          <p:cNvPr id="17" name="그룹 7"/>
          <p:cNvGrpSpPr>
            <a:grpSpLocks/>
          </p:cNvGrpSpPr>
          <p:nvPr/>
        </p:nvGrpSpPr>
        <p:grpSpPr bwMode="auto">
          <a:xfrm>
            <a:off x="155464" y="4688635"/>
            <a:ext cx="8840483" cy="1023867"/>
            <a:chOff x="1602489" y="832206"/>
            <a:chExt cx="6048672" cy="66654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태아</a:t>
              </a:r>
              <a:r>
                <a:rPr kumimoji="0" lang="en-US" altLang="ko-KR" b="1" dirty="0" smtClean="0"/>
                <a:t>(fetus)</a:t>
              </a:r>
              <a:endParaRPr kumimoji="0" lang="en-US" altLang="ko-KR" b="1" dirty="0"/>
            </a:p>
          </p:txBody>
        </p:sp>
        <p:sp>
          <p:nvSpPr>
            <p:cNvPr id="20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4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ko-KR" altLang="en-US" sz="1800" dirty="0" smtClean="0"/>
                <a:t>  수정 </a:t>
              </a:r>
              <a:r>
                <a:rPr lang="ko-KR" altLang="en-US" sz="1800" dirty="0"/>
                <a:t>후 </a:t>
              </a:r>
              <a:r>
                <a:rPr lang="en-US" altLang="ko-KR" sz="1800" dirty="0"/>
                <a:t>8</a:t>
              </a:r>
              <a:r>
                <a:rPr lang="ko-KR" altLang="en-US" sz="1800" dirty="0"/>
                <a:t>주 이후부터 출생 때까지의 뱃속의 아기를 말하며 배아기에 </a:t>
              </a:r>
              <a:r>
                <a:rPr lang="ko-KR" altLang="en-US" sz="1800" dirty="0" err="1"/>
                <a:t>분열증식한</a:t>
              </a:r>
              <a:r>
                <a:rPr lang="ko-KR" altLang="en-US" sz="1800" dirty="0"/>
                <a:t> 다양한 인체의 모든 장기가 자리를 갖추고 계속 성장한다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</p:txBody>
        </p:sp>
      </p:grpSp>
      <p:sp>
        <p:nvSpPr>
          <p:cNvPr id="21" name="모서리가 둥근 직사각형 2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614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36808" y="692696"/>
            <a:ext cx="8840483" cy="1348719"/>
            <a:chOff x="1630549" y="832206"/>
            <a:chExt cx="6048672" cy="22556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태아사망</a:t>
              </a:r>
              <a:r>
                <a:rPr kumimoji="0" lang="en-US" altLang="ko-KR" b="1" dirty="0" smtClean="0"/>
                <a:t>(fetus death)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154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ko-KR" altLang="en-US" sz="1800" dirty="0" smtClean="0"/>
                <a:t>  임신기간에 </a:t>
              </a:r>
              <a:r>
                <a:rPr lang="ko-KR" altLang="en-US" sz="1800" dirty="0"/>
                <a:t>상관없이 모체로부터 수태의 산물이 완전히 분리 또는 이탈하기 전의 사망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즉 </a:t>
              </a:r>
              <a:r>
                <a:rPr lang="ko-KR" altLang="en-US" sz="1800" dirty="0" err="1"/>
                <a:t>심박동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제대</a:t>
              </a:r>
              <a:r>
                <a:rPr lang="en-US" altLang="ko-KR" sz="1800" dirty="0"/>
                <a:t>(</a:t>
              </a:r>
              <a:r>
                <a:rPr lang="ko-KR" altLang="en-US" sz="1800" dirty="0"/>
                <a:t>탯줄</a:t>
              </a:r>
              <a:r>
                <a:rPr lang="en-US" altLang="ko-KR" sz="1800" dirty="0"/>
                <a:t>)</a:t>
              </a:r>
              <a:r>
                <a:rPr lang="ko-KR" altLang="en-US" sz="1800" dirty="0"/>
                <a:t>의 맥박</a:t>
              </a:r>
              <a:r>
                <a:rPr lang="en-US" altLang="ko-KR" sz="1800" dirty="0"/>
                <a:t>, </a:t>
              </a:r>
              <a:r>
                <a:rPr lang="ko-KR" altLang="en-US" sz="1800" dirty="0" err="1"/>
                <a:t>맘대로근</a:t>
              </a:r>
              <a:r>
                <a:rPr lang="en-US" altLang="ko-KR" sz="1800" dirty="0"/>
                <a:t>(</a:t>
              </a:r>
              <a:r>
                <a:rPr lang="ko-KR" altLang="en-US" sz="1800" dirty="0"/>
                <a:t>수의근</a:t>
              </a:r>
              <a:r>
                <a:rPr lang="en-US" altLang="ko-KR" sz="1800" dirty="0"/>
                <a:t>) </a:t>
              </a:r>
              <a:r>
                <a:rPr lang="ko-KR" altLang="en-US" sz="1800" dirty="0"/>
                <a:t>운동과 같은 살아 있는 징후가 없거나 호흡을 하지 않는 상태를 말한다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주산기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3" name="그룹 7"/>
          <p:cNvGrpSpPr>
            <a:grpSpLocks/>
          </p:cNvGrpSpPr>
          <p:nvPr/>
        </p:nvGrpSpPr>
        <p:grpSpPr bwMode="auto">
          <a:xfrm>
            <a:off x="121891" y="2177252"/>
            <a:ext cx="8840483" cy="1577874"/>
            <a:chOff x="1602489" y="832206"/>
            <a:chExt cx="6048672" cy="102720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병원출생아 </a:t>
              </a:r>
              <a:r>
                <a:rPr kumimoji="0" lang="en-US" altLang="ko-KR" b="1" dirty="0" smtClean="0"/>
                <a:t>(hospital live birth)</a:t>
              </a:r>
              <a:endParaRPr kumimoji="0" lang="en-US" altLang="ko-KR" b="1" dirty="0"/>
            </a:p>
          </p:txBody>
        </p:sp>
        <p:sp>
          <p:nvSpPr>
            <p:cNvPr id="15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ko-KR" altLang="en-US" sz="1800" dirty="0" smtClean="0"/>
                <a:t>  임신기간에 </a:t>
              </a:r>
              <a:r>
                <a:rPr lang="ko-KR" altLang="en-US" sz="1800" dirty="0"/>
                <a:t>관계없이 수태산물의 완전한 분리 또는 이탈 후에 호흡하거나 살아있는 증거가 있어야 한다</a:t>
              </a:r>
              <a:r>
                <a:rPr lang="en-US" altLang="ko-KR" sz="1800" dirty="0"/>
                <a:t>. </a:t>
              </a:r>
              <a:r>
                <a:rPr lang="ko-KR" altLang="en-US" sz="1800" dirty="0"/>
                <a:t>즉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심장의 박동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제대의 맥박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제대의 절단여부나 태반의 부착여부에 관계없이 </a:t>
              </a:r>
              <a:r>
                <a:rPr lang="ko-KR" altLang="en-US" sz="1800" dirty="0" err="1"/>
                <a:t>맘대로근의</a:t>
              </a:r>
              <a:r>
                <a:rPr lang="ko-KR" altLang="en-US" sz="1800" dirty="0"/>
                <a:t> 운동을 보일 때이다</a:t>
              </a:r>
              <a:r>
                <a:rPr lang="en-US" altLang="ko-KR" sz="1800" dirty="0"/>
                <a:t>. </a:t>
              </a:r>
              <a:r>
                <a:rPr lang="ko-KR" altLang="en-US" sz="1800" dirty="0" err="1"/>
                <a:t>심박동은</a:t>
              </a:r>
              <a:r>
                <a:rPr lang="ko-KR" altLang="en-US" sz="1800" dirty="0"/>
                <a:t> 일시적 심장수축과 구별되어야 하고 호흡은 순간적인 헐떡거림과 구별되어야 한다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</p:txBody>
        </p:sp>
      </p:grpSp>
      <p:grpSp>
        <p:nvGrpSpPr>
          <p:cNvPr id="17" name="그룹 7"/>
          <p:cNvGrpSpPr>
            <a:grpSpLocks/>
          </p:cNvGrpSpPr>
          <p:nvPr/>
        </p:nvGrpSpPr>
        <p:grpSpPr bwMode="auto">
          <a:xfrm>
            <a:off x="142829" y="4013458"/>
            <a:ext cx="8840483" cy="2131866"/>
            <a:chOff x="1602489" y="832206"/>
            <a:chExt cx="6048672" cy="138785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임신기간 및 </a:t>
              </a:r>
              <a:r>
                <a:rPr lang="ko-KR" altLang="en-US" b="1" dirty="0" err="1" smtClean="0"/>
                <a:t>출생시</a:t>
              </a:r>
              <a:r>
                <a:rPr lang="ko-KR" altLang="en-US" b="1" dirty="0" smtClean="0"/>
                <a:t> 체중</a:t>
              </a:r>
              <a:endParaRPr kumimoji="0" lang="en-US" altLang="ko-KR" b="1" dirty="0"/>
            </a:p>
          </p:txBody>
        </p:sp>
        <p:sp>
          <p:nvSpPr>
            <p:cNvPr id="20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114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fontAlgn="base">
                <a:buNone/>
              </a:pPr>
              <a:r>
                <a:rPr lang="ko-KR" altLang="en-US" sz="1800" dirty="0" smtClean="0"/>
                <a:t>  임신기간은 </a:t>
              </a:r>
              <a:r>
                <a:rPr lang="ko-KR" altLang="en-US" sz="1800" dirty="0"/>
                <a:t>난자가 수정된 시기로부터 출생 혹은 유산의 발생으로 나타난 임신의 종결시기까지의 시간적 경과를 말하며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실제 임신기간의 측정에 있어서 난자의 수정이 일어난 정확한 시점을 알아내기 어려우므로 임부의 최종월경기간</a:t>
              </a:r>
              <a:r>
                <a:rPr lang="en-US" altLang="ko-KR" sz="1800" dirty="0"/>
                <a:t>(last menstrual period)</a:t>
              </a:r>
              <a:r>
                <a:rPr lang="ko-KR" altLang="en-US" sz="1800" dirty="0"/>
                <a:t>이 시작된 시점을 측정 기준으로 한다</a:t>
              </a:r>
              <a:r>
                <a:rPr lang="en-US" altLang="ko-KR" sz="1800" dirty="0"/>
                <a:t>. </a:t>
              </a:r>
              <a:r>
                <a:rPr lang="ko-KR" altLang="en-US" sz="1800" dirty="0" err="1"/>
                <a:t>출생시</a:t>
              </a:r>
              <a:r>
                <a:rPr lang="ko-KR" altLang="en-US" sz="1800" dirty="0"/>
                <a:t> 체중은 태아 또는 신생아가 출생 후 갖는 최초의 체중을 말하며 이는 출생 후 체중 손실이 발생하기 전인 생후 </a:t>
              </a:r>
              <a:r>
                <a:rPr lang="en-US" altLang="ko-KR" sz="1800" dirty="0"/>
                <a:t>1</a:t>
              </a:r>
              <a:r>
                <a:rPr lang="ko-KR" altLang="en-US" sz="1800" dirty="0"/>
                <a:t>시간 이내에 측정되어야 한다</a:t>
              </a:r>
              <a:r>
                <a:rPr lang="en-US" altLang="ko-KR" sz="1800" dirty="0"/>
                <a:t>.</a:t>
              </a:r>
              <a:endParaRPr lang="ko-KR" altLang="en-US" sz="1800" dirty="0"/>
            </a:p>
          </p:txBody>
        </p:sp>
      </p:grpSp>
      <p:sp>
        <p:nvSpPr>
          <p:cNvPr id="16" name="모서리가 둥근 직사각형 1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613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주산기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16687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dirty="0"/>
              <a:t>&lt;</a:t>
            </a:r>
            <a:r>
              <a:rPr lang="ko-KR" altLang="en-US" dirty="0"/>
              <a:t>표 </a:t>
            </a:r>
            <a:r>
              <a:rPr lang="en-US" altLang="ko-KR" dirty="0"/>
              <a:t>5-2&gt; </a:t>
            </a:r>
            <a:r>
              <a:rPr lang="ko-KR" altLang="en-US" b="1" u="sng" dirty="0"/>
              <a:t>임신기간 및 </a:t>
            </a:r>
            <a:r>
              <a:rPr lang="ko-KR" altLang="en-US" b="1" u="sng" dirty="0" err="1"/>
              <a:t>출산시</a:t>
            </a:r>
            <a:r>
              <a:rPr lang="ko-KR" altLang="en-US" b="1" u="sng" dirty="0"/>
              <a:t> 체중에 따른 신생아 용어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3894766"/>
              </p:ext>
            </p:extLst>
          </p:nvPr>
        </p:nvGraphicFramePr>
        <p:xfrm>
          <a:off x="316687" y="1268760"/>
          <a:ext cx="8352929" cy="4752527"/>
        </p:xfrm>
        <a:graphic>
          <a:graphicData uri="http://schemas.openxmlformats.org/drawingml/2006/table">
            <a:tbl>
              <a:tblPr/>
              <a:tblGrid>
                <a:gridCol w="2778223"/>
                <a:gridCol w="1368880"/>
                <a:gridCol w="2778223"/>
                <a:gridCol w="1427603"/>
              </a:tblGrid>
              <a:tr h="467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용 어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임신기간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용 어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출산시 체중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178"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극단적 조산아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extremely immaturity)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28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미만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초극소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저체중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 미숙아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extremely low birth weight)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1,000g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미만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1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극소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저체중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 미숙아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very low birth weight)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1,500g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미만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38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조산아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prematurity)</a:t>
                      </a:r>
                      <a:endParaRPr 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28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이상∼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37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미만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미숙아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immaturity)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2,500g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미만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04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i="0" u="sng" kern="0" spc="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만기아</a:t>
                      </a:r>
                      <a:r>
                        <a:rPr lang="en-US" altLang="ko-KR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term infant)</a:t>
                      </a:r>
                      <a:endParaRPr lang="en-US" sz="1500" b="1" i="0" u="sng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37</a:t>
                      </a:r>
                      <a:r>
                        <a:rPr lang="ko-KR" alt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이상∼</a:t>
                      </a:r>
                      <a:endParaRPr lang="ko-KR" altLang="en-US" sz="1500" b="1" i="0" u="sng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42</a:t>
                      </a:r>
                      <a:r>
                        <a:rPr lang="ko-KR" alt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미만</a:t>
                      </a:r>
                      <a:endParaRPr lang="ko-KR" altLang="en-US" sz="1500" b="1" i="0" u="sng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성숙아</a:t>
                      </a:r>
                      <a:r>
                        <a:rPr lang="en-US" altLang="ko-KR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mature infant)</a:t>
                      </a:r>
                      <a:endParaRPr lang="en-US" sz="1500" b="1" i="0" u="sng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2,500g</a:t>
                      </a:r>
                      <a:r>
                        <a:rPr lang="ko-KR" alt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이상∼</a:t>
                      </a:r>
                      <a:endParaRPr lang="ko-KR" altLang="en-US" sz="1500" b="1" i="0" u="sng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4,500</a:t>
                      </a:r>
                      <a:r>
                        <a:rPr 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g</a:t>
                      </a:r>
                      <a:r>
                        <a:rPr lang="ko-KR" altLang="en-US" sz="1500" b="1" i="0" u="sng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미만</a:t>
                      </a:r>
                      <a:endParaRPr lang="ko-KR" altLang="en-US" sz="1500" b="1" i="0" u="sng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38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과숙아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post-term infant)</a:t>
                      </a:r>
                      <a:endParaRPr 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42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 이상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예외적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과체중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</a:t>
                      </a: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exceptionally large baby)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4,500g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이상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16125" y="2735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955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 bwMode="auto">
          <a:xfrm>
            <a:off x="212935" y="758501"/>
            <a:ext cx="4344789" cy="44445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dirty="0" smtClean="0"/>
              <a:t>임신기간</a:t>
            </a:r>
            <a:r>
              <a:rPr kumimoji="0" lang="en-US" altLang="ko-KR" b="1" dirty="0" smtClean="0"/>
              <a:t>(duration of pregnancy)</a:t>
            </a:r>
            <a:endParaRPr kumimoji="0" lang="en-US" altLang="ko-KR" b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주산기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23527" y="1373674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가</a:t>
            </a:r>
            <a:r>
              <a:rPr lang="en-US" altLang="ko-KR" dirty="0"/>
              <a:t>) </a:t>
            </a:r>
            <a:r>
              <a:rPr lang="ko-KR" altLang="en-US" dirty="0"/>
              <a:t>극단적 조산아</a:t>
            </a:r>
            <a:r>
              <a:rPr lang="en-US" altLang="ko-KR" dirty="0"/>
              <a:t>(extremely immaturity)</a:t>
            </a:r>
            <a:endParaRPr lang="ko-KR" altLang="en-US" dirty="0"/>
          </a:p>
          <a:p>
            <a:pPr fontAlgn="base"/>
            <a:r>
              <a:rPr lang="ko-KR" altLang="en-US" dirty="0" smtClean="0"/>
              <a:t>     임신 </a:t>
            </a:r>
            <a:r>
              <a:rPr lang="ko-KR" altLang="en-US" dirty="0"/>
              <a:t>후 </a:t>
            </a:r>
            <a:r>
              <a:rPr lang="en-US" altLang="ko-KR" dirty="0"/>
              <a:t>28</a:t>
            </a:r>
            <a:r>
              <a:rPr lang="ko-KR" altLang="en-US" dirty="0"/>
              <a:t>주 </a:t>
            </a:r>
            <a:r>
              <a:rPr lang="en-US" altLang="ko-KR" dirty="0"/>
              <a:t>(196</a:t>
            </a:r>
            <a:r>
              <a:rPr lang="ko-KR" altLang="en-US" dirty="0"/>
              <a:t>일</a:t>
            </a:r>
            <a:r>
              <a:rPr lang="en-US" altLang="ko-KR" dirty="0"/>
              <a:t>) </a:t>
            </a:r>
            <a:r>
              <a:rPr lang="ko-KR" altLang="en-US" dirty="0"/>
              <a:t>미만을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나</a:t>
            </a:r>
            <a:r>
              <a:rPr lang="en-US" altLang="ko-KR" dirty="0"/>
              <a:t>) </a:t>
            </a:r>
            <a:r>
              <a:rPr lang="ko-KR" altLang="en-US" dirty="0"/>
              <a:t>조산아</a:t>
            </a:r>
            <a:r>
              <a:rPr lang="en-US" altLang="ko-KR" dirty="0"/>
              <a:t>(prematurity)</a:t>
            </a:r>
            <a:endParaRPr lang="ko-KR" altLang="en-US" dirty="0"/>
          </a:p>
          <a:p>
            <a:pPr fontAlgn="base"/>
            <a:r>
              <a:rPr lang="ko-KR" altLang="en-US" dirty="0" smtClean="0"/>
              <a:t>     임신 </a:t>
            </a:r>
            <a:r>
              <a:rPr lang="ko-KR" altLang="en-US" dirty="0"/>
              <a:t>후 </a:t>
            </a:r>
            <a:r>
              <a:rPr lang="en-US" altLang="ko-KR" dirty="0"/>
              <a:t>28</a:t>
            </a:r>
            <a:r>
              <a:rPr lang="ko-KR" altLang="en-US" dirty="0"/>
              <a:t>주 이상 </a:t>
            </a:r>
            <a:r>
              <a:rPr lang="en-US" altLang="ko-KR" dirty="0"/>
              <a:t>37</a:t>
            </a:r>
            <a:r>
              <a:rPr lang="ko-KR" altLang="en-US" dirty="0"/>
              <a:t>주 </a:t>
            </a:r>
            <a:r>
              <a:rPr lang="en-US" altLang="ko-KR" dirty="0"/>
              <a:t>(196</a:t>
            </a:r>
            <a:r>
              <a:rPr lang="ko-KR" altLang="en-US" dirty="0"/>
              <a:t>일 이상 </a:t>
            </a:r>
            <a:r>
              <a:rPr lang="en-US" altLang="ko-KR" dirty="0"/>
              <a:t>259</a:t>
            </a:r>
            <a:r>
              <a:rPr lang="ko-KR" altLang="en-US" dirty="0"/>
              <a:t>일</a:t>
            </a:r>
            <a:r>
              <a:rPr lang="en-US" altLang="ko-KR" dirty="0"/>
              <a:t>) </a:t>
            </a:r>
            <a:r>
              <a:rPr lang="ko-KR" altLang="en-US" dirty="0"/>
              <a:t>미만을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다</a:t>
            </a:r>
            <a:r>
              <a:rPr lang="en-US" altLang="ko-KR" dirty="0"/>
              <a:t>) </a:t>
            </a:r>
            <a:r>
              <a:rPr lang="ko-KR" altLang="en-US" dirty="0" err="1"/>
              <a:t>만기아</a:t>
            </a:r>
            <a:r>
              <a:rPr lang="en-US" altLang="ko-KR" dirty="0"/>
              <a:t>(term infant)</a:t>
            </a:r>
            <a:endParaRPr lang="ko-KR" altLang="en-US" dirty="0"/>
          </a:p>
          <a:p>
            <a:pPr fontAlgn="base"/>
            <a:r>
              <a:rPr lang="ko-KR" altLang="en-US" dirty="0" smtClean="0"/>
              <a:t>     임신 </a:t>
            </a:r>
            <a:r>
              <a:rPr lang="en-US" altLang="ko-KR" dirty="0"/>
              <a:t>37</a:t>
            </a:r>
            <a:r>
              <a:rPr lang="ko-KR" altLang="en-US" dirty="0"/>
              <a:t>주부터 </a:t>
            </a:r>
            <a:r>
              <a:rPr lang="en-US" altLang="ko-KR" dirty="0"/>
              <a:t>42</a:t>
            </a:r>
            <a:r>
              <a:rPr lang="ko-KR" altLang="en-US" dirty="0"/>
              <a:t>주 사이를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라</a:t>
            </a:r>
            <a:r>
              <a:rPr lang="en-US" altLang="ko-KR" dirty="0"/>
              <a:t>) </a:t>
            </a:r>
            <a:r>
              <a:rPr lang="ko-KR" altLang="en-US" dirty="0"/>
              <a:t>과숙아</a:t>
            </a:r>
            <a:r>
              <a:rPr lang="en-US" altLang="ko-KR" dirty="0"/>
              <a:t>(post-term infant)</a:t>
            </a:r>
            <a:endParaRPr lang="ko-KR" altLang="en-US" dirty="0"/>
          </a:p>
          <a:p>
            <a:pPr fontAlgn="base"/>
            <a:r>
              <a:rPr lang="ko-KR" altLang="en-US" dirty="0" smtClean="0"/>
              <a:t>     임신 </a:t>
            </a:r>
            <a:r>
              <a:rPr lang="en-US" altLang="ko-KR" dirty="0"/>
              <a:t>42</a:t>
            </a:r>
            <a:r>
              <a:rPr lang="ko-KR" altLang="en-US" dirty="0"/>
              <a:t>주 이상의 기간을 말한다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714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 bwMode="auto">
          <a:xfrm>
            <a:off x="195875" y="758501"/>
            <a:ext cx="4344789" cy="44445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ko-KR" altLang="en-US" b="1" dirty="0" err="1" smtClean="0"/>
              <a:t>출산시</a:t>
            </a:r>
            <a:r>
              <a:rPr lang="ko-KR" altLang="en-US" b="1" dirty="0" smtClean="0"/>
              <a:t> 체중</a:t>
            </a:r>
            <a:r>
              <a:rPr lang="en-US" altLang="ko-KR" b="1" dirty="0" smtClean="0"/>
              <a:t>(birth weight)</a:t>
            </a:r>
            <a:endParaRPr kumimoji="0" lang="en-US" altLang="ko-KR" b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주산기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8112" y="1418960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가</a:t>
            </a:r>
            <a:r>
              <a:rPr lang="en-US" altLang="ko-KR" dirty="0"/>
              <a:t>) </a:t>
            </a:r>
            <a:r>
              <a:rPr lang="ko-KR" altLang="en-US" dirty="0" err="1"/>
              <a:t>초극소</a:t>
            </a:r>
            <a:r>
              <a:rPr lang="ko-KR" altLang="en-US" dirty="0"/>
              <a:t> </a:t>
            </a:r>
            <a:r>
              <a:rPr lang="ko-KR" altLang="en-US" dirty="0" err="1"/>
              <a:t>저체중</a:t>
            </a:r>
            <a:r>
              <a:rPr lang="en-US" altLang="ko-KR" dirty="0"/>
              <a:t>(extremely low birth weight, ELBW)</a:t>
            </a:r>
            <a:endParaRPr lang="ko-KR" altLang="en-US" dirty="0"/>
          </a:p>
          <a:p>
            <a:pPr fontAlgn="base"/>
            <a:r>
              <a:rPr lang="ko-KR" altLang="en-US" dirty="0"/>
              <a:t>임신기간과 관계없이 </a:t>
            </a:r>
            <a:r>
              <a:rPr lang="ko-KR" altLang="en-US" dirty="0" err="1"/>
              <a:t>출생시</a:t>
            </a:r>
            <a:r>
              <a:rPr lang="ko-KR" altLang="en-US" dirty="0"/>
              <a:t> 체중이 </a:t>
            </a:r>
            <a:r>
              <a:rPr lang="en-US" altLang="ko-KR" dirty="0"/>
              <a:t>1,000g </a:t>
            </a:r>
            <a:r>
              <a:rPr lang="ko-KR" altLang="en-US" dirty="0"/>
              <a:t>미만의 경우를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나</a:t>
            </a:r>
            <a:r>
              <a:rPr lang="en-US" altLang="ko-KR" dirty="0"/>
              <a:t>) </a:t>
            </a:r>
            <a:r>
              <a:rPr lang="ko-KR" altLang="en-US" dirty="0"/>
              <a:t>극소 </a:t>
            </a:r>
            <a:r>
              <a:rPr lang="ko-KR" altLang="en-US" dirty="0" err="1"/>
              <a:t>저체중</a:t>
            </a:r>
            <a:r>
              <a:rPr lang="en-US" altLang="ko-KR" dirty="0"/>
              <a:t>(very low birth weight, VLBW)</a:t>
            </a:r>
            <a:endParaRPr lang="ko-KR" altLang="en-US" dirty="0"/>
          </a:p>
          <a:p>
            <a:pPr fontAlgn="base"/>
            <a:r>
              <a:rPr lang="ko-KR" altLang="en-US" dirty="0"/>
              <a:t>임신기간과 관계없이 </a:t>
            </a:r>
            <a:r>
              <a:rPr lang="ko-KR" altLang="en-US" dirty="0" err="1"/>
              <a:t>출생시</a:t>
            </a:r>
            <a:r>
              <a:rPr lang="ko-KR" altLang="en-US" dirty="0"/>
              <a:t> 체중이 </a:t>
            </a:r>
            <a:r>
              <a:rPr lang="en-US" altLang="ko-KR" dirty="0"/>
              <a:t>1,500g </a:t>
            </a:r>
            <a:r>
              <a:rPr lang="ko-KR" altLang="en-US" dirty="0"/>
              <a:t>미만의 경우를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다</a:t>
            </a:r>
            <a:r>
              <a:rPr lang="en-US" altLang="ko-KR" dirty="0"/>
              <a:t>) </a:t>
            </a:r>
            <a:r>
              <a:rPr lang="ko-KR" altLang="en-US" dirty="0"/>
              <a:t>미숙아</a:t>
            </a:r>
            <a:r>
              <a:rPr lang="en-US" altLang="ko-KR" dirty="0"/>
              <a:t>(immaturity infant)</a:t>
            </a:r>
            <a:endParaRPr lang="ko-KR" altLang="en-US" dirty="0"/>
          </a:p>
          <a:p>
            <a:pPr fontAlgn="base"/>
            <a:r>
              <a:rPr lang="ko-KR" altLang="en-US" dirty="0"/>
              <a:t>임신주기 </a:t>
            </a:r>
            <a:r>
              <a:rPr lang="en-US" altLang="ko-KR" dirty="0"/>
              <a:t>37</a:t>
            </a:r>
            <a:r>
              <a:rPr lang="ko-KR" altLang="en-US" dirty="0"/>
              <a:t>주 미만에 출생한 아이 중 체중이 </a:t>
            </a:r>
            <a:r>
              <a:rPr lang="en-US" altLang="ko-KR" dirty="0"/>
              <a:t>2,500g </a:t>
            </a:r>
            <a:r>
              <a:rPr lang="ko-KR" altLang="en-US" dirty="0"/>
              <a:t>미만인 경우를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라</a:t>
            </a:r>
            <a:r>
              <a:rPr lang="en-US" altLang="ko-KR" dirty="0"/>
              <a:t>) </a:t>
            </a:r>
            <a:r>
              <a:rPr lang="ko-KR" altLang="en-US" dirty="0"/>
              <a:t>성숙아</a:t>
            </a:r>
            <a:r>
              <a:rPr lang="en-US" altLang="ko-KR" dirty="0"/>
              <a:t>(mature infant)</a:t>
            </a:r>
            <a:endParaRPr lang="ko-KR" altLang="en-US" dirty="0"/>
          </a:p>
          <a:p>
            <a:pPr fontAlgn="base"/>
            <a:r>
              <a:rPr lang="ko-KR" altLang="en-US" dirty="0"/>
              <a:t>임신주기 </a:t>
            </a:r>
            <a:r>
              <a:rPr lang="en-US" altLang="ko-KR" dirty="0"/>
              <a:t>37</a:t>
            </a:r>
            <a:r>
              <a:rPr lang="ko-KR" altLang="en-US" dirty="0" err="1"/>
              <a:t>주이상</a:t>
            </a:r>
            <a:r>
              <a:rPr lang="ko-KR" altLang="en-US" dirty="0"/>
              <a:t> </a:t>
            </a:r>
            <a:r>
              <a:rPr lang="en-US" altLang="ko-KR" dirty="0"/>
              <a:t>42</a:t>
            </a:r>
            <a:r>
              <a:rPr lang="ko-KR" altLang="en-US" dirty="0" err="1"/>
              <a:t>주미만에</a:t>
            </a:r>
            <a:r>
              <a:rPr lang="ko-KR" altLang="en-US" dirty="0"/>
              <a:t> 출생한 아이 중 체중이 </a:t>
            </a:r>
            <a:r>
              <a:rPr lang="en-US" altLang="ko-KR" dirty="0"/>
              <a:t>2,500g</a:t>
            </a:r>
            <a:r>
              <a:rPr lang="ko-KR" altLang="en-US" dirty="0"/>
              <a:t>이상 </a:t>
            </a:r>
            <a:r>
              <a:rPr lang="en-US" altLang="ko-KR" dirty="0"/>
              <a:t>4,500g</a:t>
            </a:r>
            <a:r>
              <a:rPr lang="ko-KR" altLang="en-US" dirty="0"/>
              <a:t>미만인 경우를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마</a:t>
            </a:r>
            <a:r>
              <a:rPr lang="en-US" altLang="ko-KR" dirty="0"/>
              <a:t>) </a:t>
            </a:r>
            <a:r>
              <a:rPr lang="ko-KR" altLang="en-US" dirty="0"/>
              <a:t>예외적 </a:t>
            </a:r>
            <a:r>
              <a:rPr lang="ko-KR" altLang="en-US" dirty="0" err="1"/>
              <a:t>과체중</a:t>
            </a:r>
            <a:r>
              <a:rPr lang="en-US" altLang="ko-KR" dirty="0"/>
              <a:t>(exceptionally large baby)</a:t>
            </a:r>
            <a:endParaRPr lang="ko-KR" altLang="en-US" dirty="0"/>
          </a:p>
          <a:p>
            <a:pPr fontAlgn="base"/>
            <a:r>
              <a:rPr lang="ko-KR" altLang="en-US" dirty="0"/>
              <a:t>임신기간과 관계없이 </a:t>
            </a:r>
            <a:r>
              <a:rPr lang="ko-KR" altLang="en-US" dirty="0" err="1"/>
              <a:t>출생시</a:t>
            </a:r>
            <a:r>
              <a:rPr lang="ko-KR" altLang="en-US" dirty="0"/>
              <a:t> 체중이 </a:t>
            </a:r>
            <a:r>
              <a:rPr lang="en-US" altLang="ko-KR" dirty="0"/>
              <a:t>4,500g </a:t>
            </a:r>
            <a:r>
              <a:rPr lang="ko-KR" altLang="en-US" dirty="0"/>
              <a:t>이상의 경우를 말한다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714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25630" y="764704"/>
            <a:ext cx="8840483" cy="1625719"/>
            <a:chOff x="1630549" y="832206"/>
            <a:chExt cx="6048672" cy="271889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병원통계의 </a:t>
              </a:r>
              <a:r>
                <a:rPr kumimoji="0" lang="ko-KR" altLang="en-US" b="1" dirty="0"/>
                <a:t>역사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200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85750" indent="-285750" eaLnBrk="1" hangingPunct="1"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kumimoji="0" lang="en-US" altLang="ko-KR" sz="1800" dirty="0" smtClean="0"/>
                <a:t> </a:t>
              </a:r>
              <a:r>
                <a:rPr kumimoji="0" lang="en-US" altLang="ko-KR" sz="1800" b="1" u="sng" dirty="0" err="1"/>
                <a:t>Captian</a:t>
              </a:r>
              <a:r>
                <a:rPr kumimoji="0" lang="en-US" altLang="ko-KR" sz="1800" b="1" u="sng" dirty="0"/>
                <a:t> John </a:t>
              </a:r>
              <a:r>
                <a:rPr kumimoji="0" lang="en-US" altLang="ko-KR" sz="1800" b="1" u="sng" dirty="0" err="1"/>
                <a:t>Graunt</a:t>
              </a:r>
              <a:r>
                <a:rPr kumimoji="0" lang="en-US" altLang="ko-KR" sz="1800" dirty="0"/>
                <a:t>(1620~1674)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800" dirty="0"/>
                <a:t> -  1661</a:t>
              </a:r>
              <a:r>
                <a:rPr kumimoji="0" lang="ko-KR" altLang="en-US" sz="1800" dirty="0"/>
                <a:t>년 </a:t>
              </a:r>
              <a:r>
                <a:rPr kumimoji="0" lang="ko-KR" altLang="en-US" sz="1800" b="1" u="sng" dirty="0"/>
                <a:t>런던 사망 일람표 </a:t>
              </a:r>
              <a:r>
                <a:rPr kumimoji="0" lang="en-US" altLang="ko-KR" sz="1800" b="1" u="sng" dirty="0"/>
                <a:t>(London Bills of Mortality)</a:t>
              </a:r>
            </a:p>
            <a:p>
              <a:pPr marL="357188" indent="-357188"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800" dirty="0"/>
                <a:t> -  </a:t>
              </a:r>
              <a:r>
                <a:rPr kumimoji="0" lang="ko-KR" altLang="en-US" sz="1800" b="1" u="sng" dirty="0" smtClean="0"/>
                <a:t>남아의 출산이 여아보다 많았으나 남아의 사망률이 높아 남녀 비율이 비슷하게 유지</a:t>
              </a:r>
              <a:r>
                <a:rPr kumimoji="0" lang="ko-KR" altLang="en-US" sz="1800" dirty="0" smtClean="0"/>
                <a:t>되며</a:t>
              </a:r>
              <a:r>
                <a:rPr kumimoji="0" lang="en-US" altLang="ko-KR" sz="1800" dirty="0" smtClean="0"/>
                <a:t>, </a:t>
              </a:r>
              <a:r>
                <a:rPr kumimoji="0" lang="ko-KR" altLang="en-US" sz="1800" dirty="0" smtClean="0"/>
                <a:t>도시의 사망률이 농촌의 사망률보다 높은 것으로 나타났다</a:t>
              </a:r>
              <a:r>
                <a:rPr kumimoji="0" lang="en-US" altLang="ko-KR" sz="1800" dirty="0" smtClean="0"/>
                <a:t>.</a:t>
              </a:r>
              <a:endParaRPr kumimoji="0" lang="ko-KR" altLang="en-US" sz="1800" dirty="0"/>
            </a:p>
          </p:txBody>
        </p:sp>
      </p:grpSp>
      <p:sp>
        <p:nvSpPr>
          <p:cNvPr id="7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병원통계의 역사 및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4" name="그룹 7"/>
          <p:cNvGrpSpPr>
            <a:grpSpLocks/>
          </p:cNvGrpSpPr>
          <p:nvPr/>
        </p:nvGrpSpPr>
        <p:grpSpPr bwMode="auto">
          <a:xfrm>
            <a:off x="170138" y="4494085"/>
            <a:ext cx="8840483" cy="1577888"/>
            <a:chOff x="1602489" y="832206"/>
            <a:chExt cx="6048672" cy="102721"/>
          </a:xfrm>
        </p:grpSpPr>
        <p:sp>
          <p:nvSpPr>
            <p:cNvPr id="15" name="모서리가 둥근 직사각형 14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병원통계의 작성 목적</a:t>
              </a:r>
              <a:endParaRPr kumimoji="0" lang="en-US" altLang="ko-KR" b="1" dirty="0"/>
            </a:p>
          </p:txBody>
        </p:sp>
        <p:sp>
          <p:nvSpPr>
            <p:cNvPr id="16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342900" indent="-342900" eaLnBrk="1" hangingPunct="1">
                <a:spcBef>
                  <a:spcPct val="0"/>
                </a:spcBef>
                <a:buFontTx/>
                <a:buAutoNum type="arabicPeriod"/>
              </a:pPr>
              <a:r>
                <a:rPr kumimoji="0" lang="ko-KR" altLang="en-US" sz="1800" b="1" u="sng" dirty="0" smtClean="0"/>
                <a:t>병원의 경영실적을 파악할 수 있다</a:t>
              </a:r>
              <a:r>
                <a:rPr kumimoji="0" lang="en-US" altLang="ko-KR" sz="1800" b="1" u="sng" dirty="0" smtClean="0"/>
                <a:t>.</a:t>
              </a:r>
            </a:p>
            <a:p>
              <a:pPr marL="342900" indent="-342900" eaLnBrk="1" hangingPunct="1">
                <a:spcBef>
                  <a:spcPct val="0"/>
                </a:spcBef>
                <a:buFontTx/>
                <a:buAutoNum type="arabicPeriod"/>
              </a:pPr>
              <a:r>
                <a:rPr lang="ko-KR" altLang="en-US" sz="1800" b="1" u="sng" dirty="0" smtClean="0"/>
                <a:t>의학연구에 필요한 자료를 제공한다</a:t>
              </a:r>
              <a:r>
                <a:rPr lang="en-US" altLang="ko-KR" sz="1800" b="1" u="sng" dirty="0" smtClean="0"/>
                <a:t>.</a:t>
              </a:r>
            </a:p>
            <a:p>
              <a:pPr marL="342900" indent="-342900" eaLnBrk="1" hangingPunct="1">
                <a:spcBef>
                  <a:spcPct val="0"/>
                </a:spcBef>
                <a:buFontTx/>
                <a:buAutoNum type="arabicPeriod"/>
              </a:pPr>
              <a:r>
                <a:rPr kumimoji="0" lang="ko-KR" altLang="en-US" sz="1800" b="1" u="sng" dirty="0" smtClean="0"/>
                <a:t>외부기관에 보고해야 할 통계자료를 제공한다</a:t>
              </a:r>
              <a:r>
                <a:rPr kumimoji="0" lang="en-US" altLang="ko-KR" sz="1800" b="1" u="sng" dirty="0" smtClean="0"/>
                <a:t>.</a:t>
              </a:r>
            </a:p>
            <a:p>
              <a:pPr marL="342900" indent="-342900" eaLnBrk="1" hangingPunct="1">
                <a:spcBef>
                  <a:spcPct val="0"/>
                </a:spcBef>
                <a:buFontTx/>
                <a:buAutoNum type="arabicPeriod"/>
              </a:pPr>
              <a:r>
                <a:rPr lang="ko-KR" altLang="en-US" sz="1800" b="1" u="sng" dirty="0" smtClean="0"/>
                <a:t>환자에게 제공하는 진료의 적정성을 평가할 수 있다</a:t>
              </a:r>
              <a:r>
                <a:rPr lang="en-US" altLang="ko-KR" sz="1800" dirty="0" smtClean="0"/>
                <a:t>.</a:t>
              </a:r>
              <a:endParaRPr kumimoji="0" lang="ko-KR" altLang="en-US" sz="1800" dirty="0"/>
            </a:p>
          </p:txBody>
        </p:sp>
      </p:grp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그룹 7"/>
          <p:cNvGrpSpPr>
            <a:grpSpLocks/>
          </p:cNvGrpSpPr>
          <p:nvPr/>
        </p:nvGrpSpPr>
        <p:grpSpPr bwMode="auto">
          <a:xfrm>
            <a:off x="114452" y="2621877"/>
            <a:ext cx="8840483" cy="1577888"/>
            <a:chOff x="1602489" y="832206"/>
            <a:chExt cx="6048672" cy="102721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병원통계의 분류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0" lang="en-US" altLang="ko-KR" sz="1800" dirty="0" smtClean="0"/>
                <a:t>- </a:t>
              </a:r>
              <a:r>
                <a:rPr kumimoji="0" lang="ko-KR" altLang="en-US" sz="1800" b="1" u="sng" dirty="0" smtClean="0"/>
                <a:t>인사</a:t>
              </a:r>
              <a:r>
                <a:rPr kumimoji="0" lang="en-US" altLang="ko-KR" sz="1800" b="1" u="sng" dirty="0" smtClean="0"/>
                <a:t>, </a:t>
              </a:r>
              <a:r>
                <a:rPr kumimoji="0" lang="ko-KR" altLang="en-US" sz="1800" b="1" u="sng" dirty="0" smtClean="0"/>
                <a:t>재정</a:t>
              </a:r>
              <a:r>
                <a:rPr kumimoji="0" lang="en-US" altLang="ko-KR" sz="1800" b="1" u="sng" dirty="0" smtClean="0"/>
                <a:t>, </a:t>
              </a:r>
              <a:r>
                <a:rPr kumimoji="0" lang="ko-KR" altLang="en-US" sz="1800" b="1" u="sng" dirty="0" smtClean="0"/>
                <a:t>행정 등 병원 운영에 관한 행정통계</a:t>
              </a:r>
              <a:endParaRPr kumimoji="0" lang="en-US" altLang="ko-KR" sz="1800" b="1" u="sng" dirty="0" smtClean="0"/>
            </a:p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ko-KR" sz="1800" dirty="0" smtClean="0"/>
                <a:t>- </a:t>
              </a:r>
              <a:r>
                <a:rPr lang="ko-KR" altLang="en-US" sz="1800" b="1" u="sng" dirty="0" smtClean="0"/>
                <a:t>환자에 관한 사항인 환자통계</a:t>
              </a:r>
              <a:endParaRPr lang="en-US" altLang="ko-KR" sz="1800" b="1" u="sng" dirty="0" smtClean="0"/>
            </a:p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ko-KR" sz="1800" dirty="0" smtClean="0"/>
                <a:t>- </a:t>
              </a:r>
              <a:r>
                <a:rPr lang="ko-KR" altLang="en-US" sz="1800" b="1" u="sng" dirty="0" smtClean="0"/>
                <a:t>진료서비스에 관한 사항 및 진료결과에 관한 진료서비스통계</a:t>
              </a:r>
              <a:endParaRPr lang="en-US" altLang="ko-KR" sz="1800" b="1" u="sng" dirty="0" smtClean="0"/>
            </a:p>
            <a:p>
              <a:pPr eaLnBrk="1" hangingPunct="1">
                <a:spcBef>
                  <a:spcPct val="0"/>
                </a:spcBef>
                <a:buNone/>
              </a:pPr>
              <a:r>
                <a:rPr kumimoji="0" lang="en-US" altLang="ko-KR" sz="1800" dirty="0" smtClean="0"/>
                <a:t>- </a:t>
              </a:r>
              <a:r>
                <a:rPr kumimoji="0" lang="ko-KR" altLang="en-US" sz="1800" b="1" u="sng" dirty="0" smtClean="0"/>
                <a:t>진료실적에 관한 통계</a:t>
              </a:r>
              <a:r>
                <a:rPr kumimoji="0" lang="en-US" altLang="ko-KR" sz="1800" b="1" u="sng" dirty="0" smtClean="0"/>
                <a:t>, </a:t>
              </a:r>
              <a:r>
                <a:rPr kumimoji="0" lang="ko-KR" altLang="en-US" sz="1800" b="1" u="sng" dirty="0" smtClean="0"/>
                <a:t>진료수입에 관한 통계 등</a:t>
              </a:r>
              <a:endParaRPr kumimoji="0" lang="ko-KR" altLang="en-US" sz="1800" b="1" u="sng" dirty="0"/>
            </a:p>
          </p:txBody>
        </p:sp>
      </p:grpSp>
      <p:sp>
        <p:nvSpPr>
          <p:cNvPr id="17" name="모서리가 둥근 직사각형 1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763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주산기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0482" name="_x195449744" descr="DRW000010584fb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9365"/>
            <a:ext cx="6493243" cy="57606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4666012"/>
              </p:ext>
            </p:extLst>
          </p:nvPr>
        </p:nvGraphicFramePr>
        <p:xfrm>
          <a:off x="862817" y="3659274"/>
          <a:ext cx="7344818" cy="1158612"/>
        </p:xfrm>
        <a:graphic>
          <a:graphicData uri="http://schemas.openxmlformats.org/drawingml/2006/table">
            <a:tbl>
              <a:tblPr/>
              <a:tblGrid>
                <a:gridCol w="601424"/>
                <a:gridCol w="1789127"/>
                <a:gridCol w="1789127"/>
                <a:gridCol w="1582570"/>
                <a:gridCol w="1582570"/>
              </a:tblGrid>
              <a:tr h="57930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기간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출생 후∼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1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(7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일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출생 후∼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4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주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(28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일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)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출생 후∼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1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년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생후 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1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년∼만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한양신명조"/>
                        </a:rPr>
                        <a:t>6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세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0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분류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초생아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신생아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영아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한양신명조"/>
                        </a:rPr>
                        <a:t>유아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419237" y="3155218"/>
            <a:ext cx="3886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 latinLnBrk="0"/>
            <a:r>
              <a:rPr lang="en-US" altLang="ko-KR" dirty="0"/>
              <a:t>&lt;</a:t>
            </a:r>
            <a:r>
              <a:rPr lang="ko-KR" altLang="en-US" dirty="0"/>
              <a:t>표 </a:t>
            </a:r>
            <a:r>
              <a:rPr lang="en-US" altLang="ko-KR" dirty="0"/>
              <a:t>5-3&gt; </a:t>
            </a:r>
            <a:r>
              <a:rPr lang="ko-KR" altLang="en-US" b="1" u="sng" dirty="0"/>
              <a:t>출생 후 기간에 따른 분류</a:t>
            </a:r>
          </a:p>
        </p:txBody>
      </p:sp>
      <p:grpSp>
        <p:nvGrpSpPr>
          <p:cNvPr id="11" name="그룹 7"/>
          <p:cNvGrpSpPr>
            <a:grpSpLocks/>
          </p:cNvGrpSpPr>
          <p:nvPr/>
        </p:nvGrpSpPr>
        <p:grpSpPr bwMode="auto">
          <a:xfrm>
            <a:off x="164920" y="691120"/>
            <a:ext cx="8840483" cy="1411668"/>
            <a:chOff x="1602489" y="832206"/>
            <a:chExt cx="6048672" cy="91900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신생아기</a:t>
              </a:r>
              <a:r>
                <a:rPr kumimoji="0" lang="en-US" altLang="ko-KR" b="1" dirty="0" smtClean="0"/>
                <a:t>(</a:t>
              </a:r>
              <a:r>
                <a:rPr lang="en-US" altLang="ko-KR" b="1" dirty="0" smtClean="0"/>
                <a:t>neonatal period)</a:t>
              </a:r>
              <a:endParaRPr kumimoji="0" lang="en-US" altLang="ko-KR" b="1" dirty="0"/>
            </a:p>
          </p:txBody>
        </p:sp>
        <p:sp>
          <p:nvSpPr>
            <p:cNvPr id="13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67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err="1" smtClean="0"/>
                <a:t>출생시부터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27</a:t>
              </a:r>
              <a:r>
                <a:rPr lang="ko-KR" altLang="en-US" sz="1800" dirty="0" smtClean="0"/>
                <a:t>일 </a:t>
              </a:r>
              <a:r>
                <a:rPr lang="en-US" altLang="ko-KR" sz="1800" dirty="0" smtClean="0"/>
                <a:t>23</a:t>
              </a:r>
              <a:r>
                <a:rPr lang="ko-KR" altLang="en-US" sz="1800" dirty="0" smtClean="0"/>
                <a:t>시간 </a:t>
              </a:r>
              <a:r>
                <a:rPr lang="en-US" altLang="ko-KR" sz="1800" dirty="0" smtClean="0"/>
                <a:t>59</a:t>
              </a:r>
              <a:r>
                <a:rPr lang="ko-KR" altLang="en-US" sz="1800" dirty="0" smtClean="0"/>
                <a:t>분까지의 기간을 신생아기라고 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⦁ 신생아사망률</a:t>
              </a:r>
              <a:r>
                <a:rPr lang="en-US" altLang="ko-KR" sz="1800" dirty="0" smtClean="0"/>
                <a:t>(neonatal mortality rate)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어느 해의 연간 </a:t>
              </a:r>
              <a:r>
                <a:rPr lang="ko-KR" altLang="en-US" sz="1800" dirty="0" err="1" smtClean="0"/>
                <a:t>출생아수에</a:t>
              </a:r>
              <a:r>
                <a:rPr lang="ko-KR" altLang="en-US" sz="1800" dirty="0" smtClean="0"/>
                <a:t> 생후 </a:t>
              </a:r>
              <a:r>
                <a:rPr lang="en-US" altLang="ko-KR" sz="1800" dirty="0" smtClean="0"/>
                <a:t>28</a:t>
              </a:r>
              <a:r>
                <a:rPr lang="ko-KR" altLang="en-US" sz="1800" dirty="0" smtClean="0"/>
                <a:t>일 미만의 사망수가 차지하는 비율이다</a:t>
              </a:r>
              <a:r>
                <a:rPr lang="en-US" altLang="ko-KR" sz="1800" dirty="0" smtClean="0"/>
                <a:t>. </a:t>
              </a:r>
              <a:endParaRPr lang="ko-KR" altLang="en-US" sz="1800" dirty="0"/>
            </a:p>
          </p:txBody>
        </p:sp>
      </p:grpSp>
      <p:sp>
        <p:nvSpPr>
          <p:cNvPr id="14" name="모서리가 둥근 직사각형 13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6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주산기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0485" name="_x195421744" descr="DRW000010584f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165" y="2297392"/>
            <a:ext cx="6154214" cy="58430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487" name="_x195289888" descr="DRW000010584fe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165" y="4879014"/>
            <a:ext cx="7275938" cy="48366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11" name="그룹 7"/>
          <p:cNvGrpSpPr>
            <a:grpSpLocks/>
          </p:cNvGrpSpPr>
          <p:nvPr/>
        </p:nvGrpSpPr>
        <p:grpSpPr bwMode="auto">
          <a:xfrm>
            <a:off x="140547" y="744865"/>
            <a:ext cx="8840483" cy="1411668"/>
            <a:chOff x="1602489" y="832206"/>
            <a:chExt cx="6048672" cy="91900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영아기</a:t>
              </a:r>
              <a:r>
                <a:rPr lang="en-US" altLang="ko-KR" b="1" dirty="0" smtClean="0"/>
                <a:t>(infantile </a:t>
              </a:r>
              <a:r>
                <a:rPr lang="en-US" altLang="ko-KR" dirty="0" smtClean="0"/>
                <a:t>period)</a:t>
              </a:r>
              <a:endParaRPr kumimoji="0" lang="en-US" altLang="ko-KR" dirty="0"/>
            </a:p>
          </p:txBody>
        </p:sp>
        <p:sp>
          <p:nvSpPr>
            <p:cNvPr id="13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67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err="1" smtClean="0"/>
                <a:t>출생시부터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년까지의 기간을 </a:t>
              </a:r>
              <a:r>
                <a:rPr lang="ko-KR" altLang="en-US" sz="1800" dirty="0" err="1" smtClean="0"/>
                <a:t>영아기라고</a:t>
              </a:r>
              <a:r>
                <a:rPr lang="ko-KR" altLang="en-US" sz="1800" dirty="0" smtClean="0"/>
                <a:t> 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⦁ 영아사망률</a:t>
              </a:r>
              <a:r>
                <a:rPr lang="en-US" altLang="ko-KR" sz="1800" dirty="0" smtClean="0"/>
                <a:t>(infant mortality rate)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어느 해의 연간 </a:t>
              </a:r>
              <a:r>
                <a:rPr lang="ko-KR" altLang="en-US" sz="1800" dirty="0" err="1" smtClean="0"/>
                <a:t>출생아수에</a:t>
              </a:r>
              <a:r>
                <a:rPr lang="ko-KR" altLang="en-US" sz="1800" dirty="0" smtClean="0"/>
                <a:t> 생후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년 미만의 사망수가 차지하는 비율이다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grpSp>
        <p:nvGrpSpPr>
          <p:cNvPr id="15" name="그룹 7"/>
          <p:cNvGrpSpPr>
            <a:grpSpLocks/>
          </p:cNvGrpSpPr>
          <p:nvPr/>
        </p:nvGrpSpPr>
        <p:grpSpPr bwMode="auto">
          <a:xfrm>
            <a:off x="105962" y="3153055"/>
            <a:ext cx="8840483" cy="1688669"/>
            <a:chOff x="1602489" y="832207"/>
            <a:chExt cx="6048671" cy="109933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1671968" y="832207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주산기</a:t>
              </a:r>
              <a:r>
                <a:rPr lang="en-US" altLang="ko-KR" b="1" dirty="0" smtClean="0"/>
                <a:t>(</a:t>
              </a:r>
              <a:r>
                <a:rPr lang="en-US" altLang="ko-KR" b="1" dirty="0" err="1" smtClean="0"/>
                <a:t>perinatal</a:t>
              </a:r>
              <a:r>
                <a:rPr lang="en-US" altLang="ko-KR" b="1" dirty="0" smtClean="0"/>
                <a:t> period)</a:t>
              </a:r>
              <a:endParaRPr kumimoji="0" lang="en-US" altLang="ko-KR" b="1" dirty="0"/>
            </a:p>
          </p:txBody>
        </p:sp>
        <p:sp>
          <p:nvSpPr>
            <p:cNvPr id="17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1" cy="85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err="1" smtClean="0"/>
                <a:t>출산전후의</a:t>
              </a:r>
              <a:r>
                <a:rPr lang="ko-KR" altLang="en-US" sz="1800" dirty="0" smtClean="0"/>
                <a:t> 기간을 말하며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대략 임신 </a:t>
              </a:r>
              <a:r>
                <a:rPr lang="en-US" altLang="ko-KR" sz="1800" dirty="0" smtClean="0"/>
                <a:t>20</a:t>
              </a:r>
              <a:r>
                <a:rPr lang="ko-KR" altLang="en-US" sz="1800" dirty="0" smtClean="0"/>
                <a:t>주부터 출산 후 </a:t>
              </a:r>
              <a:r>
                <a:rPr lang="en-US" altLang="ko-KR" sz="1800" dirty="0" smtClean="0"/>
                <a:t>4</a:t>
              </a:r>
              <a:r>
                <a:rPr lang="ko-KR" altLang="en-US" sz="1800" dirty="0" smtClean="0"/>
                <a:t>주까지의 시기이다</a:t>
              </a:r>
              <a:r>
                <a:rPr lang="en-US" altLang="ko-KR" sz="1800" dirty="0" smtClean="0"/>
                <a:t>. 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⦁ </a:t>
              </a:r>
              <a:r>
                <a:rPr lang="ko-KR" altLang="en-US" sz="1800" dirty="0" err="1" smtClean="0"/>
                <a:t>주산기사망률</a:t>
              </a:r>
              <a:r>
                <a:rPr lang="en-US" altLang="ko-KR" sz="1800" dirty="0" smtClean="0"/>
                <a:t>(</a:t>
              </a:r>
              <a:r>
                <a:rPr lang="en-US" altLang="ko-KR" sz="1800" dirty="0" err="1" smtClean="0"/>
                <a:t>perinatal</a:t>
              </a:r>
              <a:r>
                <a:rPr lang="en-US" altLang="ko-KR" sz="1800" dirty="0" smtClean="0"/>
                <a:t> mortality rate)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어느 해의 임신 </a:t>
              </a:r>
              <a:r>
                <a:rPr lang="en-US" altLang="ko-KR" sz="1800" dirty="0" smtClean="0"/>
                <a:t>28</a:t>
              </a:r>
              <a:r>
                <a:rPr lang="ko-KR" altLang="en-US" sz="1800" dirty="0" smtClean="0"/>
                <a:t>주 이후의 </a:t>
              </a:r>
              <a:r>
                <a:rPr lang="ko-KR" altLang="en-US" sz="1800" dirty="0" err="1" smtClean="0"/>
                <a:t>사산수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후기태아사망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와 생후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주 미만의 조기 신생아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초생아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사망이 그 해의 총 </a:t>
              </a:r>
              <a:r>
                <a:rPr lang="ko-KR" altLang="en-US" sz="1800" dirty="0" err="1" smtClean="0"/>
                <a:t>출생아수에</a:t>
              </a:r>
              <a:r>
                <a:rPr lang="ko-KR" altLang="en-US" sz="1800" dirty="0" smtClean="0"/>
                <a:t> 대해 차지하는 비율을 말한다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4" name="모서리가 둥근 직사각형 13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6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47241" y="764704"/>
            <a:ext cx="8840483" cy="5010017"/>
            <a:chOff x="1630549" y="832206"/>
            <a:chExt cx="6048672" cy="54675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요  약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47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66700" indent="-266700" fontAlgn="base">
                <a:buNone/>
              </a:pPr>
              <a:r>
                <a:rPr lang="ko-KR" altLang="en-US" sz="1800" dirty="0"/>
                <a:t>❍ 병원통계 작성은 효율적 병원운영 자료제공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의학연구에 필요한 자료제공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외부기관 보고자료 제공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진료의 적정성 평가 등의 목적이 있음</a:t>
              </a:r>
            </a:p>
            <a:p>
              <a:pPr marL="266700" indent="-266700" fontAlgn="base">
                <a:buNone/>
              </a:pPr>
              <a:r>
                <a:rPr lang="ko-KR" altLang="en-US" sz="1800" dirty="0"/>
                <a:t>❍ 의료기관의 종류에는 의원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치과의원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한의원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조산원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병원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치과병원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한방병원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요양병원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종합병원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상급종합병원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전문병원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보건의료원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보건소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보건지소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보건진료소 등이 있음</a:t>
              </a:r>
            </a:p>
            <a:p>
              <a:pPr marL="266700" indent="-266700" fontAlgn="base">
                <a:buNone/>
              </a:pPr>
              <a:r>
                <a:rPr lang="ko-KR" altLang="en-US" sz="1800" dirty="0"/>
                <a:t>❍ 의료전달체계에서 국민건강보험은 </a:t>
              </a:r>
              <a:r>
                <a:rPr lang="en-US" altLang="ko-KR" sz="1800" dirty="0"/>
                <a:t>2</a:t>
              </a:r>
              <a:r>
                <a:rPr lang="ko-KR" altLang="en-US" sz="1800" dirty="0"/>
                <a:t>단계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의료급여는 </a:t>
              </a:r>
              <a:r>
                <a:rPr lang="en-US" altLang="ko-KR" sz="1800" dirty="0"/>
                <a:t>1</a:t>
              </a:r>
              <a:r>
                <a:rPr lang="ko-KR" altLang="en-US" sz="1800" dirty="0"/>
                <a:t>차</a:t>
              </a:r>
              <a:r>
                <a:rPr lang="en-US" altLang="ko-KR" sz="1800" dirty="0"/>
                <a:t>,2</a:t>
              </a:r>
              <a:r>
                <a:rPr lang="ko-KR" altLang="en-US" sz="1800" dirty="0"/>
                <a:t>차</a:t>
              </a:r>
              <a:r>
                <a:rPr lang="en-US" altLang="ko-KR" sz="1800" dirty="0"/>
                <a:t>,3</a:t>
              </a:r>
              <a:r>
                <a:rPr lang="ko-KR" altLang="en-US" sz="1800" dirty="0"/>
                <a:t>차 의료급여를 시행함</a:t>
              </a:r>
            </a:p>
            <a:p>
              <a:pPr marL="266700" indent="-266700" fontAlgn="base">
                <a:buNone/>
              </a:pPr>
              <a:r>
                <a:rPr lang="ko-KR" altLang="en-US" sz="1800" dirty="0"/>
                <a:t>❍ 건강보험요양급여비용 요양기관 </a:t>
              </a:r>
              <a:r>
                <a:rPr lang="ko-KR" altLang="en-US" sz="1800" dirty="0" err="1"/>
                <a:t>종별가산율은</a:t>
              </a:r>
              <a:r>
                <a:rPr lang="ko-KR" altLang="en-US" sz="1800" dirty="0"/>
                <a:t> 상급종합병원 </a:t>
              </a:r>
              <a:r>
                <a:rPr lang="en-US" altLang="ko-KR" sz="1800" dirty="0"/>
                <a:t>30%, </a:t>
              </a:r>
              <a:r>
                <a:rPr lang="ko-KR" altLang="en-US" sz="1800" dirty="0"/>
                <a:t>종합병원 </a:t>
              </a:r>
              <a:r>
                <a:rPr lang="en-US" altLang="ko-KR" sz="1800" dirty="0"/>
                <a:t>25%, </a:t>
              </a:r>
              <a:r>
                <a:rPr lang="ko-KR" altLang="en-US" sz="1800" dirty="0"/>
                <a:t>병원 </a:t>
              </a:r>
              <a:r>
                <a:rPr lang="en-US" altLang="ko-KR" sz="1800" dirty="0"/>
                <a:t>20%, </a:t>
              </a:r>
              <a:r>
                <a:rPr lang="ko-KR" altLang="en-US" sz="1800" dirty="0"/>
                <a:t>의원 </a:t>
              </a:r>
              <a:r>
                <a:rPr lang="en-US" altLang="ko-KR" sz="1800" dirty="0"/>
                <a:t>15%, </a:t>
              </a:r>
              <a:r>
                <a:rPr lang="ko-KR" altLang="en-US" sz="1800" dirty="0"/>
                <a:t>약국</a:t>
              </a:r>
              <a:r>
                <a:rPr lang="en-US" altLang="ko-KR" sz="1800" dirty="0"/>
                <a:t>·</a:t>
              </a:r>
              <a:r>
                <a:rPr lang="ko-KR" altLang="en-US" sz="1800" dirty="0"/>
                <a:t>보건소</a:t>
              </a:r>
              <a:r>
                <a:rPr lang="en-US" altLang="ko-KR" sz="1800" dirty="0"/>
                <a:t>·</a:t>
              </a:r>
              <a:r>
                <a:rPr lang="ko-KR" altLang="en-US" sz="1800" dirty="0"/>
                <a:t>조산원 </a:t>
              </a:r>
              <a:r>
                <a:rPr lang="en-US" altLang="ko-KR" sz="1800" dirty="0"/>
                <a:t>0%</a:t>
              </a:r>
              <a:r>
                <a:rPr lang="ko-KR" altLang="en-US" sz="1800" dirty="0"/>
                <a:t>임</a:t>
              </a:r>
            </a:p>
            <a:p>
              <a:pPr marL="266700" indent="-266700" fontAlgn="base">
                <a:buNone/>
              </a:pPr>
              <a:r>
                <a:rPr lang="ko-KR" altLang="en-US" sz="1800" dirty="0"/>
                <a:t>❍ 유산은 임신 </a:t>
              </a:r>
              <a:r>
                <a:rPr lang="en-US" altLang="ko-KR" sz="1800" dirty="0"/>
                <a:t>20</a:t>
              </a:r>
              <a:r>
                <a:rPr lang="ko-KR" altLang="en-US" sz="1800" dirty="0"/>
                <a:t>주 미만</a:t>
              </a:r>
              <a:r>
                <a:rPr lang="en-US" altLang="ko-KR" sz="1800" dirty="0"/>
                <a:t>, 500g </a:t>
              </a:r>
              <a:r>
                <a:rPr lang="ko-KR" altLang="en-US" sz="1800" dirty="0"/>
                <a:t>이하의 태아 사망을 말하며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사산은 임신 </a:t>
              </a:r>
              <a:r>
                <a:rPr lang="en-US" altLang="ko-KR" sz="1800" dirty="0"/>
                <a:t>20</a:t>
              </a:r>
              <a:r>
                <a:rPr lang="ko-KR" altLang="en-US" sz="1800" dirty="0"/>
                <a:t>주 이상</a:t>
              </a:r>
              <a:r>
                <a:rPr lang="en-US" altLang="ko-KR" sz="1800" dirty="0"/>
                <a:t>, 501g </a:t>
              </a:r>
              <a:r>
                <a:rPr lang="ko-KR" altLang="en-US" sz="1800" dirty="0"/>
                <a:t>이상의 태아 사망을 말함</a:t>
              </a:r>
            </a:p>
            <a:p>
              <a:pPr marL="266700" indent="-266700" fontAlgn="base">
                <a:buNone/>
              </a:pPr>
              <a:r>
                <a:rPr lang="ko-KR" altLang="en-US" sz="1800" dirty="0"/>
                <a:t>❍ 자연유산에는 절박유산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불가피유산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불완전유산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계류유산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습관성유산이 있음</a:t>
              </a:r>
            </a:p>
            <a:p>
              <a:pPr fontAlgn="base">
                <a:buNone/>
              </a:pPr>
              <a:r>
                <a:rPr lang="ko-KR" altLang="en-US" sz="1800" dirty="0"/>
                <a:t>❍ </a:t>
              </a:r>
              <a:r>
                <a:rPr lang="ko-KR" altLang="en-US" sz="1800" dirty="0" err="1"/>
                <a:t>만기아</a:t>
              </a:r>
              <a:r>
                <a:rPr lang="en-US" altLang="ko-KR" sz="1800" dirty="0"/>
                <a:t>, </a:t>
              </a:r>
              <a:r>
                <a:rPr lang="ko-KR" altLang="en-US" sz="1800" dirty="0"/>
                <a:t>성숙아는 임신 </a:t>
              </a:r>
              <a:r>
                <a:rPr lang="en-US" altLang="ko-KR" sz="1800" dirty="0"/>
                <a:t>37</a:t>
              </a:r>
              <a:r>
                <a:rPr lang="ko-KR" altLang="en-US" sz="1800" dirty="0"/>
                <a:t>주부터 </a:t>
              </a:r>
              <a:r>
                <a:rPr lang="en-US" altLang="ko-KR" sz="1800" dirty="0"/>
                <a:t>42</a:t>
              </a:r>
              <a:r>
                <a:rPr lang="ko-KR" altLang="en-US" sz="1800" dirty="0"/>
                <a:t>주 사이에 출생한 신생아를 말함</a:t>
              </a:r>
            </a:p>
            <a:p>
              <a:pPr fontAlgn="base">
                <a:buNone/>
              </a:pPr>
              <a:r>
                <a:rPr lang="ko-KR" altLang="en-US" sz="1800" dirty="0"/>
                <a:t>❍ 미숙아는 임신 </a:t>
              </a:r>
              <a:r>
                <a:rPr lang="en-US" altLang="ko-KR" sz="1800" dirty="0"/>
                <a:t>37</a:t>
              </a:r>
              <a:r>
                <a:rPr lang="ko-KR" altLang="en-US" sz="1800" dirty="0"/>
                <a:t>주 미만에 출생한 아이 중 체중이 </a:t>
              </a:r>
              <a:r>
                <a:rPr lang="en-US" altLang="ko-KR" sz="1800" dirty="0"/>
                <a:t>2,500g </a:t>
              </a:r>
              <a:r>
                <a:rPr lang="ko-KR" altLang="en-US" sz="1800" dirty="0"/>
                <a:t>미만인 경우를 말함</a:t>
              </a:r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병원통계의 개념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45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10867" y="692696"/>
            <a:ext cx="8840483" cy="4591447"/>
            <a:chOff x="1630549" y="832206"/>
            <a:chExt cx="6048671" cy="501074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학습목표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1" cy="42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2000" dirty="0" smtClean="0"/>
                <a:t>  병원환자를 분류할 수 있어야 하며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재원환자의 개념과 관련용어를 이해하고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재원환자수와 관련된 통계용어를 습득한다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병상이용률의 계산방법을 이해하고 가동병상수의 개념을 이해한다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endParaRPr lang="en-US" altLang="ko-KR" sz="2000" dirty="0" smtClean="0"/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병원환자를 분류하고 그 특징을 서술할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입원환자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외래환자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응급환자의 개념과 관련용어를 설명할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err="1" smtClean="0"/>
                <a:t>일일평균</a:t>
              </a:r>
              <a:r>
                <a:rPr lang="ko-KR" altLang="en-US" sz="2000" dirty="0" smtClean="0"/>
                <a:t> 재원환자수의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병상이용률을 계산할 수 있으며 가동병상을 구별할 수 있다</a:t>
              </a:r>
              <a:r>
                <a:rPr lang="en-US" altLang="ko-KR" sz="2000" dirty="0" smtClean="0"/>
                <a:t>.</a:t>
              </a:r>
              <a:endParaRPr lang="en-US" altLang="ko-KR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병원환자 분류 및 재원환자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924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1902718"/>
            <a:chOff x="1630549" y="832206"/>
            <a:chExt cx="6048672" cy="318215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병원환자</a:t>
              </a:r>
              <a:r>
                <a:rPr kumimoji="0" lang="en-US" altLang="ko-KR" b="1" dirty="0" smtClean="0"/>
                <a:t>(Hospital Patient)</a:t>
              </a:r>
              <a:r>
                <a:rPr kumimoji="0" lang="ko-KR" altLang="en-US" b="1" dirty="0" smtClean="0"/>
                <a:t>분류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247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ko-KR" altLang="en-US" sz="1800" dirty="0" smtClean="0"/>
                <a:t>  병원환자란 병원에 내원하여 일정한 절차를 밟고 진료를 마치기 전까지의 환자로 병원의 책임하에 진료 및 병원이 제공하는 보건의료서비스를 받는 개인을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병원에 </a:t>
              </a:r>
              <a:r>
                <a:rPr lang="ko-KR" altLang="en-US" sz="1800" dirty="0" err="1" smtClean="0"/>
                <a:t>내원을</a:t>
              </a:r>
              <a:r>
                <a:rPr lang="ko-KR" altLang="en-US" sz="1800" dirty="0" smtClean="0"/>
                <a:t> 하였다 할지라도 일정한 진료접수 절차를 거친 환자를 병원통계에서는 병원환자로 계산하게 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eaLnBrk="1" hangingPunct="1">
                <a:spcBef>
                  <a:spcPct val="0"/>
                </a:spcBef>
                <a:buNone/>
              </a:pP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118977" y="2638255"/>
            <a:ext cx="8840483" cy="3350665"/>
            <a:chOff x="1602489" y="832206"/>
            <a:chExt cx="6048672" cy="21812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입원환자 </a:t>
              </a:r>
              <a:r>
                <a:rPr lang="en-US" altLang="ko-KR" b="1" dirty="0" smtClean="0"/>
                <a:t>(hospital inpatient)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4"/>
              <a:ext cx="6048672" cy="193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병원에서 제공하는 시설에서 진단과 치료를 위해 </a:t>
              </a:r>
              <a:r>
                <a:rPr lang="en-US" altLang="ko-KR" sz="1800" dirty="0" smtClean="0"/>
                <a:t>24</a:t>
              </a:r>
              <a:r>
                <a:rPr lang="ko-KR" altLang="en-US" sz="1800" dirty="0" smtClean="0"/>
                <a:t>시간 의료서비스를 받기 위해 </a:t>
              </a:r>
              <a:r>
                <a:rPr lang="ko-KR" altLang="en-US" sz="1800" b="1" u="sng" dirty="0" smtClean="0"/>
                <a:t>입원수속을 끝내고 병상을 배정받아 입실하는 사람을 입원환자라 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r>
                <a:rPr lang="ko-KR" altLang="en-US" sz="1800" dirty="0" smtClean="0"/>
                <a:t>  환자가 외래 또는 응급실에서 진찰을 받은 결과 입원진료가 필요하다고 담당 의료진이 판단하면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담당 의료진은 입원결정서를 교부하고 환자는 원무과에서 입원수속에 필요한 제반 절차를 마치고 병실로 입원하는데 이를 입원환자라 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입원 후 입원 당일에 퇴원한 경우와 입원 당일 사망한 경우도 입원환자에 포함한다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dirty="0" err="1" smtClean="0"/>
                <a:t>입원일이란</a:t>
              </a:r>
              <a:r>
                <a:rPr lang="ko-KR" altLang="en-US" sz="1800" dirty="0" smtClean="0"/>
                <a:t> 환자가 소정의 입원수속 절차를 마치고 배정된 병상</a:t>
              </a:r>
              <a:r>
                <a:rPr lang="en-US" altLang="ko-KR" sz="1800" dirty="0" smtClean="0"/>
                <a:t>(bed)</a:t>
              </a:r>
              <a:r>
                <a:rPr lang="ko-KR" altLang="en-US" sz="1800" dirty="0" smtClean="0"/>
                <a:t>에 입실한 날짜를 의미하며 응급실을 경유하여 입원한 경우는 입원수속을 하여 병실로 옮긴 날짜를 수록한다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입원경로는 입원이 이루어질 때 거친 경로로 외래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응급실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분만실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신생아실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기타 등으로 분류한다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 bwMode="auto">
          <a:xfrm>
            <a:off x="176938" y="660743"/>
            <a:ext cx="4344789" cy="38752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입원환자 </a:t>
            </a:r>
            <a:r>
              <a:rPr lang="ko-KR" altLang="en-US" b="1" dirty="0" err="1" smtClean="0"/>
              <a:t>실인원수</a:t>
            </a:r>
            <a:endParaRPr kumimoji="0" lang="en-US" altLang="ko-KR" b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모서리가 둥근 직사각형 22"/>
          <p:cNvSpPr/>
          <p:nvPr/>
        </p:nvSpPr>
        <p:spPr bwMode="auto">
          <a:xfrm>
            <a:off x="220524" y="3720076"/>
            <a:ext cx="4851541" cy="35015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dirty="0" smtClean="0"/>
              <a:t>입원환자 연인원수</a:t>
            </a:r>
            <a:endParaRPr kumimoji="0" lang="en-US" altLang="ko-KR" b="1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0525" y="1049975"/>
            <a:ext cx="85811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b="1" u="sng" dirty="0"/>
              <a:t>매일 </a:t>
            </a:r>
            <a:r>
              <a:rPr lang="en-US" altLang="ko-KR" b="1" u="sng" dirty="0"/>
              <a:t>0</a:t>
            </a:r>
            <a:r>
              <a:rPr lang="ko-KR" altLang="en-US" b="1" u="sng" dirty="0"/>
              <a:t>시를 기준으로 </a:t>
            </a:r>
            <a:r>
              <a:rPr lang="en-US" altLang="ko-KR" b="1" u="sng" dirty="0"/>
              <a:t>24</a:t>
            </a:r>
            <a:r>
              <a:rPr lang="ko-KR" altLang="en-US" b="1" u="sng" dirty="0"/>
              <a:t>시간 동안 입원수속을 행한 환자의 </a:t>
            </a:r>
            <a:r>
              <a:rPr lang="ko-KR" altLang="en-US" b="1" u="sng" dirty="0" err="1"/>
              <a:t>실인원수를</a:t>
            </a:r>
            <a:r>
              <a:rPr lang="ko-KR" altLang="en-US" b="1" u="sng" dirty="0"/>
              <a:t> 뜻한다</a:t>
            </a:r>
            <a:r>
              <a:rPr lang="en-US" altLang="ko-KR" dirty="0"/>
              <a:t>. </a:t>
            </a:r>
            <a:r>
              <a:rPr lang="ko-KR" altLang="en-US" dirty="0"/>
              <a:t>여기서 </a:t>
            </a:r>
            <a:r>
              <a:rPr lang="ko-KR" altLang="en-US" dirty="0" err="1"/>
              <a:t>실인원수란</a:t>
            </a:r>
            <a:r>
              <a:rPr lang="ko-KR" altLang="en-US" dirty="0"/>
              <a:t> 실제로 입원수속이 끝나고 병실에 입원한 환자의 머릿수를 말한다</a:t>
            </a:r>
            <a:r>
              <a:rPr lang="en-US" altLang="ko-KR" dirty="0"/>
              <a:t>. </a:t>
            </a:r>
            <a:r>
              <a:rPr lang="ko-KR" altLang="en-US" dirty="0"/>
              <a:t>예들 들면</a:t>
            </a:r>
            <a:r>
              <a:rPr lang="en-US" altLang="ko-KR" dirty="0"/>
              <a:t>, 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입원환자 </a:t>
            </a:r>
            <a:r>
              <a:rPr lang="ko-KR" altLang="en-US" dirty="0" err="1"/>
              <a:t>실인원수는</a:t>
            </a:r>
            <a:r>
              <a:rPr lang="ko-KR" altLang="en-US" dirty="0"/>
              <a:t> </a:t>
            </a:r>
            <a:r>
              <a:rPr lang="en-US" altLang="ko-KR" dirty="0"/>
              <a:t>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 </a:t>
            </a:r>
            <a:r>
              <a:rPr lang="en-US" altLang="ko-KR" dirty="0"/>
              <a:t>0</a:t>
            </a:r>
            <a:r>
              <a:rPr lang="ko-KR" altLang="en-US" dirty="0"/>
              <a:t>시부터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31</a:t>
            </a:r>
            <a:r>
              <a:rPr lang="ko-KR" altLang="en-US" dirty="0"/>
              <a:t>일 </a:t>
            </a:r>
            <a:r>
              <a:rPr lang="en-US" altLang="ko-KR" dirty="0"/>
              <a:t>24</a:t>
            </a:r>
            <a:r>
              <a:rPr lang="ko-KR" altLang="en-US" dirty="0"/>
              <a:t>시까지 실제 입원수속을 한 환자의 수이다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일부터 </a:t>
            </a:r>
            <a:r>
              <a:rPr lang="en-US" altLang="ko-KR" dirty="0"/>
              <a:t>31</a:t>
            </a:r>
            <a:r>
              <a:rPr lang="ko-KR" altLang="en-US" dirty="0"/>
              <a:t>일까지 하루에 </a:t>
            </a:r>
            <a:r>
              <a:rPr lang="en-US" altLang="ko-KR" dirty="0"/>
              <a:t>1</a:t>
            </a:r>
            <a:r>
              <a:rPr lang="ko-KR" altLang="en-US" dirty="0"/>
              <a:t>명씩만 입원하였다면 </a:t>
            </a:r>
            <a:r>
              <a:rPr lang="en-US" altLang="ko-KR" dirty="0"/>
              <a:t>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입원환자 </a:t>
            </a:r>
            <a:r>
              <a:rPr lang="ko-KR" altLang="en-US" dirty="0" err="1"/>
              <a:t>실인원수는</a:t>
            </a:r>
            <a:r>
              <a:rPr lang="ko-KR" altLang="en-US" dirty="0"/>
              <a:t> </a:t>
            </a:r>
            <a:r>
              <a:rPr lang="en-US" altLang="ko-KR" dirty="0"/>
              <a:t>31</a:t>
            </a:r>
            <a:r>
              <a:rPr lang="ko-KR" altLang="en-US" dirty="0"/>
              <a:t>명이 된다</a:t>
            </a:r>
            <a:r>
              <a:rPr lang="en-US" altLang="ko-KR" dirty="0"/>
              <a:t>. </a:t>
            </a:r>
            <a:r>
              <a:rPr lang="ko-KR" altLang="en-US" dirty="0"/>
              <a:t>입원수속을 하지 않고 병실에 수용된 자는 포함하지 않으며</a:t>
            </a:r>
            <a:r>
              <a:rPr lang="en-US" altLang="ko-KR" dirty="0"/>
              <a:t>, </a:t>
            </a:r>
            <a:r>
              <a:rPr lang="ko-KR" altLang="en-US" dirty="0"/>
              <a:t>당일 입원수속을 하고 당일 퇴원한 환자도 입원환자 </a:t>
            </a:r>
            <a:r>
              <a:rPr lang="ko-KR" altLang="en-US" dirty="0" err="1"/>
              <a:t>실인원수에</a:t>
            </a:r>
            <a:r>
              <a:rPr lang="ko-KR" altLang="en-US" dirty="0"/>
              <a:t> 포함한다</a:t>
            </a:r>
            <a:r>
              <a:rPr lang="en-US" altLang="ko-KR" dirty="0"/>
              <a:t>. </a:t>
            </a:r>
            <a:r>
              <a:rPr lang="ko-KR" altLang="en-US" dirty="0"/>
              <a:t>만약</a:t>
            </a:r>
            <a:r>
              <a:rPr lang="en-US" altLang="ko-KR" dirty="0"/>
              <a:t>, 1</a:t>
            </a:r>
            <a:r>
              <a:rPr lang="ko-KR" altLang="en-US" dirty="0"/>
              <a:t>명의 환자가 당일 입원했다가 퇴원하고 당일 재입원한 경우는 실제로는 </a:t>
            </a:r>
            <a:r>
              <a:rPr lang="en-US" altLang="ko-KR" dirty="0"/>
              <a:t>1</a:t>
            </a:r>
            <a:r>
              <a:rPr lang="ko-KR" altLang="en-US" dirty="0"/>
              <a:t>명이지만 입원환자 </a:t>
            </a:r>
            <a:r>
              <a:rPr lang="ko-KR" altLang="en-US" dirty="0" err="1"/>
              <a:t>실인원수로</a:t>
            </a:r>
            <a:r>
              <a:rPr lang="ko-KR" altLang="en-US" dirty="0"/>
              <a:t> 계산할 때에는 </a:t>
            </a:r>
            <a:r>
              <a:rPr lang="en-US" altLang="ko-KR" dirty="0"/>
              <a:t>2</a:t>
            </a:r>
            <a:r>
              <a:rPr lang="ko-KR" altLang="en-US" dirty="0"/>
              <a:t>명으로 계산한다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01039" y="4139151"/>
            <a:ext cx="84413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b="1" u="sng" dirty="0"/>
              <a:t>일정기간 동안 매일 조사된 입원중인 </a:t>
            </a:r>
            <a:r>
              <a:rPr lang="ko-KR" altLang="en-US" b="1" u="sng" dirty="0" smtClean="0"/>
              <a:t>환자들의 </a:t>
            </a:r>
            <a:r>
              <a:rPr lang="ko-KR" altLang="en-US" b="1" u="sng" dirty="0"/>
              <a:t>총합계를 뜻하며 재원환자 연인원수와 같은 의미이다</a:t>
            </a:r>
            <a:r>
              <a:rPr lang="en-US" altLang="ko-KR" b="1" u="sng" dirty="0"/>
              <a:t>.</a:t>
            </a:r>
            <a:r>
              <a:rPr lang="en-US" altLang="ko-KR" dirty="0"/>
              <a:t> </a:t>
            </a:r>
            <a:r>
              <a:rPr lang="ko-KR" altLang="en-US" dirty="0"/>
              <a:t>입원일과 </a:t>
            </a:r>
            <a:r>
              <a:rPr lang="ko-KR" altLang="en-US" dirty="0" err="1"/>
              <a:t>재원일을</a:t>
            </a:r>
            <a:r>
              <a:rPr lang="ko-KR" altLang="en-US" dirty="0"/>
              <a:t> 모두 재원일수로 잡아 재원환자수를 합산한 환자수를 말한다</a:t>
            </a:r>
            <a:r>
              <a:rPr lang="en-US" altLang="ko-KR" dirty="0"/>
              <a:t>. </a:t>
            </a:r>
            <a:r>
              <a:rPr lang="ko-KR" altLang="en-US" dirty="0"/>
              <a:t>예들 들면</a:t>
            </a:r>
            <a:r>
              <a:rPr lang="en-US" altLang="ko-KR" dirty="0"/>
              <a:t>, 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입원환자 연인원수은 </a:t>
            </a:r>
            <a:r>
              <a:rPr lang="en-US" altLang="ko-KR" dirty="0"/>
              <a:t>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 </a:t>
            </a:r>
            <a:r>
              <a:rPr lang="en-US" altLang="ko-KR" dirty="0"/>
              <a:t>0</a:t>
            </a:r>
            <a:r>
              <a:rPr lang="ko-KR" altLang="en-US" dirty="0"/>
              <a:t>시부터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31</a:t>
            </a:r>
            <a:r>
              <a:rPr lang="ko-KR" altLang="en-US" dirty="0"/>
              <a:t>일 </a:t>
            </a:r>
            <a:r>
              <a:rPr lang="en-US" altLang="ko-KR" dirty="0"/>
              <a:t>24</a:t>
            </a:r>
            <a:r>
              <a:rPr lang="ko-KR" altLang="en-US" dirty="0"/>
              <a:t>시까지 </a:t>
            </a:r>
            <a:r>
              <a:rPr lang="ko-KR" altLang="en-US" dirty="0" err="1"/>
              <a:t>재원한</a:t>
            </a:r>
            <a:r>
              <a:rPr lang="ko-KR" altLang="en-US" dirty="0"/>
              <a:t> </a:t>
            </a:r>
            <a:r>
              <a:rPr lang="ko-KR" altLang="en-US" dirty="0" err="1"/>
              <a:t>총환자수를</a:t>
            </a:r>
            <a:r>
              <a:rPr lang="ko-KR" altLang="en-US" dirty="0"/>
              <a:t> 말한다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100</a:t>
            </a:r>
            <a:r>
              <a:rPr lang="ko-KR" altLang="en-US" dirty="0"/>
              <a:t>명의 환자가 </a:t>
            </a:r>
            <a:r>
              <a:rPr lang="en-US" altLang="ko-KR" dirty="0"/>
              <a:t>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일에서 </a:t>
            </a:r>
            <a:r>
              <a:rPr lang="en-US" altLang="ko-KR" dirty="0"/>
              <a:t>31</a:t>
            </a:r>
            <a:r>
              <a:rPr lang="ko-KR" altLang="en-US" dirty="0"/>
              <a:t>일까지 입원 또는 퇴원 없이 계속 </a:t>
            </a:r>
            <a:r>
              <a:rPr lang="ko-KR" altLang="en-US" dirty="0" err="1"/>
              <a:t>재원하였다면</a:t>
            </a:r>
            <a:r>
              <a:rPr lang="ko-KR" altLang="en-US" dirty="0"/>
              <a:t> </a:t>
            </a:r>
            <a:r>
              <a:rPr lang="en-US" altLang="ko-KR" dirty="0"/>
              <a:t>2014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입원환자 연인원수는 </a:t>
            </a:r>
            <a:r>
              <a:rPr lang="en-US" altLang="ko-KR" dirty="0"/>
              <a:t>100</a:t>
            </a:r>
            <a:r>
              <a:rPr lang="ko-KR" altLang="en-US" dirty="0"/>
              <a:t>명 </a:t>
            </a:r>
            <a:r>
              <a:rPr lang="en-US" altLang="ko-KR" dirty="0"/>
              <a:t>× 31</a:t>
            </a:r>
            <a:r>
              <a:rPr lang="ko-KR" altLang="en-US" dirty="0"/>
              <a:t>일이 되어 </a:t>
            </a:r>
            <a:r>
              <a:rPr lang="en-US" altLang="ko-KR" dirty="0"/>
              <a:t>3,100</a:t>
            </a:r>
            <a:r>
              <a:rPr lang="ko-KR" altLang="en-US" dirty="0"/>
              <a:t>명이 된다</a:t>
            </a:r>
            <a:r>
              <a:rPr lang="en-US" altLang="ko-KR" dirty="0"/>
              <a:t>. </a:t>
            </a:r>
            <a:r>
              <a:rPr lang="ko-KR" altLang="en-US" dirty="0"/>
              <a:t>또 다른 예로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 </a:t>
            </a:r>
            <a:r>
              <a:rPr lang="en-US" altLang="ko-KR" dirty="0"/>
              <a:t>100</a:t>
            </a:r>
            <a:r>
              <a:rPr lang="ko-KR" altLang="en-US" dirty="0"/>
              <a:t>명</a:t>
            </a:r>
            <a:r>
              <a:rPr lang="en-US" altLang="ko-KR" dirty="0"/>
              <a:t>, 1</a:t>
            </a:r>
            <a:r>
              <a:rPr lang="ko-KR" altLang="en-US" dirty="0"/>
              <a:t>월 </a:t>
            </a:r>
            <a:r>
              <a:rPr lang="en-US" altLang="ko-KR" dirty="0"/>
              <a:t>2</a:t>
            </a:r>
            <a:r>
              <a:rPr lang="ko-KR" altLang="en-US" dirty="0"/>
              <a:t>일 </a:t>
            </a:r>
            <a:r>
              <a:rPr lang="en-US" altLang="ko-KR" dirty="0"/>
              <a:t>103</a:t>
            </a:r>
            <a:r>
              <a:rPr lang="ko-KR" altLang="en-US" dirty="0"/>
              <a:t>명</a:t>
            </a:r>
            <a:r>
              <a:rPr lang="en-US" altLang="ko-KR" dirty="0"/>
              <a:t>, 1</a:t>
            </a:r>
            <a:r>
              <a:rPr lang="ko-KR" altLang="en-US" dirty="0"/>
              <a:t>월 </a:t>
            </a:r>
            <a:r>
              <a:rPr lang="en-US" altLang="ko-KR" dirty="0"/>
              <a:t>3</a:t>
            </a:r>
            <a:r>
              <a:rPr lang="ko-KR" altLang="en-US" dirty="0"/>
              <a:t>일 </a:t>
            </a:r>
            <a:r>
              <a:rPr lang="en-US" altLang="ko-KR" dirty="0"/>
              <a:t>98</a:t>
            </a:r>
            <a:r>
              <a:rPr lang="ko-KR" altLang="en-US" dirty="0"/>
              <a:t>명</a:t>
            </a:r>
            <a:r>
              <a:rPr lang="en-US" altLang="ko-KR" dirty="0"/>
              <a:t>, 1</a:t>
            </a:r>
            <a:r>
              <a:rPr lang="ko-KR" altLang="en-US" dirty="0"/>
              <a:t>월 </a:t>
            </a:r>
            <a:r>
              <a:rPr lang="en-US" altLang="ko-KR" dirty="0"/>
              <a:t>4</a:t>
            </a:r>
            <a:r>
              <a:rPr lang="ko-KR" altLang="en-US" dirty="0"/>
              <a:t>일 </a:t>
            </a:r>
            <a:r>
              <a:rPr lang="en-US" altLang="ko-KR" dirty="0"/>
              <a:t>101</a:t>
            </a:r>
            <a:r>
              <a:rPr lang="ko-KR" altLang="en-US" dirty="0"/>
              <a:t>명</a:t>
            </a:r>
            <a:r>
              <a:rPr lang="en-US" altLang="ko-KR" dirty="0"/>
              <a:t>, 1</a:t>
            </a:r>
            <a:r>
              <a:rPr lang="ko-KR" altLang="en-US" dirty="0"/>
              <a:t>월 </a:t>
            </a:r>
            <a:r>
              <a:rPr lang="en-US" altLang="ko-KR" dirty="0"/>
              <a:t>5</a:t>
            </a:r>
            <a:r>
              <a:rPr lang="ko-KR" altLang="en-US" dirty="0"/>
              <a:t>일 </a:t>
            </a:r>
            <a:r>
              <a:rPr lang="en-US" altLang="ko-KR" dirty="0"/>
              <a:t>105</a:t>
            </a:r>
            <a:r>
              <a:rPr lang="ko-KR" altLang="en-US" dirty="0"/>
              <a:t>명이 입원하였다면 </a:t>
            </a:r>
            <a:r>
              <a:rPr lang="en-US" altLang="ko-KR" dirty="0"/>
              <a:t>5</a:t>
            </a:r>
            <a:r>
              <a:rPr lang="ko-KR" altLang="en-US" dirty="0"/>
              <a:t>일간의 입원환자 연인원수는 </a:t>
            </a:r>
            <a:r>
              <a:rPr lang="en-US" altLang="ko-KR" dirty="0"/>
              <a:t>507</a:t>
            </a:r>
            <a:r>
              <a:rPr lang="ko-KR" altLang="en-US" dirty="0"/>
              <a:t>명이 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764704"/>
            <a:ext cx="8840483" cy="3564709"/>
            <a:chOff x="1630549" y="832206"/>
            <a:chExt cx="6048672" cy="596170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외래환자</a:t>
              </a:r>
              <a:r>
                <a:rPr kumimoji="0" lang="en-US" altLang="ko-KR" b="1" dirty="0" smtClean="0"/>
                <a:t>(hospital outpatient)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525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실제 의료기관을 이용하여 외래 </a:t>
              </a:r>
              <a:r>
                <a:rPr lang="ko-KR" altLang="en-US" sz="1800" b="1" u="sng" dirty="0" err="1" smtClean="0"/>
                <a:t>진료과에서</a:t>
              </a:r>
              <a:r>
                <a:rPr lang="ko-KR" altLang="en-US" sz="1800" b="1" u="sng" dirty="0" smtClean="0"/>
                <a:t> 진료가 이루어진 환자를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외래환자 연인원수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연외래환자</a:t>
              </a:r>
              <a:r>
                <a:rPr lang="ko-KR" altLang="en-US" sz="1800" dirty="0" smtClean="0"/>
                <a:t> 총수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는 일정기간 중 외래환자의 총합계를 말하며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기간 중 신환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구환 환자를 합한 수를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외래환자 진료일수란 실제 의료서비스를 제공한 날을 말하며 토요일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일요일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공휴일 진료를 하지 않았을 경우 그 일수만큼 빼고 누계한다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토요일에 경우 정상근무를 할 경우에는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오전 진료만 하였을 경우 </a:t>
              </a:r>
              <a:r>
                <a:rPr lang="en-US" altLang="ko-KR" sz="1800" dirty="0" smtClean="0"/>
                <a:t>0.5</a:t>
              </a:r>
              <a:r>
                <a:rPr lang="ko-KR" altLang="en-US" sz="1800" dirty="0" smtClean="0"/>
                <a:t>일로 산정한다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eaLnBrk="1" hangingPunct="1">
                <a:spcBef>
                  <a:spcPct val="0"/>
                </a:spcBef>
                <a:buNone/>
              </a:pPr>
              <a:endParaRPr lang="ko-KR" altLang="en-US" sz="1800" dirty="0" smtClean="0"/>
            </a:p>
            <a:p>
              <a:pPr eaLnBrk="1" hangingPunct="1">
                <a:spcBef>
                  <a:spcPct val="0"/>
                </a:spcBef>
                <a:buNone/>
              </a:pP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6113102"/>
            <a:chOff x="1630549" y="832206"/>
            <a:chExt cx="6048672" cy="1022369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외래환자</a:t>
              </a:r>
              <a:r>
                <a:rPr lang="ko-KR" altLang="en-US" b="1" dirty="0" smtClean="0"/>
                <a:t>구분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95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외래환자의 구분은 특정 환자의 병원 </a:t>
              </a:r>
              <a:r>
                <a:rPr lang="ko-KR" altLang="en-US" sz="1800" b="1" u="sng" dirty="0" err="1" smtClean="0"/>
                <a:t>내원경험에</a:t>
              </a:r>
              <a:r>
                <a:rPr lang="ko-KR" altLang="en-US" sz="1800" b="1" u="sng" dirty="0" smtClean="0"/>
                <a:t> 따른 분류인 신환과 구환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건강보험요양급여비용 기준상 진찰료 적용을 위한 구분인 초진과 재진이 있다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① </a:t>
              </a:r>
              <a:r>
                <a:rPr lang="ko-KR" altLang="en-US" sz="1800" b="1" u="sng" dirty="0" smtClean="0"/>
                <a:t>신환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해당 의료기관에 처음으로 내원한 환자를 말하며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응급환자 포함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환자정보등록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자격관리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진찰권발급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의무기록지 작성 등의 업무과정을 거치게 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② </a:t>
              </a:r>
              <a:r>
                <a:rPr lang="ko-KR" altLang="en-US" sz="1800" b="1" u="sng" dirty="0" smtClean="0"/>
                <a:t>구환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해당 의료기관에 내원한 경험이 있는 환자가 재차 진료를 받기 위해 해당 의료기관에 찾아온 경우를 뜻한다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계속 진료를 목적으로 통원하는 신환 이외의 환자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응급환자 포함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을 말한다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③ </a:t>
              </a:r>
              <a:r>
                <a:rPr lang="ko-KR" altLang="en-US" sz="1800" b="1" u="sng" dirty="0" smtClean="0"/>
                <a:t>초진환자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해당 상병으로 동일 의료기관의 동일 진료과목 의사에게 진료 받은 경험이 없는 환자를 말한다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④ </a:t>
              </a:r>
              <a:r>
                <a:rPr lang="ko-KR" altLang="en-US" sz="1800" b="1" u="sng" dirty="0" err="1" smtClean="0"/>
                <a:t>재진환자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해당 상병으로 동일 의료기관의 동일 진료과목 의사에게 계속해서 진료 받고 있는 환자를 말한다</a:t>
              </a:r>
              <a:r>
                <a:rPr lang="en-US" altLang="ko-KR" sz="1800" dirty="0" smtClean="0"/>
                <a:t>. </a:t>
              </a:r>
            </a:p>
            <a:p>
              <a:pPr marL="271463" indent="-271463">
                <a:buNone/>
              </a:pPr>
              <a:r>
                <a:rPr lang="en-US" altLang="ko-KR" sz="1800" dirty="0"/>
                <a:t> </a:t>
              </a:r>
              <a:r>
                <a:rPr lang="en-US" altLang="ko-KR" sz="1800" dirty="0" smtClean="0"/>
                <a:t>     </a:t>
              </a:r>
              <a:r>
                <a:rPr lang="ko-KR" altLang="en-US" sz="1800" dirty="0" smtClean="0"/>
                <a:t>해당 상병의 치료가 종결되지 아니하여 계속 내원하는 경우에는 </a:t>
              </a:r>
              <a:r>
                <a:rPr lang="ko-KR" altLang="en-US" sz="1800" dirty="0" err="1" smtClean="0"/>
                <a:t>내원</a:t>
              </a:r>
              <a:r>
                <a:rPr lang="ko-KR" altLang="en-US" sz="1800" dirty="0" smtClean="0"/>
                <a:t> 간격에 상관없이 </a:t>
              </a:r>
              <a:r>
                <a:rPr lang="ko-KR" altLang="en-US" sz="1800" dirty="0" err="1" smtClean="0"/>
                <a:t>재진환자로</a:t>
              </a:r>
              <a:r>
                <a:rPr lang="ko-KR" altLang="en-US" sz="1800" dirty="0" smtClean="0"/>
                <a:t> 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또한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완치여부가 불분명하여 치료의 종결 여부가 명확하지 아니한 경우 </a:t>
              </a:r>
              <a:r>
                <a:rPr lang="en-US" altLang="ko-KR" sz="1800" dirty="0" smtClean="0"/>
                <a:t>90</a:t>
              </a:r>
              <a:r>
                <a:rPr lang="ko-KR" altLang="en-US" sz="1800" dirty="0" smtClean="0"/>
                <a:t>일 이내에 내원 시 </a:t>
              </a:r>
              <a:r>
                <a:rPr lang="ko-KR" altLang="en-US" sz="1800" dirty="0" err="1" smtClean="0"/>
                <a:t>재진환자로</a:t>
              </a:r>
              <a:r>
                <a:rPr lang="ko-KR" altLang="en-US" sz="1800" dirty="0" smtClean="0"/>
                <a:t> 본다</a:t>
              </a:r>
              <a:r>
                <a:rPr lang="en-US" altLang="ko-KR" sz="1800" dirty="0" smtClean="0"/>
                <a:t>. </a:t>
              </a:r>
            </a:p>
            <a:p>
              <a:pPr marL="271463" indent="-271463">
                <a:buNone/>
              </a:pPr>
              <a:r>
                <a:rPr lang="en-US" altLang="ko-KR" sz="1800" dirty="0"/>
                <a:t> </a:t>
              </a:r>
              <a:r>
                <a:rPr lang="en-US" altLang="ko-KR" sz="1800" dirty="0" smtClean="0"/>
                <a:t>     </a:t>
              </a:r>
              <a:r>
                <a:rPr lang="ko-KR" altLang="en-US" sz="1800" dirty="0" smtClean="0"/>
                <a:t>해당 상병의 치료가 종결된 후 동일 상병이 재발하여 진료를 받기 위해서 내원한 경우에는 초진환자로 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다만 치료종결 후 </a:t>
              </a:r>
              <a:r>
                <a:rPr lang="en-US" altLang="ko-KR" sz="1800" dirty="0" smtClean="0"/>
                <a:t>30</a:t>
              </a:r>
              <a:r>
                <a:rPr lang="ko-KR" altLang="en-US" sz="1800" dirty="0" smtClean="0"/>
                <a:t>일 이내에 내원한 경우에는 재진환자로 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치료의 종결이라 함은 해당 상병의 치료를 위한 </a:t>
              </a:r>
              <a:r>
                <a:rPr lang="ko-KR" altLang="en-US" sz="1800" dirty="0" err="1" smtClean="0"/>
                <a:t>내원이</a:t>
              </a:r>
              <a:r>
                <a:rPr lang="ko-KR" altLang="en-US" sz="1800" dirty="0" smtClean="0"/>
                <a:t> 종결되었거나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투약이 종결되었을 때로 본다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eaLnBrk="1" hangingPunct="1">
                <a:spcBef>
                  <a:spcPct val="0"/>
                </a:spcBef>
                <a:buNone/>
              </a:pP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5"/>
            <a:ext cx="8840483" cy="5448305"/>
            <a:chOff x="1630549" y="832206"/>
            <a:chExt cx="6048672" cy="911187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외래환자</a:t>
              </a:r>
              <a:r>
                <a:rPr lang="ko-KR" altLang="en-US" b="1" dirty="0" smtClean="0"/>
                <a:t>구분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840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71463" indent="-271463">
                <a:buNone/>
              </a:pPr>
              <a:r>
                <a:rPr lang="en-US" altLang="ko-KR" sz="1800" dirty="0" smtClean="0"/>
                <a:t>   ex</a:t>
              </a:r>
              <a:r>
                <a:rPr lang="en-US" altLang="ko-KR" sz="1800" dirty="0"/>
                <a:t>) 1. </a:t>
              </a:r>
              <a:r>
                <a:rPr lang="ko-KR" altLang="en-US" sz="1800" dirty="0"/>
                <a:t>허리 진료 받다가 일주일 후에 </a:t>
              </a:r>
              <a:r>
                <a:rPr lang="ko-KR" altLang="en-US" sz="1800" dirty="0" smtClean="0"/>
                <a:t>같은 의사에게 손목 </a:t>
              </a:r>
              <a:r>
                <a:rPr lang="ko-KR" altLang="en-US" sz="1800" dirty="0"/>
                <a:t>진료 보면</a:t>
              </a:r>
              <a:r>
                <a:rPr lang="en-US" altLang="ko-KR" sz="1800" dirty="0"/>
                <a:t>?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        </a:t>
              </a:r>
              <a:r>
                <a:rPr lang="en-US" altLang="ko-KR" sz="1800" dirty="0"/>
                <a:t>2. </a:t>
              </a:r>
              <a:r>
                <a:rPr lang="ko-KR" altLang="en-US" sz="1800" dirty="0"/>
                <a:t>허리 진료 받다가 </a:t>
              </a:r>
              <a:r>
                <a:rPr lang="ko-KR" altLang="en-US" sz="1800" dirty="0" smtClean="0"/>
                <a:t>한 달이 </a:t>
              </a:r>
              <a:r>
                <a:rPr lang="ko-KR" altLang="en-US" sz="1800" dirty="0"/>
                <a:t>지나서 </a:t>
              </a:r>
              <a:r>
                <a:rPr lang="ko-KR" altLang="en-US" sz="1800" dirty="0" smtClean="0"/>
                <a:t>같은 의사에서  다른 </a:t>
              </a:r>
              <a:r>
                <a:rPr lang="ko-KR" altLang="en-US" sz="1800" dirty="0"/>
                <a:t>부위 진료 보면</a:t>
              </a:r>
              <a:r>
                <a:rPr lang="en-US" altLang="ko-KR" sz="1800" dirty="0" smtClean="0"/>
                <a:t>?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   </a:t>
              </a:r>
              <a:r>
                <a:rPr lang="ko-KR" altLang="en-US" sz="1800" dirty="0" smtClean="0"/>
                <a:t>답</a:t>
              </a:r>
              <a:r>
                <a:rPr lang="en-US" altLang="ko-KR" sz="1800" dirty="0" smtClean="0"/>
                <a:t>) 1. </a:t>
              </a:r>
              <a:r>
                <a:rPr lang="ko-KR" altLang="en-US" sz="1800" dirty="0" smtClean="0"/>
                <a:t>허리와 손목은 동일상병이 아니지만 </a:t>
              </a:r>
              <a:r>
                <a:rPr lang="en-US" altLang="ko-KR" sz="1800" dirty="0" smtClean="0"/>
                <a:t>30</a:t>
              </a:r>
              <a:r>
                <a:rPr lang="ko-KR" altLang="en-US" sz="1800" dirty="0" smtClean="0"/>
                <a:t>일 이내이므로 재진</a:t>
              </a:r>
              <a:r>
                <a:rPr lang="en-US" altLang="ko-KR" sz="1800" dirty="0" smtClean="0"/>
                <a:t> 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        2. 30</a:t>
              </a:r>
              <a:r>
                <a:rPr lang="ko-KR" altLang="en-US" sz="1800" dirty="0" smtClean="0"/>
                <a:t>일 이후의 다른 상병 진료는 초진</a:t>
              </a:r>
              <a:endParaRPr lang="en-US" altLang="ko-KR" sz="1800" dirty="0"/>
            </a:p>
            <a:p>
              <a:pPr marL="271463" indent="-271463">
                <a:buNone/>
              </a:pPr>
              <a:endParaRPr lang="en-US" altLang="ko-KR" sz="1800" dirty="0" smtClean="0"/>
            </a:p>
            <a:p>
              <a:pPr marL="271463" indent="-271463">
                <a:buNone/>
              </a:pPr>
              <a:r>
                <a:rPr lang="en-US" altLang="ko-KR" sz="1800" dirty="0"/>
                <a:t> </a:t>
              </a:r>
              <a:r>
                <a:rPr lang="en-US" altLang="ko-KR" sz="1800" dirty="0" smtClean="0"/>
                <a:t>  ex) 1. 2014. 05. 06 </a:t>
              </a:r>
              <a:r>
                <a:rPr lang="ko-KR" altLang="en-US" sz="1800" dirty="0" smtClean="0"/>
                <a:t>어깨통증으로 진료 후 물리치료</a:t>
              </a:r>
              <a:endParaRPr lang="en-US" altLang="ko-KR" sz="1800" dirty="0" smtClean="0"/>
            </a:p>
            <a:p>
              <a:pPr marL="271463" indent="-271463">
                <a:buNone/>
              </a:pPr>
              <a:r>
                <a:rPr lang="en-US" altLang="ko-KR" sz="1800" dirty="0"/>
                <a:t> </a:t>
              </a:r>
              <a:r>
                <a:rPr lang="en-US" altLang="ko-KR" sz="1800" dirty="0" smtClean="0"/>
                <a:t>       2. 2014. 05. 29 </a:t>
              </a:r>
              <a:r>
                <a:rPr lang="ko-KR" altLang="en-US" sz="1800" dirty="0" smtClean="0"/>
                <a:t>허리 </a:t>
              </a:r>
              <a:r>
                <a:rPr lang="ko-KR" altLang="en-US" sz="1800" dirty="0" err="1" smtClean="0"/>
                <a:t>삐긋하여</a:t>
              </a:r>
              <a:r>
                <a:rPr lang="ko-KR" altLang="en-US" sz="1800" dirty="0" smtClean="0"/>
                <a:t> 진료</a:t>
              </a:r>
              <a:endParaRPr lang="en-US" altLang="ko-KR" sz="1800" dirty="0" smtClean="0"/>
            </a:p>
            <a:p>
              <a:pPr marL="271463" indent="-271463">
                <a:buNone/>
              </a:pPr>
              <a:r>
                <a:rPr lang="en-US" altLang="ko-KR" sz="1800" dirty="0"/>
                <a:t> </a:t>
              </a:r>
              <a:r>
                <a:rPr lang="en-US" altLang="ko-KR" sz="1800" dirty="0" smtClean="0"/>
                <a:t>       3. 2014. 07 .25 </a:t>
              </a:r>
              <a:r>
                <a:rPr lang="ko-KR" altLang="en-US" sz="1800" dirty="0" smtClean="0"/>
                <a:t>손목통증으로 진료</a:t>
              </a:r>
              <a:endParaRPr lang="en-US" altLang="ko-KR" sz="1800" dirty="0" smtClean="0"/>
            </a:p>
            <a:p>
              <a:pPr marL="271463" indent="-271463">
                <a:buNone/>
              </a:pPr>
              <a:r>
                <a:rPr lang="en-US" altLang="ko-KR" sz="1800" dirty="0" smtClean="0"/>
                <a:t>   </a:t>
              </a:r>
              <a:r>
                <a:rPr lang="ko-KR" altLang="en-US" sz="1800" dirty="0" smtClean="0"/>
                <a:t>답</a:t>
              </a:r>
              <a:r>
                <a:rPr lang="en-US" altLang="ko-KR" sz="1800" dirty="0" smtClean="0"/>
                <a:t>) 1. </a:t>
              </a:r>
              <a:r>
                <a:rPr lang="ko-KR" altLang="en-US" sz="1800" dirty="0" smtClean="0"/>
                <a:t>첫 방문 진료 초진</a:t>
              </a:r>
              <a:endParaRPr lang="en-US" altLang="ko-KR" sz="1800" dirty="0" smtClean="0"/>
            </a:p>
            <a:p>
              <a:pPr marL="271463" indent="-271463">
                <a:buNone/>
              </a:pPr>
              <a:r>
                <a:rPr lang="en-US" altLang="ko-KR" sz="1800" dirty="0"/>
                <a:t> </a:t>
              </a:r>
              <a:r>
                <a:rPr lang="en-US" altLang="ko-KR" sz="1800" dirty="0" smtClean="0"/>
                <a:t>       2. </a:t>
              </a:r>
              <a:r>
                <a:rPr lang="ko-KR" altLang="en-US" sz="1800" dirty="0" smtClean="0"/>
                <a:t>어깨 통증과 허리 질환은 동일 상병이 아니지만 </a:t>
              </a:r>
              <a:r>
                <a:rPr lang="en-US" altLang="ko-KR" sz="1800" dirty="0" smtClean="0"/>
                <a:t>30</a:t>
              </a:r>
              <a:r>
                <a:rPr lang="ko-KR" altLang="en-US" sz="1800" dirty="0" smtClean="0"/>
                <a:t>일 이내 이므로 재진</a:t>
              </a:r>
              <a:endParaRPr lang="en-US" altLang="ko-KR" sz="1800" dirty="0" smtClean="0"/>
            </a:p>
            <a:p>
              <a:pPr marL="271463" indent="-271463">
                <a:buNone/>
              </a:pPr>
              <a:r>
                <a:rPr lang="en-US" altLang="ko-KR" sz="1800" dirty="0" smtClean="0"/>
                <a:t>        3. </a:t>
              </a:r>
              <a:r>
                <a:rPr lang="ko-KR" altLang="en-US" sz="1800" dirty="0" smtClean="0"/>
                <a:t>허리 진료 이후 </a:t>
              </a:r>
              <a:r>
                <a:rPr lang="en-US" altLang="ko-KR" sz="1800" dirty="0" smtClean="0"/>
                <a:t>30</a:t>
              </a:r>
              <a:r>
                <a:rPr lang="ko-KR" altLang="en-US" sz="1800" dirty="0" smtClean="0"/>
                <a:t>일이 경과 후 손목통증 진료는 초진</a:t>
              </a:r>
              <a:endParaRPr lang="en-US" altLang="ko-KR" sz="1800" dirty="0" smtClean="0"/>
            </a:p>
            <a:p>
              <a:pPr marL="271463" indent="-271463">
                <a:buNone/>
              </a:pPr>
              <a:endParaRPr lang="en-US" altLang="ko-KR" sz="1800" dirty="0"/>
            </a:p>
            <a:p>
              <a:pPr marL="271463" indent="-271463">
                <a:buNone/>
              </a:pPr>
              <a:r>
                <a:rPr lang="en-US" altLang="ko-KR" sz="1800" dirty="0" smtClean="0"/>
                <a:t>   ex) </a:t>
              </a:r>
              <a:r>
                <a:rPr lang="ko-KR" altLang="en-US" sz="1800" dirty="0" smtClean="0"/>
                <a:t>피부과 사마귀 치료 후 잘 낫지 않아 </a:t>
              </a:r>
              <a:r>
                <a:rPr lang="en-US" altLang="ko-KR" sz="1800" dirty="0" smtClean="0"/>
                <a:t>2</a:t>
              </a:r>
              <a:r>
                <a:rPr lang="ko-KR" altLang="en-US" sz="1800" dirty="0" smtClean="0"/>
                <a:t>달 후 </a:t>
              </a:r>
              <a:r>
                <a:rPr lang="ko-KR" altLang="en-US" sz="1800" dirty="0" err="1" smtClean="0"/>
                <a:t>내원</a:t>
              </a:r>
              <a:endParaRPr lang="en-US" altLang="ko-KR" sz="1800" dirty="0" smtClean="0"/>
            </a:p>
            <a:p>
              <a:pPr marL="271463" indent="-271463">
                <a:buNone/>
              </a:pPr>
              <a:r>
                <a:rPr lang="en-US" altLang="ko-KR" sz="1800" dirty="0"/>
                <a:t> </a:t>
              </a:r>
              <a:r>
                <a:rPr lang="en-US" altLang="ko-KR" sz="1800" dirty="0" smtClean="0"/>
                <a:t>  </a:t>
              </a:r>
              <a:r>
                <a:rPr lang="ko-KR" altLang="en-US" sz="1800" dirty="0" smtClean="0"/>
                <a:t>답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치료의 종결여부가 명확하지 않아 재진</a:t>
              </a:r>
              <a:endParaRPr lang="en-US" altLang="ko-KR" sz="1800" dirty="0" smtClean="0"/>
            </a:p>
            <a:p>
              <a:pPr marL="271463" indent="-271463">
                <a:buNone/>
              </a:pPr>
              <a:endParaRPr lang="en-US" altLang="ko-KR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433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5946900"/>
            <a:chOff x="1630549" y="832206"/>
            <a:chExt cx="6048672" cy="99457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외래환자범위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923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① 신체검사 및 종합검진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보건의료서비스를 받은 개념으로 보면 외래에서 신체검사를 받은 환자를 외래환자로 간주하여야 하나 대부분 의료기관에서는 </a:t>
              </a:r>
              <a:r>
                <a:rPr lang="ko-KR" altLang="en-US" sz="1800" b="1" u="sng" dirty="0" smtClean="0"/>
                <a:t>진단은 받았으나 치료를 받지 않았기 때문에 외래환자로 산정하지 않으며 종합건강진단 및 신체검사를 받은 환자수를 외래환자와 별도로 따로 기재하고 외래환자 합계에서는 제외한다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r>
                <a:rPr lang="ko-KR" altLang="en-US" sz="1800" dirty="0" smtClean="0"/>
                <a:t>② 물리치료</a:t>
              </a:r>
              <a:r>
                <a:rPr lang="en-US" altLang="ko-KR" sz="1800" dirty="0" smtClean="0"/>
                <a:t>/</a:t>
              </a:r>
              <a:r>
                <a:rPr lang="ko-KR" altLang="en-US" sz="1800" dirty="0" smtClean="0"/>
                <a:t>주사처지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물리치료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주사 등을 일시에 처방 지시하여 의사의 진찰행위 없이 매일 또는 반복하여 내원하여 물리치료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주사 등을 </a:t>
              </a:r>
              <a:r>
                <a:rPr lang="ko-KR" altLang="en-US" sz="1800" dirty="0" err="1" smtClean="0"/>
                <a:t>시술받은</a:t>
              </a:r>
              <a:r>
                <a:rPr lang="ko-KR" altLang="en-US" sz="1800" dirty="0" smtClean="0"/>
                <a:t> 경우 또는 </a:t>
              </a:r>
              <a:r>
                <a:rPr lang="ko-KR" altLang="en-US" sz="1800" dirty="0" err="1" smtClean="0"/>
                <a:t>주사제를</a:t>
              </a:r>
              <a:r>
                <a:rPr lang="ko-KR" altLang="en-US" sz="1800" dirty="0" smtClean="0"/>
                <a:t> 처방한 당일이 아닌 다른 날에 의사의 진찰 없이 주사를 실시한 경우에는 소정점수를 산정한다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실제 병원시설을 이용하여 </a:t>
              </a:r>
              <a:r>
                <a:rPr lang="ko-KR" altLang="en-US" sz="1800" dirty="0" err="1" smtClean="0"/>
                <a:t>외래진료과에서</a:t>
              </a:r>
              <a:r>
                <a:rPr lang="ko-KR" altLang="en-US" sz="1800" dirty="0" smtClean="0"/>
                <a:t> 진료가 이루어진 환자이므로 </a:t>
              </a:r>
              <a:r>
                <a:rPr lang="ko-KR" altLang="en-US" sz="1800" b="1" u="sng" dirty="0" smtClean="0"/>
                <a:t>외래환자로 간주하되 </a:t>
              </a:r>
              <a:r>
                <a:rPr lang="ko-KR" altLang="en-US" sz="1800" b="1" u="sng" dirty="0" err="1" smtClean="0"/>
                <a:t>의사별</a:t>
              </a:r>
              <a:r>
                <a:rPr lang="ko-KR" altLang="en-US" sz="1800" b="1" u="sng" dirty="0" smtClean="0"/>
                <a:t> 진료실적통계에서는 제외시킨다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r>
                <a:rPr lang="ko-KR" altLang="en-US" sz="1800" dirty="0" smtClean="0"/>
                <a:t>③ 인공투석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입원수속 없이 내원하여 투석을 받는 모든 환자에 해당된다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만성신부전을 위한 필수적인 치료로써 시행되는 모든 형태의 투석이 포함된다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물리치료환자와 동일하게 외래환자수에 포함되고 </a:t>
              </a:r>
              <a:r>
                <a:rPr lang="ko-KR" altLang="en-US" sz="1800" dirty="0" err="1" smtClean="0"/>
                <a:t>만성질환자</a:t>
              </a:r>
              <a:r>
                <a:rPr lang="ko-KR" altLang="en-US" sz="1800" dirty="0" smtClean="0"/>
                <a:t> 관리 측면에서 혈액투석을 위한 서비스 발생의 숫자는 신장내과와 구분하여 따로 </a:t>
              </a:r>
              <a:r>
                <a:rPr lang="ko-KR" altLang="en-US" sz="1800" b="1" u="sng" dirty="0" err="1" smtClean="0"/>
                <a:t>인공신장실로</a:t>
              </a:r>
              <a:r>
                <a:rPr lang="ko-KR" altLang="en-US" sz="1800" b="1" u="sng" dirty="0" smtClean="0"/>
                <a:t> 진료실적통계를 잡는다</a:t>
              </a:r>
            </a:p>
            <a:p>
              <a:pPr>
                <a:buNone/>
              </a:pPr>
              <a:r>
                <a:rPr lang="ko-KR" altLang="en-US" sz="1800" dirty="0" smtClean="0"/>
                <a:t>④ 퇴원검사 및 외래예약검사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의사가 처방한 당일이 아닌 퇴원 후 검사나 </a:t>
              </a:r>
              <a:r>
                <a:rPr lang="ko-KR" altLang="en-US" sz="1800" dirty="0" err="1" smtClean="0"/>
                <a:t>외래진료시</a:t>
              </a:r>
              <a:r>
                <a:rPr lang="ko-KR" altLang="en-US" sz="1800" dirty="0" smtClean="0"/>
                <a:t> 예약하여 검사하는 환자로 실제 병원시설을 이용하여 </a:t>
              </a:r>
              <a:r>
                <a:rPr lang="ko-KR" altLang="en-US" sz="1800" dirty="0" err="1" smtClean="0"/>
                <a:t>외래진료과에서</a:t>
              </a:r>
              <a:r>
                <a:rPr lang="ko-KR" altLang="en-US" sz="1800" dirty="0" smtClean="0"/>
                <a:t> 진료가 이루어진 환자이므로 </a:t>
              </a:r>
              <a:r>
                <a:rPr lang="ko-KR" altLang="en-US" sz="1800" b="1" u="sng" dirty="0" smtClean="0"/>
                <a:t>외래환자로 간주하되 </a:t>
              </a:r>
              <a:r>
                <a:rPr lang="ko-KR" altLang="en-US" sz="1800" b="1" u="sng" dirty="0" err="1" smtClean="0"/>
                <a:t>의사별</a:t>
              </a:r>
              <a:r>
                <a:rPr lang="ko-KR" altLang="en-US" sz="1800" b="1" u="sng" dirty="0" smtClean="0"/>
                <a:t> 진료실적통계에서는 제외되어야 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 eaLnBrk="1" hangingPunct="1">
                <a:spcBef>
                  <a:spcPct val="0"/>
                </a:spcBef>
                <a:buNone/>
              </a:pP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25630" y="792164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의료기관 정의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70138" y="1236886"/>
            <a:ext cx="8795975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700" dirty="0"/>
              <a:t>The hospital is an integral part of a social and medical </a:t>
            </a:r>
            <a:r>
              <a:rPr lang="en-US" altLang="ko-KR" sz="1700" dirty="0" smtClean="0"/>
              <a:t>organization,</a:t>
            </a:r>
          </a:p>
          <a:p>
            <a:pPr fontAlgn="base">
              <a:lnSpc>
                <a:spcPct val="150000"/>
              </a:lnSpc>
            </a:pPr>
            <a:r>
              <a:rPr lang="ko-KR" altLang="en-US" sz="1700" dirty="0" smtClean="0"/>
              <a:t>    병원은 </a:t>
            </a:r>
            <a:r>
              <a:rPr lang="ko-KR" altLang="en-US" sz="1700" dirty="0"/>
              <a:t>사회 및 의료 조직에 있어서 불가결한 역할을 수행하는 </a:t>
            </a:r>
            <a:r>
              <a:rPr lang="ko-KR" altLang="en-US" sz="1700" dirty="0" smtClean="0"/>
              <a:t>기관으로서</a:t>
            </a:r>
            <a:r>
              <a:rPr lang="en-US" altLang="ko-KR" sz="1700" dirty="0"/>
              <a:t>,</a:t>
            </a:r>
            <a:endParaRPr lang="en-US" altLang="ko-KR" sz="1700" dirty="0" smtClean="0"/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700" dirty="0" smtClean="0"/>
              <a:t>the </a:t>
            </a:r>
            <a:r>
              <a:rPr lang="en-US" altLang="ko-KR" sz="1700" dirty="0"/>
              <a:t>function of which is to provide for the population, complete health care, both curative and preventive,</a:t>
            </a:r>
          </a:p>
          <a:p>
            <a:pPr fontAlgn="base">
              <a:lnSpc>
                <a:spcPct val="150000"/>
              </a:lnSpc>
            </a:pPr>
            <a:r>
              <a:rPr lang="ko-KR" altLang="en-US" sz="1700" dirty="0" smtClean="0"/>
              <a:t>   그 </a:t>
            </a:r>
            <a:r>
              <a:rPr lang="ko-KR" altLang="en-US" sz="1700" dirty="0"/>
              <a:t>기능은 지역사회 주민들의 치료와 예방을 총괄하는 완전한 보건의료를 제공하고</a:t>
            </a:r>
            <a:r>
              <a:rPr lang="en-US" altLang="ko-KR" sz="1700" dirty="0" smtClean="0"/>
              <a:t>,</a:t>
            </a:r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700" dirty="0"/>
              <a:t>and whose out-patient services reach out to the family in it’s home </a:t>
            </a:r>
            <a:r>
              <a:rPr lang="en-US" altLang="ko-KR" sz="1700" dirty="0" smtClean="0"/>
              <a:t>environment</a:t>
            </a:r>
            <a:r>
              <a:rPr lang="en-US" altLang="ko-KR" sz="1700" dirty="0"/>
              <a:t>;</a:t>
            </a:r>
            <a:endParaRPr lang="en-US" altLang="ko-KR" sz="1700" dirty="0" smtClean="0"/>
          </a:p>
          <a:p>
            <a:pPr fontAlgn="base">
              <a:lnSpc>
                <a:spcPct val="150000"/>
              </a:lnSpc>
            </a:pPr>
            <a:r>
              <a:rPr lang="ko-KR" altLang="en-US" sz="1700" dirty="0" smtClean="0"/>
              <a:t>    외래진료 </a:t>
            </a:r>
            <a:r>
              <a:rPr lang="ko-KR" altLang="en-US" sz="1700" dirty="0"/>
              <a:t>활동에 있어서는 가족의 건강증진은 물론 가정 </a:t>
            </a:r>
            <a:r>
              <a:rPr lang="ko-KR" altLang="en-US" sz="1700" dirty="0" smtClean="0"/>
              <a:t>환경개선 </a:t>
            </a:r>
            <a:r>
              <a:rPr lang="ko-KR" altLang="en-US" sz="1700" dirty="0"/>
              <a:t>노력까지 </a:t>
            </a:r>
            <a:r>
              <a:rPr lang="ko-KR" altLang="en-US" sz="1700" dirty="0" smtClean="0"/>
              <a:t>포함되며</a:t>
            </a:r>
            <a:endParaRPr lang="en-US" altLang="ko-KR" sz="1700" dirty="0" smtClean="0"/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700" dirty="0" smtClean="0"/>
              <a:t>the </a:t>
            </a:r>
            <a:r>
              <a:rPr lang="en-US" altLang="ko-KR" sz="1700" dirty="0"/>
              <a:t>hospital is also a </a:t>
            </a:r>
            <a:r>
              <a:rPr lang="en-US" altLang="ko-KR" sz="1700" dirty="0" smtClean="0"/>
              <a:t>center </a:t>
            </a:r>
            <a:r>
              <a:rPr lang="en-US" altLang="ko-KR" sz="1700" dirty="0"/>
              <a:t>for the training of health workers and for bio-social research</a:t>
            </a:r>
            <a:r>
              <a:rPr lang="en-US" altLang="ko-KR" sz="1700" dirty="0" smtClean="0"/>
              <a:t>.</a:t>
            </a:r>
            <a:r>
              <a:rPr lang="ko-KR" altLang="en-US" sz="1700" dirty="0"/>
              <a:t> </a:t>
            </a:r>
            <a:endParaRPr lang="en-US" altLang="ko-KR" sz="1700" dirty="0" smtClean="0"/>
          </a:p>
          <a:p>
            <a:pPr fontAlgn="base">
              <a:lnSpc>
                <a:spcPct val="150000"/>
              </a:lnSpc>
            </a:pPr>
            <a:r>
              <a:rPr lang="ko-KR" altLang="en-US" sz="1700" dirty="0" smtClean="0"/>
              <a:t>    또한 보건의료관련 </a:t>
            </a:r>
            <a:r>
              <a:rPr lang="ko-KR" altLang="en-US" sz="1700" dirty="0"/>
              <a:t>종사자들의 훈련과 생물학적</a:t>
            </a:r>
            <a:r>
              <a:rPr lang="en-US" altLang="ko-KR" sz="1700" dirty="0"/>
              <a:t>·</a:t>
            </a:r>
            <a:r>
              <a:rPr lang="ko-KR" altLang="en-US" sz="1700" dirty="0"/>
              <a:t>사회학적 연구의 중심기관이다</a:t>
            </a:r>
            <a:r>
              <a:rPr lang="en-US" altLang="ko-KR" sz="1700" dirty="0" smtClean="0"/>
              <a:t>.</a:t>
            </a:r>
            <a:endParaRPr lang="en-US" altLang="ko-KR" sz="1700" dirty="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의료기관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675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53366"/>
            <a:ext cx="8840483" cy="5891502"/>
            <a:chOff x="1630549" y="832206"/>
            <a:chExt cx="6048672" cy="985308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외래환자범위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914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⑤ 진단서발급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필름복사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의무기록복사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일종의 보건의료서비스를 받기 위하여 내원하여 </a:t>
              </a:r>
              <a:r>
                <a:rPr lang="ko-KR" altLang="en-US" sz="1800" b="1" u="sng" dirty="0" err="1" smtClean="0"/>
                <a:t>재진접수</a:t>
              </a:r>
              <a:r>
                <a:rPr lang="ko-KR" altLang="en-US" sz="1800" b="1" u="sng" dirty="0" smtClean="0"/>
                <a:t> 후 의사의 진료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또는 상담</a:t>
              </a:r>
              <a:r>
                <a:rPr lang="en-US" altLang="ko-KR" sz="1800" b="1" u="sng" dirty="0" smtClean="0"/>
                <a:t>) </a:t>
              </a:r>
              <a:r>
                <a:rPr lang="ko-KR" altLang="en-US" sz="1800" b="1" u="sng" dirty="0" smtClean="0"/>
                <a:t>후 처방에 의하여 행위가 이루어지므로 외래환자로 간주한다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r>
                <a:rPr lang="ko-KR" altLang="en-US" sz="1800" dirty="0" smtClean="0"/>
                <a:t>⑥ 통원수술</a:t>
              </a:r>
              <a:r>
                <a:rPr lang="en-US" altLang="ko-KR" sz="1800" dirty="0" smtClean="0"/>
                <a:t>(ambulatory surgery) : </a:t>
              </a:r>
              <a:r>
                <a:rPr lang="ko-KR" altLang="en-US" sz="1800" dirty="0" smtClean="0"/>
                <a:t>통원수술은 외래환자에게 수행되는 선택적인 외과적 처치로써 </a:t>
              </a:r>
              <a:r>
                <a:rPr lang="en-US" altLang="ko-KR" sz="1800" dirty="0" smtClean="0"/>
                <a:t>short-stay surgery, one-day surgery, come-and-go surgery </a:t>
              </a:r>
              <a:r>
                <a:rPr lang="ko-KR" altLang="en-US" sz="1800" dirty="0" smtClean="0"/>
                <a:t>등도 같은 개념으로 사용되는데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합병증이 발생하지 않고 수술 당일에 입원과 퇴원이 이루어진다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err="1" smtClean="0"/>
                <a:t>소파술</a:t>
              </a:r>
              <a:r>
                <a:rPr lang="en-US" altLang="ko-KR" sz="1800" dirty="0" smtClean="0"/>
                <a:t>(D&amp;C), </a:t>
              </a:r>
              <a:r>
                <a:rPr lang="ko-KR" altLang="en-US" sz="1800" dirty="0" err="1" smtClean="0"/>
                <a:t>탈장봉합술</a:t>
              </a:r>
              <a:r>
                <a:rPr lang="en-US" altLang="ko-KR" sz="1800" dirty="0" smtClean="0"/>
                <a:t>(</a:t>
              </a:r>
              <a:r>
                <a:rPr lang="en-US" altLang="ko-KR" sz="1800" dirty="0" err="1" smtClean="0"/>
                <a:t>herniorrhaphy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방광내시경</a:t>
              </a:r>
              <a:r>
                <a:rPr lang="en-US" altLang="ko-KR" sz="1800" dirty="0" smtClean="0"/>
                <a:t>(</a:t>
              </a:r>
              <a:r>
                <a:rPr lang="en-US" altLang="ko-KR" sz="1800" dirty="0" err="1" smtClean="0"/>
                <a:t>cystoscopy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위내시경</a:t>
              </a:r>
              <a:r>
                <a:rPr lang="en-US" altLang="ko-KR" sz="1800" dirty="0" smtClean="0"/>
                <a:t>(endoscopy), </a:t>
              </a:r>
              <a:r>
                <a:rPr lang="ko-KR" altLang="en-US" sz="1800" dirty="0" smtClean="0"/>
                <a:t>편도선수술</a:t>
              </a:r>
              <a:r>
                <a:rPr lang="en-US" altLang="ko-KR" sz="1800" dirty="0" smtClean="0"/>
                <a:t>(tonsillectomy) </a:t>
              </a:r>
              <a:r>
                <a:rPr lang="ko-KR" altLang="en-US" sz="1800" dirty="0" err="1" smtClean="0"/>
                <a:t>아데노이드절제술</a:t>
              </a:r>
              <a:r>
                <a:rPr lang="en-US" altLang="ko-KR" sz="1800" dirty="0" smtClean="0"/>
                <a:t>(adenoidectomy), </a:t>
              </a:r>
              <a:r>
                <a:rPr lang="ko-KR" altLang="en-US" sz="1800" dirty="0" smtClean="0"/>
                <a:t>생체검사</a:t>
              </a:r>
              <a:r>
                <a:rPr lang="en-US" altLang="ko-KR" sz="1800" dirty="0" smtClean="0"/>
                <a:t>(biopsy) </a:t>
              </a:r>
              <a:r>
                <a:rPr lang="ko-KR" altLang="en-US" sz="1800" dirty="0" smtClean="0"/>
                <a:t>등이 포함된다</a:t>
              </a:r>
              <a:r>
                <a:rPr lang="en-US" altLang="ko-KR" sz="1800" dirty="0" smtClean="0"/>
                <a:t>. Day surgery center</a:t>
              </a:r>
              <a:r>
                <a:rPr lang="ko-KR" altLang="en-US" sz="1800" dirty="0" smtClean="0"/>
                <a:t>에서 </a:t>
              </a:r>
              <a:r>
                <a:rPr lang="ko-KR" altLang="en-US" sz="1800" b="1" u="sng" dirty="0" smtClean="0"/>
                <a:t>수술을 받고 </a:t>
              </a:r>
              <a:r>
                <a:rPr lang="en-US" altLang="ko-KR" sz="1800" b="1" u="sng" dirty="0" smtClean="0"/>
                <a:t>6</a:t>
              </a:r>
              <a:r>
                <a:rPr lang="ko-KR" altLang="en-US" sz="1800" b="1" u="sng" dirty="0" smtClean="0"/>
                <a:t>시간 이상 관찰 후 귀가 또는 이송되므로 입원진료 본인 </a:t>
              </a:r>
              <a:r>
                <a:rPr lang="ko-KR" altLang="en-US" sz="1800" b="1" u="sng" dirty="0" err="1" smtClean="0"/>
                <a:t>일부부담률에</a:t>
              </a:r>
              <a:r>
                <a:rPr lang="ko-KR" altLang="en-US" sz="1800" b="1" u="sng" dirty="0" smtClean="0"/>
                <a:t> 따라 진료비를 산정하지만 입원환자 또는 외래환자 여부는 입원수속 여부에 따라 처리되어야 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r>
                <a:rPr lang="ko-KR" altLang="en-US" sz="1800" dirty="0" smtClean="0"/>
                <a:t>⑦ </a:t>
              </a:r>
              <a:r>
                <a:rPr lang="ko-KR" altLang="en-US" sz="1800" dirty="0" err="1" smtClean="0"/>
                <a:t>낮병동</a:t>
              </a:r>
              <a:r>
                <a:rPr lang="en-US" altLang="ko-KR" sz="1800" dirty="0" smtClean="0"/>
                <a:t>(day care center) : </a:t>
              </a:r>
              <a:r>
                <a:rPr lang="ko-KR" altLang="en-US" sz="1800" dirty="0" smtClean="0"/>
                <a:t>낮 동안은 병원에서 재활 프로그램에 참여하고 밤에는 가족들과 생활할 수 있는 입원치료와 통원치료의 중간형태이다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정신건강의학과 환자들의 재발을 방지하고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질병관리 및 일상생활 능력을 증진시키며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더 나아가 사회적 고립 및 대인관계에서의 문제점을 해결하여 궁극적으로 사회에 적응할 수 있도록 하기 위한 재활 프로그램이다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진료비 산정에 있어서는 </a:t>
              </a:r>
              <a:r>
                <a:rPr lang="ko-KR" altLang="en-US" sz="1800" b="1" u="sng" dirty="0" err="1" smtClean="0"/>
                <a:t>낮병동</a:t>
              </a:r>
              <a:r>
                <a:rPr lang="ko-KR" altLang="en-US" sz="1800" b="1" u="sng" dirty="0" smtClean="0"/>
                <a:t> </a:t>
              </a:r>
              <a:r>
                <a:rPr lang="ko-KR" altLang="en-US" sz="1800" b="1" u="sng" dirty="0" err="1" smtClean="0"/>
                <a:t>입원료를</a:t>
              </a:r>
              <a:r>
                <a:rPr lang="ko-KR" altLang="en-US" sz="1800" b="1" u="sng" dirty="0" smtClean="0"/>
                <a:t> 산정하고 일부 의료기관에서는 입원차트로 관리하고 있으므로 입원환자 또는 외래환자 여부는 입원수속 여부에 따라 처리되어야 한다</a:t>
              </a:r>
            </a:p>
            <a:p>
              <a:pPr eaLnBrk="1" hangingPunct="1">
                <a:spcBef>
                  <a:spcPct val="0"/>
                </a:spcBef>
                <a:buNone/>
              </a:pP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764704"/>
            <a:ext cx="8840483" cy="2567515"/>
            <a:chOff x="1630549" y="832206"/>
            <a:chExt cx="6048672" cy="429397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응급환자</a:t>
              </a:r>
              <a:r>
                <a:rPr kumimoji="0" lang="en-US" altLang="ko-KR" b="1" dirty="0" smtClean="0"/>
                <a:t>(emergency patient)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358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en-US" altLang="ko-KR" sz="1800" b="1" dirty="0" smtClean="0"/>
                <a:t>(1) </a:t>
              </a:r>
              <a:r>
                <a:rPr lang="ko-KR" altLang="en-US" sz="1800" b="1" dirty="0" smtClean="0"/>
                <a:t>응급환자의 정의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  응급의료에 관한 법률에서는 응급환자를 다음과 같이 정의하고 있다</a:t>
              </a:r>
              <a:r>
                <a:rPr lang="en-US" altLang="ko-KR" sz="1800" dirty="0" smtClean="0"/>
                <a:t>. </a:t>
              </a:r>
              <a:r>
                <a:rPr lang="en-US" altLang="ko-KR" sz="1800" b="1" u="sng" dirty="0" smtClean="0"/>
                <a:t>“</a:t>
              </a:r>
              <a:r>
                <a:rPr lang="ko-KR" altLang="en-US" sz="1800" b="1" u="sng" dirty="0" smtClean="0"/>
                <a:t>응급환자란 질병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분만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각종 사고 및 재해로 인한 부상이나 그 밖의 위급한 상태로 인하여 즉시 필요한 응급처치를 받지 아니하면 생명을 보존할 수 없거나 심신에 중대한 위해가 발생할 가능성이 있는 환자 또는 이에 준하는 사람”</a:t>
              </a:r>
              <a:r>
                <a:rPr lang="ko-KR" altLang="en-US" sz="1800" dirty="0" smtClean="0"/>
                <a:t>을 말한다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  응급환자 </a:t>
              </a:r>
              <a:r>
                <a:rPr lang="ko-KR" altLang="en-US" sz="1800" dirty="0" err="1" smtClean="0"/>
                <a:t>실인원수는</a:t>
              </a:r>
              <a:r>
                <a:rPr lang="ko-KR" altLang="en-US" sz="1800" dirty="0" smtClean="0"/>
                <a:t> 기간 내 응급실 </a:t>
              </a:r>
              <a:r>
                <a:rPr lang="ko-KR" altLang="en-US" sz="1800" dirty="0" err="1" smtClean="0"/>
                <a:t>총진료환자수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실제 환자 머릿수 개념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를 의미하며 응급환자 연인원수는 </a:t>
              </a:r>
              <a:r>
                <a:rPr lang="en-US" altLang="ko-KR" sz="1800" dirty="0" smtClean="0"/>
                <a:t>24</a:t>
              </a:r>
              <a:r>
                <a:rPr lang="ko-KR" altLang="en-US" sz="1800" dirty="0" smtClean="0"/>
                <a:t>시간 넘어서 응급실에 </a:t>
              </a:r>
              <a:r>
                <a:rPr lang="ko-KR" altLang="en-US" sz="1800" dirty="0" err="1" smtClean="0"/>
                <a:t>재원한</a:t>
              </a:r>
              <a:r>
                <a:rPr lang="ko-KR" altLang="en-US" sz="1800" dirty="0" smtClean="0"/>
                <a:t> 환자수를 의미한다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5115902"/>
            <a:chOff x="1630549" y="832206"/>
            <a:chExt cx="6048672" cy="855595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응급증상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784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71463" indent="-271463">
                <a:buNone/>
              </a:pPr>
              <a:r>
                <a:rPr lang="ko-KR" altLang="en-US" sz="1800" dirty="0" smtClean="0"/>
                <a:t>① 신경학적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급성의식장애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급성신경학적 이상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구토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의식장애 등의 증상이 있는 두부 손상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② 심혈관계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심폐소생술이 필요한 증상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급성호흡곤란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심장질환으로 인한 급성 </a:t>
              </a:r>
              <a:r>
                <a:rPr lang="ko-KR" altLang="en-US" sz="1800" dirty="0" err="1" smtClean="0"/>
                <a:t>흉통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심계항진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심박급속증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박동이상 및 쇼크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③ 중독 및 대사장애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심한 탈수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약물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알코올 또는 기타 물질의 과다복용이나 중독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급성대사장애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간부전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신부전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당뇨병 등</a:t>
              </a:r>
              <a:r>
                <a:rPr lang="en-US" altLang="ko-KR" sz="1800" dirty="0" smtClean="0"/>
                <a:t>)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④ 외과적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개복술을 요하는 </a:t>
              </a:r>
              <a:r>
                <a:rPr lang="ko-KR" altLang="en-US" sz="1800" dirty="0" err="1" smtClean="0"/>
                <a:t>급성복증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급성복막염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장폐색증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급성췌장염 등 중 한 경우에 한함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광범위한 화상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외부 신체표면적의 </a:t>
              </a:r>
              <a:r>
                <a:rPr lang="en-US" altLang="ko-KR" sz="1800" dirty="0" smtClean="0"/>
                <a:t>18%</a:t>
              </a:r>
              <a:r>
                <a:rPr lang="ko-KR" altLang="en-US" sz="1800" dirty="0" smtClean="0"/>
                <a:t>이상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관통상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개방성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다발성 골절 또는 대퇴부 척추의 골절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사지를 절단할 우려가 있는 혈관 손상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전신마취 하에 응급수술을 요하는 증상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다발성 외상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⑤ 출혈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계속되는 각혈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지혈이 안 되는 출혈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급성 위장관 출혈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⑥ 안과적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화학물질에 의한 눈의 손상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급성 시력 소실</a:t>
              </a:r>
            </a:p>
            <a:p>
              <a:pPr>
                <a:buNone/>
              </a:pPr>
              <a:r>
                <a:rPr lang="ko-KR" altLang="en-US" sz="1800" dirty="0" smtClean="0"/>
                <a:t>⑦ </a:t>
              </a:r>
              <a:r>
                <a:rPr lang="ko-KR" altLang="en-US" sz="1800" dirty="0" err="1" smtClean="0"/>
                <a:t>알러지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얼굴 부종을 동반한 </a:t>
              </a:r>
              <a:r>
                <a:rPr lang="ko-KR" altLang="en-US" sz="1800" dirty="0" err="1" smtClean="0"/>
                <a:t>알러지</a:t>
              </a:r>
              <a:r>
                <a:rPr lang="ko-KR" altLang="en-US" sz="1800" dirty="0" smtClean="0"/>
                <a:t> 반응</a:t>
              </a:r>
            </a:p>
            <a:p>
              <a:pPr>
                <a:buNone/>
              </a:pPr>
              <a:r>
                <a:rPr lang="ko-KR" altLang="en-US" sz="1800" dirty="0" smtClean="0"/>
                <a:t>⑧ 소아과적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소아경련성 장애</a:t>
              </a:r>
            </a:p>
            <a:p>
              <a:pPr>
                <a:buNone/>
              </a:pPr>
              <a:r>
                <a:rPr lang="ko-KR" altLang="en-US" sz="1800" dirty="0" smtClean="0"/>
                <a:t>⑨ 정신과적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자신 또는 다른 사람을 해할 우려가 있는 정신장애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4783503"/>
            <a:chOff x="1630549" y="832206"/>
            <a:chExt cx="6048672" cy="800004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응급증상에 준하는 증상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728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① 신경학적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의식장애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현훈</a:t>
              </a:r>
            </a:p>
            <a:p>
              <a:pPr>
                <a:buNone/>
              </a:pPr>
              <a:r>
                <a:rPr lang="ko-KR" altLang="en-US" sz="1800" dirty="0" smtClean="0"/>
                <a:t>② 심혈관계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호흡곤란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과호흡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③ 외과적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화상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급성복증을</a:t>
              </a:r>
              <a:r>
                <a:rPr lang="ko-KR" altLang="en-US" sz="1800" dirty="0" smtClean="0"/>
                <a:t> 포함한 배의 전반적인 이상증상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골절ㆍ외상</a:t>
              </a:r>
              <a:r>
                <a:rPr lang="ko-KR" altLang="en-US" sz="1800" dirty="0" smtClean="0"/>
                <a:t> 또는 탈골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그 밖에 응급수술을 요하는 증상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배뇨장애</a:t>
              </a:r>
            </a:p>
            <a:p>
              <a:pPr>
                <a:buNone/>
              </a:pPr>
              <a:r>
                <a:rPr lang="ko-KR" altLang="en-US" sz="1800" dirty="0" smtClean="0"/>
                <a:t>④ 출혈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혈관손상</a:t>
              </a:r>
            </a:p>
            <a:p>
              <a:pPr>
                <a:buNone/>
              </a:pPr>
              <a:r>
                <a:rPr lang="ko-KR" altLang="en-US" sz="1800" dirty="0" smtClean="0"/>
                <a:t>⑤ 소아과적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소아 경련</a:t>
              </a:r>
              <a:r>
                <a:rPr lang="en-US" altLang="ko-KR" sz="1800" dirty="0" smtClean="0"/>
                <a:t>, 38℃ </a:t>
              </a:r>
              <a:r>
                <a:rPr lang="ko-KR" altLang="en-US" sz="1800" dirty="0" smtClean="0"/>
                <a:t>이상인 소아 고열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공휴일ㆍ야간</a:t>
              </a:r>
              <a:r>
                <a:rPr lang="ko-KR" altLang="en-US" sz="1800" dirty="0" smtClean="0"/>
                <a:t> 등 의료서비스가 제공되기 어려운 때에 </a:t>
              </a:r>
              <a:r>
                <a:rPr lang="en-US" altLang="ko-KR" sz="1800" dirty="0" smtClean="0"/>
                <a:t>8</a:t>
              </a:r>
              <a:r>
                <a:rPr lang="ko-KR" altLang="en-US" sz="1800" dirty="0" smtClean="0"/>
                <a:t>세 이하의 소아에게 나타나는 증상을 말한다</a:t>
              </a:r>
              <a:r>
                <a:rPr lang="en-US" altLang="ko-KR" sz="1800" dirty="0" smtClean="0"/>
                <a:t>)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⑥ 산부인과적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분만 또는 성폭력으로 인하여 산부인과적 검사 또는 처치가 필요한 증상</a:t>
              </a:r>
            </a:p>
            <a:p>
              <a:pPr>
                <a:buNone/>
              </a:pPr>
              <a:r>
                <a:rPr lang="ko-KR" altLang="en-US" sz="1800" dirty="0" smtClean="0"/>
                <a:t>⑦ 이물에 의한 응급증상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귀ㆍ눈ㆍ코ㆍ항문</a:t>
              </a:r>
              <a:r>
                <a:rPr lang="ko-KR" altLang="en-US" sz="1800" dirty="0" smtClean="0"/>
                <a:t> 등에 이물이 들어가 </a:t>
              </a:r>
              <a:r>
                <a:rPr lang="ko-KR" altLang="en-US" sz="1800" dirty="0" err="1" smtClean="0"/>
                <a:t>제거술이</a:t>
              </a:r>
              <a:r>
                <a:rPr lang="ko-KR" altLang="en-US" sz="1800" dirty="0" smtClean="0"/>
                <a:t> 필요한 환자</a:t>
              </a:r>
            </a:p>
            <a:p>
              <a:pPr>
                <a:buNone/>
              </a:pPr>
              <a:r>
                <a:rPr lang="ko-KR" altLang="en-US" sz="1800" dirty="0" smtClean="0"/>
                <a:t>응급실이 없는 병원에서는 진료 외 시간에 내원한 환자를 응급환자로 구분하고 있으며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응급실에 내원하여 의사가 응급환자인지 </a:t>
              </a:r>
              <a:r>
                <a:rPr lang="ko-KR" altLang="en-US" sz="1800" dirty="0" err="1" smtClean="0"/>
                <a:t>비응급환자인지</a:t>
              </a:r>
              <a:r>
                <a:rPr lang="ko-KR" altLang="en-US" sz="1800" dirty="0" smtClean="0"/>
                <a:t> 구분하기 전까지는 응급환자로 본다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4617308"/>
            <a:chOff x="1630549" y="832206"/>
            <a:chExt cx="6048672" cy="772209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응급의료기관의 종별 구분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70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응급의료기관 종별 구분은 의료법 제</a:t>
              </a:r>
              <a:r>
                <a:rPr lang="en-US" altLang="ko-KR" sz="1800" dirty="0" smtClean="0"/>
                <a:t>3</a:t>
              </a:r>
              <a:r>
                <a:rPr lang="ko-KR" altLang="en-US" sz="1800" dirty="0" smtClean="0"/>
                <a:t>조에 따른 의료기관 중에서 </a:t>
              </a:r>
              <a:r>
                <a:rPr lang="ko-KR" altLang="en-US" sz="1800" b="1" u="sng" dirty="0" smtClean="0"/>
                <a:t>응급의료에 관한 법률에 따라 지정된 중앙응급의료센터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권역응급의료센터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전문응급의료센터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지역응급의료센터 및 </a:t>
              </a:r>
              <a:r>
                <a:rPr lang="ko-KR" altLang="en-US" sz="1800" b="1" u="sng" dirty="0" err="1" smtClean="0"/>
                <a:t>지역응급의료기관로</a:t>
              </a:r>
              <a:r>
                <a:rPr lang="ko-KR" altLang="en-US" sz="1800" b="1" u="sng" dirty="0" smtClean="0"/>
                <a:t> 구분 할 수 있다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r>
                <a:rPr lang="ko-KR" altLang="en-US" sz="1800" dirty="0" smtClean="0"/>
                <a:t>  중앙응급의료센터는 국립중앙의료원내에 설치되어 응급의료기관 등에 대한 평가 및 질 향상활동 지원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응급의료종사자에 대한 교육훈련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권역응급의료센터 간의 업무 조정 및 지원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응급의료관련 연구 등의 업무를 맡고 있다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r>
                <a:rPr lang="ko-KR" altLang="en-US" sz="1800" dirty="0" smtClean="0"/>
                <a:t>  지역응급의료센터는 종합병원 중에서 보건복지부장관이 정하는 기준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방법 및 절차에 따라 서울 </a:t>
              </a:r>
              <a:r>
                <a:rPr lang="en-US" altLang="ko-KR" sz="1800" dirty="0" smtClean="0"/>
                <a:t>28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부산 </a:t>
              </a:r>
              <a:r>
                <a:rPr lang="en-US" altLang="ko-KR" sz="1800" dirty="0" smtClean="0"/>
                <a:t>7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대구 </a:t>
              </a:r>
              <a:r>
                <a:rPr lang="en-US" altLang="ko-KR" sz="1800" dirty="0" smtClean="0"/>
                <a:t>4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인천 </a:t>
              </a:r>
              <a:r>
                <a:rPr lang="en-US" altLang="ko-KR" sz="1800" dirty="0" smtClean="0"/>
                <a:t>6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광주 </a:t>
              </a:r>
              <a:r>
                <a:rPr lang="en-US" altLang="ko-KR" sz="1800" dirty="0" smtClean="0"/>
                <a:t>2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대전 </a:t>
              </a:r>
              <a:r>
                <a:rPr lang="en-US" altLang="ko-KR" sz="1800" dirty="0" smtClean="0"/>
                <a:t>4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경기도 </a:t>
              </a:r>
              <a:r>
                <a:rPr lang="en-US" altLang="ko-KR" sz="1800" dirty="0" smtClean="0"/>
                <a:t>22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전북 </a:t>
              </a:r>
              <a:r>
                <a:rPr lang="en-US" altLang="ko-KR" sz="1800" dirty="0" smtClean="0"/>
                <a:t>5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전남 </a:t>
              </a:r>
              <a:r>
                <a:rPr lang="en-US" altLang="ko-KR" sz="1800" dirty="0" smtClean="0"/>
                <a:t>6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경북 </a:t>
              </a:r>
              <a:r>
                <a:rPr lang="en-US" altLang="ko-KR" sz="1800" dirty="0" smtClean="0"/>
                <a:t>9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경남 </a:t>
              </a:r>
              <a:r>
                <a:rPr lang="en-US" altLang="ko-KR" sz="1800" dirty="0" smtClean="0"/>
                <a:t>3</a:t>
              </a:r>
              <a:r>
                <a:rPr lang="ko-KR" altLang="en-US" sz="1800" dirty="0" smtClean="0"/>
                <a:t>개소 등으로 지정되어 있으며 관할 지역 안의 주민에게 적정한 응급의료를 제공한다</a:t>
              </a:r>
              <a:r>
                <a:rPr lang="en-US" altLang="ko-KR" sz="1800" dirty="0" smtClean="0"/>
                <a:t>. </a:t>
              </a:r>
            </a:p>
            <a:p>
              <a:pPr>
                <a:buNone/>
              </a:pPr>
              <a:r>
                <a:rPr lang="en-US" altLang="ko-KR" sz="1800" dirty="0" smtClean="0"/>
                <a:t>  </a:t>
              </a:r>
              <a:r>
                <a:rPr lang="ko-KR" altLang="en-US" sz="1800" dirty="0" smtClean="0"/>
                <a:t>지역응급의료기관은 종합병원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병원 및 의원 중에서 서울 </a:t>
              </a:r>
              <a:r>
                <a:rPr lang="en-US" altLang="ko-KR" sz="1800" dirty="0" smtClean="0"/>
                <a:t>22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부산 </a:t>
              </a:r>
              <a:r>
                <a:rPr lang="en-US" altLang="ko-KR" sz="1800" dirty="0" smtClean="0"/>
                <a:t>26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대구 </a:t>
              </a:r>
              <a:r>
                <a:rPr lang="en-US" altLang="ko-KR" sz="1800" dirty="0" smtClean="0"/>
                <a:t>9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인천 </a:t>
              </a:r>
              <a:r>
                <a:rPr lang="en-US" altLang="ko-KR" sz="1800" dirty="0" smtClean="0"/>
                <a:t>10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광주 </a:t>
              </a:r>
              <a:r>
                <a:rPr lang="en-US" altLang="ko-KR" sz="1800" dirty="0" smtClean="0"/>
                <a:t>18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대전 </a:t>
              </a:r>
              <a:r>
                <a:rPr lang="en-US" altLang="ko-KR" sz="1800" dirty="0" smtClean="0"/>
                <a:t>4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경기도 </a:t>
              </a:r>
              <a:r>
                <a:rPr lang="en-US" altLang="ko-KR" sz="1800" dirty="0" smtClean="0"/>
                <a:t>44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전북 </a:t>
              </a:r>
              <a:r>
                <a:rPr lang="en-US" altLang="ko-KR" sz="1800" dirty="0" smtClean="0"/>
                <a:t>14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전남 </a:t>
              </a:r>
              <a:r>
                <a:rPr lang="en-US" altLang="ko-KR" sz="1800" dirty="0" smtClean="0"/>
                <a:t>36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경북 </a:t>
              </a:r>
              <a:r>
                <a:rPr lang="en-US" altLang="ko-KR" sz="1800" dirty="0" smtClean="0"/>
                <a:t>26</a:t>
              </a:r>
              <a:r>
                <a:rPr lang="ko-KR" altLang="en-US" sz="1800" dirty="0" smtClean="0"/>
                <a:t>개소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경남 </a:t>
              </a:r>
              <a:r>
                <a:rPr lang="en-US" altLang="ko-KR" sz="1800" dirty="0" smtClean="0"/>
                <a:t>36</a:t>
              </a:r>
              <a:r>
                <a:rPr lang="ko-KR" altLang="en-US" sz="1800" dirty="0" smtClean="0"/>
                <a:t>개소 등이 지정되어 있다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병원환자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2900989"/>
            <a:chOff x="1630549" y="836658"/>
            <a:chExt cx="6048672" cy="485168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6658"/>
              <a:ext cx="3287794" cy="6035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smtClean="0"/>
                <a:t>진료비 적용수가 기준에 의한 환자 분류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418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환자에게 제공되는 진료서비스의 적용수가에 따른 환자 분류로는 </a:t>
              </a:r>
              <a:r>
                <a:rPr lang="ko-KR" altLang="en-US" sz="1800" b="1" u="sng" dirty="0" smtClean="0"/>
                <a:t>국민건강법에 의한 국민건강보험환자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지역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직장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공무원 및 사립학교 교직원</a:t>
              </a:r>
              <a:r>
                <a:rPr lang="en-US" altLang="ko-KR" sz="1800" b="1" u="sng" dirty="0" smtClean="0"/>
                <a:t>), </a:t>
              </a:r>
              <a:r>
                <a:rPr lang="ko-KR" altLang="en-US" sz="1800" b="1" u="sng" dirty="0" err="1" smtClean="0"/>
                <a:t>의료급여법에</a:t>
              </a:r>
              <a:r>
                <a:rPr lang="ko-KR" altLang="en-US" sz="1800" b="1" u="sng" dirty="0" smtClean="0"/>
                <a:t> 의한 의료급여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종</a:t>
              </a:r>
              <a:r>
                <a:rPr lang="en-US" altLang="ko-KR" sz="1800" b="1" u="sng" dirty="0" smtClean="0"/>
                <a:t>·2</a:t>
              </a:r>
              <a:r>
                <a:rPr lang="ko-KR" altLang="en-US" sz="1800" b="1" u="sng" dirty="0" smtClean="0"/>
                <a:t>종 환자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공무원연금법과 사립학교 교원연금법에 의한 공무상요양환자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산업재해보상보험법에 의한 산업재해환자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자동차손해배상법에</a:t>
              </a:r>
              <a:r>
                <a:rPr lang="ko-KR" altLang="en-US" sz="1800" b="1" u="sng" dirty="0" smtClean="0"/>
                <a:t> 의한 자동차보험환자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일반환자 등으로 구분된다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병원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분류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764704"/>
            <a:ext cx="8840483" cy="1348720"/>
            <a:chOff x="1630549" y="832206"/>
            <a:chExt cx="6048672" cy="22556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재원환자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154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재원환자란 당일 </a:t>
              </a:r>
              <a:r>
                <a:rPr lang="en-US" altLang="ko-KR" sz="1800" dirty="0" smtClean="0"/>
                <a:t>24</a:t>
              </a:r>
              <a:r>
                <a:rPr lang="ko-KR" altLang="en-US" sz="1800" dirty="0" smtClean="0"/>
                <a:t>시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자정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현재 입원병상을 차지하고 있는 환자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응급실 제외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재원환자는 시점 재원환자수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일일 재원환자수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일일평균</a:t>
              </a:r>
              <a:r>
                <a:rPr lang="ko-KR" altLang="en-US" sz="1800" b="1" u="sng" dirty="0" smtClean="0"/>
                <a:t> 재원환자수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진료과별 </a:t>
              </a:r>
              <a:r>
                <a:rPr lang="ko-KR" altLang="en-US" sz="1800" b="1" u="sng" dirty="0" err="1" smtClean="0"/>
                <a:t>일일평균</a:t>
              </a:r>
              <a:r>
                <a:rPr lang="ko-KR" altLang="en-US" sz="1800" b="1" u="sng" dirty="0" smtClean="0"/>
                <a:t> 재원환자수</a:t>
              </a:r>
              <a:r>
                <a:rPr lang="en-US" altLang="ko-KR" sz="1800" b="1" u="sng" dirty="0" smtClean="0"/>
                <a:t>, 100</a:t>
              </a:r>
              <a:r>
                <a:rPr lang="ko-KR" altLang="en-US" sz="1800" b="1" u="sng" dirty="0" smtClean="0"/>
                <a:t>병상당 </a:t>
              </a:r>
              <a:r>
                <a:rPr lang="ko-KR" altLang="en-US" sz="1800" b="1" u="sng" dirty="0" err="1" smtClean="0"/>
                <a:t>일일평균</a:t>
              </a:r>
              <a:r>
                <a:rPr lang="ko-KR" altLang="en-US" sz="1800" b="1" u="sng" dirty="0" smtClean="0"/>
                <a:t> 재원환자수 등으로 세분화된다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118977" y="2204864"/>
            <a:ext cx="8840483" cy="2575074"/>
            <a:chOff x="1602489" y="832206"/>
            <a:chExt cx="6048672" cy="16763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시점 재원환자수</a:t>
              </a:r>
              <a:r>
                <a:rPr kumimoji="0" lang="en-US" altLang="ko-KR" b="1" dirty="0" smtClean="0"/>
                <a:t>(</a:t>
              </a:r>
              <a:r>
                <a:rPr lang="en-US" altLang="ko-KR" b="1" dirty="0" smtClean="0"/>
                <a:t>inpatient census)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43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매일 정해진 일정시간에 재원하고 있는 환자를 조사하는 것으로 </a:t>
              </a:r>
              <a:r>
                <a:rPr lang="ko-KR" altLang="en-US" sz="1800" b="1" u="sng" dirty="0" smtClean="0"/>
                <a:t>일반적으로 자정</a:t>
              </a:r>
              <a:r>
                <a:rPr lang="en-US" altLang="ko-KR" sz="1800" b="1" u="sng" dirty="0" smtClean="0"/>
                <a:t>(24:00)</a:t>
              </a:r>
              <a:r>
                <a:rPr lang="ko-KR" altLang="en-US" sz="1800" b="1" u="sng" dirty="0" smtClean="0"/>
                <a:t>을 기점</a:t>
              </a:r>
              <a:r>
                <a:rPr lang="en-US" altLang="ko-KR" sz="1800" b="1" u="sng" dirty="0" smtClean="0"/>
                <a:t>(census taking time)</a:t>
              </a:r>
              <a:r>
                <a:rPr lang="ko-KR" altLang="en-US" sz="1800" b="1" u="sng" dirty="0" smtClean="0"/>
                <a:t>으로 하여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그 시간에 병상을 차지하고 있는 환자수를 파악하는 것을 말한다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b="1" dirty="0" smtClean="0"/>
                <a:t> </a:t>
              </a:r>
              <a:r>
                <a:rPr lang="ko-KR" altLang="en-US" sz="1800" dirty="0" smtClean="0"/>
                <a:t>진료과별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병동별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환자보험유형별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성별 등 여러 가지 형태로 조사가 가능하다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endParaRPr lang="ko-KR" altLang="en-US" sz="1800" dirty="0" smtClean="0"/>
            </a:p>
            <a:p>
              <a:pPr marL="2151063" indent="-2151063">
                <a:buNone/>
              </a:pPr>
              <a:r>
                <a:rPr lang="ko-KR" altLang="en-US" sz="1800" dirty="0" smtClean="0"/>
                <a:t>        시점 재원환자수 </a:t>
              </a:r>
              <a:r>
                <a:rPr lang="en-US" altLang="ko-KR" sz="1800" dirty="0" smtClean="0"/>
                <a:t>= </a:t>
              </a:r>
              <a:r>
                <a:rPr lang="ko-KR" altLang="en-US" sz="1800" dirty="0" smtClean="0"/>
                <a:t>전일 </a:t>
              </a:r>
              <a:r>
                <a:rPr lang="en-US" altLang="ko-KR" sz="1800" dirty="0" smtClean="0"/>
                <a:t>24:00</a:t>
              </a:r>
              <a:r>
                <a:rPr lang="ko-KR" altLang="en-US" sz="1800" dirty="0" smtClean="0"/>
                <a:t>시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자정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현재에 그 이전 입원한 환자 </a:t>
              </a:r>
              <a:endParaRPr lang="en-US" altLang="ko-KR" sz="1800" dirty="0" smtClean="0"/>
            </a:p>
            <a:p>
              <a:pPr marL="2151063" indent="-2151063">
                <a:buNone/>
              </a:pPr>
              <a:r>
                <a:rPr lang="en-US" altLang="ko-KR" sz="1800" dirty="0" smtClean="0"/>
                <a:t>                              + </a:t>
              </a:r>
              <a:r>
                <a:rPr lang="ko-KR" altLang="en-US" sz="1800" dirty="0" smtClean="0"/>
                <a:t>당일 입원환자 </a:t>
              </a:r>
              <a:r>
                <a:rPr lang="ko-KR" altLang="en-US" sz="1800" dirty="0" err="1" smtClean="0"/>
                <a:t>실인원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– </a:t>
              </a:r>
              <a:r>
                <a:rPr lang="ko-KR" altLang="en-US" sz="1800" dirty="0" smtClean="0"/>
                <a:t>당일 퇴원환자 </a:t>
              </a:r>
              <a:r>
                <a:rPr lang="ko-KR" altLang="en-US" sz="1800" dirty="0" err="1" smtClean="0"/>
                <a:t>실인원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재원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17859" y="726897"/>
            <a:ext cx="8840483" cy="2567515"/>
            <a:chOff x="1630549" y="832206"/>
            <a:chExt cx="6048672" cy="429397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3434428" cy="6418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일일 재원환자수</a:t>
              </a:r>
              <a:r>
                <a:rPr kumimoji="0" lang="en-US" altLang="ko-KR" b="1" dirty="0" smtClean="0"/>
                <a:t>(daily inpatient census)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358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하루에 몇 명의 환자가 </a:t>
              </a:r>
              <a:r>
                <a:rPr lang="ko-KR" altLang="en-US" sz="1800" dirty="0" err="1" smtClean="0"/>
                <a:t>재원하는</a:t>
              </a:r>
              <a:r>
                <a:rPr lang="ko-KR" altLang="en-US" sz="1800" dirty="0" smtClean="0"/>
                <a:t> 지를 </a:t>
              </a:r>
              <a:r>
                <a:rPr lang="ko-KR" altLang="en-US" sz="1800" dirty="0" err="1" smtClean="0"/>
                <a:t>나타는</a:t>
              </a:r>
              <a:r>
                <a:rPr lang="ko-KR" altLang="en-US" sz="1800" dirty="0" smtClean="0"/>
                <a:t> 지표로 </a:t>
              </a:r>
              <a:r>
                <a:rPr lang="ko-KR" altLang="en-US" sz="1800" b="1" u="sng" dirty="0" smtClean="0"/>
                <a:t>시점 재원환자수를 조사한 후에 당일 입원하여 당일 퇴원한 환자수를 합친 것을 말한다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b="1" dirty="0" smtClean="0"/>
                <a:t> </a:t>
              </a:r>
              <a:r>
                <a:rPr lang="ko-KR" altLang="en-US" sz="1800" dirty="0" smtClean="0"/>
                <a:t>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시점 재원환자수 조사시간 이후 입원하였다가 다음날 시점 재원환자수 조사 이전에 퇴원한 당일 입원 당일 퇴원환자는 다음날 시점 재원환자수 조사에는 누락되므로 일일 재원환자수에는 당일 입원 당일 퇴원환자수를 더해주어야 한다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endParaRPr lang="en-US" altLang="ko-KR" sz="1800" dirty="0" smtClean="0"/>
            </a:p>
            <a:p>
              <a:pPr>
                <a:buNone/>
              </a:pPr>
              <a:r>
                <a:rPr lang="ko-KR" altLang="en-US" sz="1800" dirty="0" smtClean="0"/>
                <a:t>     </a:t>
              </a:r>
              <a:r>
                <a:rPr lang="ko-KR" altLang="en-US" sz="1800" b="1" u="sng" dirty="0" smtClean="0"/>
                <a:t>일일 재원환자수 </a:t>
              </a:r>
              <a:r>
                <a:rPr lang="en-US" altLang="ko-KR" sz="1800" b="1" u="sng" dirty="0" smtClean="0"/>
                <a:t>= </a:t>
              </a:r>
              <a:r>
                <a:rPr lang="ko-KR" altLang="en-US" sz="1800" b="1" u="sng" dirty="0" smtClean="0"/>
                <a:t>시점 재원환자수 </a:t>
              </a:r>
              <a:r>
                <a:rPr lang="en-US" altLang="ko-KR" sz="1800" b="1" u="sng" dirty="0" smtClean="0"/>
                <a:t>+ </a:t>
              </a:r>
              <a:r>
                <a:rPr lang="ko-KR" altLang="en-US" sz="1800" b="1" u="sng" dirty="0" smtClean="0"/>
                <a:t>당일 입원하여 당일 퇴원한 환자수</a:t>
              </a:r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직사각형 2"/>
          <p:cNvSpPr>
            <a:spLocks noChangeArrowheads="1"/>
          </p:cNvSpPr>
          <p:nvPr/>
        </p:nvSpPr>
        <p:spPr bwMode="auto">
          <a:xfrm>
            <a:off x="144877" y="3501008"/>
            <a:ext cx="8840483" cy="21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marL="896938" indent="-896938">
              <a:buNone/>
            </a:pPr>
            <a:r>
              <a:rPr lang="ko-KR" altLang="en-US" sz="1800" dirty="0" smtClean="0"/>
              <a:t>예제</a:t>
            </a:r>
            <a:r>
              <a:rPr lang="en-US" altLang="ko-KR" sz="1800" dirty="0" smtClean="0"/>
              <a:t>6-1) </a:t>
            </a:r>
            <a:r>
              <a:rPr lang="ko-KR" altLang="en-US" sz="1800" dirty="0" smtClean="0"/>
              <a:t>어느 병원에서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일 자정 </a:t>
            </a:r>
            <a:r>
              <a:rPr lang="en-US" altLang="ko-KR" sz="1800" dirty="0" smtClean="0"/>
              <a:t>census </a:t>
            </a:r>
            <a:r>
              <a:rPr lang="ko-KR" altLang="en-US" sz="1800" dirty="0" smtClean="0"/>
              <a:t>조사기간에 재원환자 성인과 소아환자는 </a:t>
            </a:r>
            <a:r>
              <a:rPr lang="en-US" altLang="ko-KR" sz="1800" dirty="0" smtClean="0"/>
              <a:t>531</a:t>
            </a:r>
            <a:r>
              <a:rPr lang="ko-KR" altLang="en-US" sz="1800" dirty="0" smtClean="0"/>
              <a:t>명이고</a:t>
            </a:r>
            <a:r>
              <a:rPr lang="en-US" altLang="ko-KR" sz="1800" dirty="0" smtClean="0"/>
              <a:t>, 10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일 하루 동안 성인과 소아환자가 </a:t>
            </a:r>
            <a:r>
              <a:rPr lang="en-US" altLang="ko-KR" sz="1800" dirty="0" smtClean="0"/>
              <a:t>42</a:t>
            </a:r>
            <a:r>
              <a:rPr lang="ko-KR" altLang="en-US" sz="1800" dirty="0" smtClean="0"/>
              <a:t>명 입원하였고 </a:t>
            </a:r>
            <a:r>
              <a:rPr lang="en-US" altLang="ko-KR" sz="1800" dirty="0" smtClean="0"/>
              <a:t>17</a:t>
            </a:r>
            <a:r>
              <a:rPr lang="ko-KR" altLang="en-US" sz="1800" dirty="0" smtClean="0"/>
              <a:t>명 퇴원하였으며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명이 사망하였다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그리고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일 입원하였다가 같은 날 바로 퇴원한 사람이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명 있었다</a:t>
            </a:r>
            <a:r>
              <a:rPr lang="en-US" altLang="ko-KR" sz="1800" dirty="0" smtClean="0"/>
              <a:t>. 10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일 자정 </a:t>
            </a:r>
            <a:r>
              <a:rPr lang="en-US" altLang="ko-KR" sz="1800" dirty="0" smtClean="0"/>
              <a:t>census </a:t>
            </a:r>
            <a:r>
              <a:rPr lang="ko-KR" altLang="en-US" sz="1800" dirty="0" smtClean="0"/>
              <a:t>조사기간의 시점 재원환자수와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일 일일 재원환자수는</a:t>
            </a:r>
            <a:r>
              <a:rPr lang="en-US" altLang="ko-KR" sz="1800" dirty="0" smtClean="0"/>
              <a:t>?</a:t>
            </a:r>
            <a:endParaRPr lang="ko-KR" altLang="en-US" sz="1800" dirty="0" smtClean="0"/>
          </a:p>
          <a:p>
            <a:pPr marL="982663" indent="-982663">
              <a:buNone/>
            </a:pPr>
            <a:r>
              <a:rPr lang="ko-KR" altLang="en-US" sz="1800" dirty="0" smtClean="0"/>
              <a:t>풀이</a:t>
            </a:r>
            <a:r>
              <a:rPr lang="en-US" altLang="ko-KR" sz="1800" dirty="0" smtClean="0"/>
              <a:t>6-1) 10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일 자정 </a:t>
            </a:r>
            <a:r>
              <a:rPr lang="en-US" altLang="ko-KR" sz="1800" dirty="0" smtClean="0"/>
              <a:t>census </a:t>
            </a:r>
            <a:r>
              <a:rPr lang="ko-KR" altLang="en-US" sz="1800" dirty="0" smtClean="0"/>
              <a:t>시점 재원환자수 </a:t>
            </a:r>
            <a:r>
              <a:rPr lang="en-US" altLang="ko-KR" sz="1800" dirty="0" smtClean="0"/>
              <a:t>531+42-17-3 = 553</a:t>
            </a:r>
            <a:r>
              <a:rPr lang="ko-KR" altLang="en-US" sz="1800" dirty="0" smtClean="0"/>
              <a:t>명</a:t>
            </a:r>
          </a:p>
          <a:p>
            <a:pPr>
              <a:buNone/>
            </a:pPr>
            <a:r>
              <a:rPr lang="en-US" altLang="ko-KR" sz="1800" dirty="0" smtClean="0"/>
              <a:t>            10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일 일일 재원환자수 </a:t>
            </a:r>
            <a:r>
              <a:rPr lang="en-US" altLang="ko-KR" sz="1800" dirty="0" smtClean="0"/>
              <a:t>531+42-17-3+2 = 555</a:t>
            </a:r>
            <a:r>
              <a:rPr lang="ko-KR" altLang="en-US" sz="1800" dirty="0" smtClean="0"/>
              <a:t>명</a:t>
            </a:r>
            <a:endParaRPr lang="ko-KR" altLang="en-US" sz="1800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재원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17859" y="726901"/>
            <a:ext cx="8840483" cy="1348721"/>
            <a:chOff x="1630549" y="832206"/>
            <a:chExt cx="6048672" cy="22556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4325817" cy="69587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일일평균</a:t>
              </a:r>
              <a:r>
                <a:rPr lang="ko-KR" altLang="en-US" b="1" dirty="0" smtClean="0"/>
                <a:t> 재원환자수</a:t>
              </a:r>
              <a:r>
                <a:rPr lang="en-US" altLang="ko-KR" b="1" dirty="0" smtClean="0"/>
                <a:t>(average daily inpatient census)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154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일정한 기간 동안 하루 평균 몇 명이 재원하고 있는가를 의미하며 일정기간의 재원환자 연인원수에 일정기간의 총 날수로 나눈 수를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재원환자수를 구할 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특별히 신생아를 포함시키라는 요구가 없으면 제외시켜 따로 구한다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재원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0183" name="_x92998512" descr="DRW00001e707b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11024"/>
            <a:ext cx="8103555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0185" name="_x92998672" descr="DRW00001e707b9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2936"/>
            <a:ext cx="8206053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5" name="직사각형 24"/>
          <p:cNvSpPr/>
          <p:nvPr/>
        </p:nvSpPr>
        <p:spPr>
          <a:xfrm>
            <a:off x="97831" y="3573016"/>
            <a:ext cx="8858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6-2) </a:t>
            </a:r>
            <a:r>
              <a:rPr lang="ko-KR" altLang="en-US" dirty="0" smtClean="0"/>
              <a:t>성인 및 소아용 병상이 </a:t>
            </a:r>
            <a:r>
              <a:rPr lang="en-US" altLang="ko-KR" dirty="0" smtClean="0"/>
              <a:t>250</a:t>
            </a:r>
            <a:r>
              <a:rPr lang="ko-KR" altLang="en-US" dirty="0" smtClean="0"/>
              <a:t>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신생아용 병상이 </a:t>
            </a:r>
            <a:r>
              <a:rPr lang="en-US" altLang="ko-KR" dirty="0" smtClean="0"/>
              <a:t>20</a:t>
            </a:r>
            <a:r>
              <a:rPr lang="ko-KR" altLang="en-US" dirty="0" smtClean="0"/>
              <a:t>개인 </a:t>
            </a:r>
            <a:r>
              <a:rPr lang="en-US" altLang="ko-KR" dirty="0" smtClean="0"/>
              <a:t>A</a:t>
            </a:r>
            <a:r>
              <a:rPr lang="ko-KR" altLang="en-US" dirty="0" smtClean="0"/>
              <a:t>병원의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재원환자 연인원수가 성인 및 소아는 </a:t>
            </a:r>
            <a:r>
              <a:rPr lang="en-US" altLang="ko-KR" dirty="0" smtClean="0"/>
              <a:t>3,000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신생아는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명일 경우</a:t>
            </a:r>
            <a:r>
              <a:rPr lang="en-US" altLang="ko-KR" dirty="0" smtClean="0"/>
              <a:t>, 12</a:t>
            </a:r>
            <a:r>
              <a:rPr lang="ko-KR" altLang="en-US" dirty="0" smtClean="0"/>
              <a:t>월의 성인 및 소아의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재원환자수와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월의 신생아의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재원환자수는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pPr marL="982663" indent="-982663"/>
            <a:r>
              <a:rPr lang="ko-KR" altLang="en-US" dirty="0" smtClean="0"/>
              <a:t>풀이</a:t>
            </a:r>
            <a:r>
              <a:rPr lang="en-US" altLang="ko-KR" dirty="0" smtClean="0"/>
              <a:t>6-2) 12</a:t>
            </a:r>
            <a:r>
              <a:rPr lang="ko-KR" altLang="en-US" dirty="0" smtClean="0"/>
              <a:t>월 성인 및 소아의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재원환자수 </a:t>
            </a:r>
            <a:r>
              <a:rPr lang="en-US" altLang="ko-KR" dirty="0" smtClean="0"/>
              <a:t>3,000 ÷ 31 = 96.8</a:t>
            </a:r>
            <a:r>
              <a:rPr lang="ko-KR" altLang="en-US" dirty="0" smtClean="0"/>
              <a:t>명</a:t>
            </a:r>
          </a:p>
          <a:p>
            <a:pPr marL="982663" indent="-982663"/>
            <a:r>
              <a:rPr lang="en-US" altLang="ko-KR" dirty="0" smtClean="0"/>
              <a:t>            12</a:t>
            </a:r>
            <a:r>
              <a:rPr lang="ko-KR" altLang="en-US" dirty="0" smtClean="0"/>
              <a:t>월 신생아의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재원환자수 </a:t>
            </a:r>
            <a:r>
              <a:rPr lang="en-US" altLang="ko-KR" dirty="0" smtClean="0"/>
              <a:t>400 ÷ 31 = 12.9</a:t>
            </a:r>
            <a:r>
              <a:rPr lang="ko-KR" altLang="en-US" dirty="0" smtClean="0"/>
              <a:t>명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5466" y="678275"/>
            <a:ext cx="8840483" cy="1071722"/>
            <a:chOff x="1630549" y="832206"/>
            <a:chExt cx="6048672" cy="179237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4325817" cy="69587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과별 </a:t>
              </a:r>
              <a:r>
                <a:rPr lang="en-US" altLang="ko-KR" b="1" dirty="0" smtClean="0"/>
                <a:t>, </a:t>
              </a:r>
              <a:r>
                <a:rPr lang="ko-KR" altLang="en-US" b="1" dirty="0" err="1" smtClean="0"/>
                <a:t>병동별</a:t>
              </a:r>
              <a:r>
                <a:rPr lang="en-US" altLang="ko-KR" b="1" dirty="0" smtClean="0"/>
                <a:t>, </a:t>
              </a:r>
              <a:r>
                <a:rPr lang="ko-KR" altLang="en-US" b="1" dirty="0" smtClean="0"/>
                <a:t>환자유형별 </a:t>
              </a:r>
              <a:r>
                <a:rPr lang="ko-KR" altLang="en-US" b="1" dirty="0" err="1" smtClean="0"/>
                <a:t>일일평균</a:t>
              </a:r>
              <a:r>
                <a:rPr lang="ko-KR" altLang="en-US" b="1" dirty="0" smtClean="0"/>
                <a:t> 재원환자수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10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병원 전체적으로 진료과별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병동별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환자보험유형별로 일정기간에 평균적으로 몇 명의 환자가 </a:t>
              </a:r>
              <a:r>
                <a:rPr lang="ko-KR" altLang="en-US" sz="1800" dirty="0" err="1" smtClean="0"/>
                <a:t>재원하였는지</a:t>
              </a:r>
              <a:r>
                <a:rPr lang="ko-KR" altLang="en-US" sz="1800" dirty="0" smtClean="0"/>
                <a:t> 알 수 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재원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2225" name="_x92999472" descr="DRW00001e707ba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54792"/>
            <a:ext cx="8185863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2227" name="_x92999952" descr="DRW00001e707ba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582" y="4558181"/>
            <a:ext cx="8929719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17" name="그룹 7"/>
          <p:cNvGrpSpPr>
            <a:grpSpLocks/>
          </p:cNvGrpSpPr>
          <p:nvPr/>
        </p:nvGrpSpPr>
        <p:grpSpPr bwMode="auto">
          <a:xfrm>
            <a:off x="107403" y="3183368"/>
            <a:ext cx="8840483" cy="1348722"/>
            <a:chOff x="1630549" y="832206"/>
            <a:chExt cx="6048672" cy="225563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1671968" y="832206"/>
              <a:ext cx="4325817" cy="69587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진료과별</a:t>
              </a:r>
              <a:r>
                <a:rPr kumimoji="0" lang="en-US" altLang="ko-KR" b="1" dirty="0" smtClean="0"/>
                <a:t>, </a:t>
              </a:r>
              <a:r>
                <a:rPr kumimoji="0" lang="ko-KR" altLang="en-US" b="1" dirty="0" smtClean="0"/>
                <a:t>환자종류별 </a:t>
              </a:r>
              <a:r>
                <a:rPr kumimoji="0" lang="en-US" altLang="ko-KR" b="1" dirty="0" smtClean="0"/>
                <a:t>100</a:t>
              </a:r>
              <a:r>
                <a:rPr kumimoji="0" lang="ko-KR" altLang="en-US" b="1" dirty="0" smtClean="0"/>
                <a:t>병상당 </a:t>
              </a:r>
              <a:r>
                <a:rPr kumimoji="0" lang="ko-KR" altLang="en-US" b="1" dirty="0" err="1" smtClean="0"/>
                <a:t>일일평균</a:t>
              </a:r>
              <a:r>
                <a:rPr kumimoji="0" lang="ko-KR" altLang="en-US" b="1" dirty="0" smtClean="0"/>
                <a:t> 재원환자수</a:t>
              </a:r>
              <a:endParaRPr kumimoji="0" lang="en-US" altLang="ko-KR" b="1" dirty="0"/>
            </a:p>
          </p:txBody>
        </p:sp>
        <p:sp>
          <p:nvSpPr>
            <p:cNvPr id="20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154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진료과별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환자종류별로 총 재원환자 연인원수를 입원진료일수로 나누어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재원환자수를 계산하고</a:t>
              </a:r>
              <a:r>
                <a:rPr lang="en-US" altLang="ko-KR" sz="1800" dirty="0" smtClean="0"/>
                <a:t>, </a:t>
              </a:r>
              <a:r>
                <a:rPr lang="ko-KR" altLang="en-US" sz="1800" b="1" u="sng" dirty="0" err="1" smtClean="0"/>
                <a:t>일일평균</a:t>
              </a:r>
              <a:r>
                <a:rPr lang="ko-KR" altLang="en-US" sz="1800" b="1" u="sng" dirty="0" smtClean="0"/>
                <a:t> 재원환자수를 </a:t>
              </a:r>
              <a:r>
                <a:rPr lang="en-US" altLang="ko-KR" sz="1800" b="1" u="sng" dirty="0" smtClean="0"/>
                <a:t>100</a:t>
              </a:r>
              <a:r>
                <a:rPr lang="ko-KR" altLang="en-US" sz="1800" b="1" u="sng" dirty="0" smtClean="0"/>
                <a:t>병상으로 환산하여 산출한 지표이며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병상 규모가 서로 다른 병원 간에 비교하기 위한 지표로 활용되고 있다</a:t>
              </a:r>
              <a:r>
                <a:rPr lang="en-US" altLang="ko-KR" sz="1800" b="1" u="sng" dirty="0" smtClean="0"/>
                <a:t>. </a:t>
              </a:r>
              <a:endParaRPr lang="ko-KR" altLang="en-US" sz="1800" b="1" u="sng" dirty="0"/>
            </a:p>
          </p:txBody>
        </p:sp>
      </p:grpSp>
      <p:sp>
        <p:nvSpPr>
          <p:cNvPr id="21" name="모서리가 둥근 직사각형 2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20152" y="738932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의료기관의</a:t>
              </a:r>
              <a:r>
                <a:rPr kumimoji="0" lang="en-US" altLang="ko-KR" b="1" dirty="0" smtClean="0"/>
                <a:t> </a:t>
              </a:r>
              <a:r>
                <a:rPr kumimoji="0" lang="ko-KR" altLang="en-US" b="1" dirty="0" smtClean="0"/>
                <a:t>구분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81191" y="1187011"/>
            <a:ext cx="87794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/>
              <a:t>① </a:t>
            </a:r>
            <a:r>
              <a:rPr lang="ko-KR" altLang="en-US" dirty="0" err="1"/>
              <a:t>의원급</a:t>
            </a:r>
            <a:r>
              <a:rPr lang="ko-KR" altLang="en-US" dirty="0"/>
              <a:t> 의료기관</a:t>
            </a:r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의사</a:t>
            </a:r>
            <a:r>
              <a:rPr lang="en-US" altLang="ko-KR" dirty="0"/>
              <a:t>, </a:t>
            </a:r>
            <a:r>
              <a:rPr lang="ko-KR" altLang="en-US" dirty="0"/>
              <a:t>치과의사 또는 한의사가 </a:t>
            </a:r>
            <a:r>
              <a:rPr lang="ko-KR" altLang="en-US" b="1" u="sng" dirty="0"/>
              <a:t>주로 외래환자</a:t>
            </a:r>
            <a:r>
              <a:rPr lang="ko-KR" altLang="en-US" dirty="0"/>
              <a:t>를 대상으로 각각 그 의료행위를 하는 의료기관으로서 그 종류에는 </a:t>
            </a:r>
            <a:r>
              <a:rPr lang="ko-KR" altLang="en-US" b="1" u="sng" dirty="0"/>
              <a:t>의원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치과의원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한의원</a:t>
            </a:r>
            <a:r>
              <a:rPr lang="ko-KR" altLang="en-US" dirty="0"/>
              <a:t>이 있다</a:t>
            </a:r>
            <a:r>
              <a:rPr lang="en-US" altLang="ko-KR" dirty="0" smtClean="0"/>
              <a:t>.</a:t>
            </a:r>
          </a:p>
          <a:p>
            <a:pPr fontAlgn="base">
              <a:lnSpc>
                <a:spcPct val="150000"/>
              </a:lnSpc>
            </a:pPr>
            <a:endParaRPr lang="ko-KR" altLang="en-US" dirty="0"/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② 조산원</a:t>
            </a:r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조산사가 조산과 임부</a:t>
            </a:r>
            <a:r>
              <a:rPr lang="en-US" altLang="ko-KR" dirty="0"/>
              <a:t>·</a:t>
            </a:r>
            <a:r>
              <a:rPr lang="ko-KR" altLang="en-US" dirty="0" err="1"/>
              <a:t>해산부</a:t>
            </a:r>
            <a:r>
              <a:rPr lang="en-US" altLang="ko-KR" dirty="0"/>
              <a:t>·</a:t>
            </a:r>
            <a:r>
              <a:rPr lang="ko-KR" altLang="en-US" dirty="0"/>
              <a:t>산욕부 및 신생아를 대상으로 보건활동과 교육</a:t>
            </a:r>
            <a:r>
              <a:rPr lang="en-US" altLang="ko-KR" dirty="0"/>
              <a:t>·</a:t>
            </a:r>
            <a:r>
              <a:rPr lang="ko-KR" altLang="en-US" dirty="0"/>
              <a:t>상담을 하는 의료기관을 말한다</a:t>
            </a:r>
            <a:r>
              <a:rPr lang="en-US" altLang="ko-KR" dirty="0" smtClean="0"/>
              <a:t>.</a:t>
            </a:r>
          </a:p>
          <a:p>
            <a:pPr fontAlgn="base">
              <a:lnSpc>
                <a:spcPct val="150000"/>
              </a:lnSpc>
            </a:pPr>
            <a:endParaRPr lang="ko-KR" altLang="en-US" dirty="0"/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③ </a:t>
            </a:r>
            <a:r>
              <a:rPr lang="ko-KR" altLang="en-US" dirty="0" err="1"/>
              <a:t>병원급</a:t>
            </a:r>
            <a:r>
              <a:rPr lang="ko-KR" altLang="en-US" dirty="0"/>
              <a:t> 의료기관</a:t>
            </a:r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의사</a:t>
            </a:r>
            <a:r>
              <a:rPr lang="en-US" altLang="ko-KR" dirty="0"/>
              <a:t>, </a:t>
            </a:r>
            <a:r>
              <a:rPr lang="ko-KR" altLang="en-US" dirty="0"/>
              <a:t>치과의사 또는 한의사가 </a:t>
            </a:r>
            <a:r>
              <a:rPr lang="ko-KR" altLang="en-US" b="1" u="sng" dirty="0"/>
              <a:t>주로 입원환자</a:t>
            </a:r>
            <a:r>
              <a:rPr lang="ko-KR" altLang="en-US" dirty="0"/>
              <a:t>를 대상으로 의료행위를 하는 의료기관으로서 그 종류에는 </a:t>
            </a:r>
            <a:r>
              <a:rPr lang="ko-KR" altLang="en-US" b="1" u="sng" dirty="0"/>
              <a:t>병원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치과병원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한방병원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요양병원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종합병원</a:t>
            </a:r>
            <a:r>
              <a:rPr lang="ko-KR" altLang="en-US" dirty="0"/>
              <a:t>이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의료기관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21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4639"/>
            <a:ext cx="8840483" cy="5503703"/>
            <a:chOff x="1630549" y="832206"/>
            <a:chExt cx="6048672" cy="92045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4656377" cy="6418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병상이용률</a:t>
              </a:r>
              <a:r>
                <a:rPr kumimoji="0" lang="en-US" altLang="ko-KR" b="1" dirty="0" smtClean="0"/>
                <a:t>, </a:t>
              </a:r>
              <a:r>
                <a:rPr kumimoji="0" lang="ko-KR" altLang="en-US" b="1" dirty="0" smtClean="0"/>
                <a:t>병상가동률 </a:t>
              </a:r>
              <a:r>
                <a:rPr kumimoji="0" lang="en-US" altLang="ko-KR" b="1" dirty="0" smtClean="0"/>
                <a:t>(</a:t>
              </a:r>
              <a:r>
                <a:rPr lang="en-US" altLang="ko-KR" b="1" dirty="0" smtClean="0"/>
                <a:t>inpatient bed occupancy  ratio)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849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일정기간 동안의 가동병상 중에서 재원환자가 차지하는 비율로 가동병상의 효율성을 측정하는 지표이다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dirty="0" smtClean="0"/>
                <a:t> </a:t>
              </a:r>
              <a:r>
                <a:rPr lang="ko-KR" altLang="en-US" sz="1800" dirty="0" smtClean="0"/>
                <a:t>병원의 수익을 최대화하는데 병상이용은 매우 중요하다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가능하면 많은 환자가 병상을 이용할 때 병원인력 및 시설이용도가 높고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이는 입원수익이 높다는 것을 의미한다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병원의 시설이용도를 간접적으로 나타내는 대표적인 지표가 병상이용률이다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병상이용률은 병상규모에 따라 차이를 보일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즉 병상규모가 작은 병원은 병상이용률이 낮은 데 반해 병상규모가 큰 병원은 병상이용률이 높은데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그 이유는 병상규모가 작은 병원은 외래중심의 진료를 하고 병상규모가 큰 병원은 입원중심의 진료를 하기 때문이다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 지표는 병상 규모에 따라 다르나 </a:t>
              </a:r>
              <a:r>
                <a:rPr lang="en-US" altLang="ko-KR" sz="1800" dirty="0" smtClean="0"/>
                <a:t>100</a:t>
              </a:r>
              <a:r>
                <a:rPr lang="ko-KR" altLang="en-US" sz="1800" dirty="0" smtClean="0"/>
                <a:t>병상 규모 병원은 적어도 </a:t>
              </a:r>
              <a:r>
                <a:rPr lang="en-US" altLang="ko-KR" sz="1800" dirty="0" smtClean="0"/>
                <a:t>70%</a:t>
              </a:r>
              <a:r>
                <a:rPr lang="ko-KR" altLang="en-US" sz="1800" dirty="0" smtClean="0"/>
                <a:t>이상</a:t>
              </a:r>
              <a:r>
                <a:rPr lang="en-US" altLang="ko-KR" sz="1800" dirty="0" smtClean="0"/>
                <a:t>, 500</a:t>
              </a:r>
              <a:r>
                <a:rPr lang="ko-KR" altLang="en-US" sz="1800" dirty="0" smtClean="0"/>
                <a:t>병상 규모의 병원은 </a:t>
              </a:r>
              <a:r>
                <a:rPr lang="en-US" altLang="ko-KR" sz="1800" dirty="0" smtClean="0"/>
                <a:t>85%</a:t>
              </a:r>
              <a:r>
                <a:rPr lang="ko-KR" altLang="en-US" sz="1800" dirty="0" smtClean="0"/>
                <a:t>이상 되어야 병원 운영상태가 좋다고 볼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한국병원경영연구원 자료에 따르면 </a:t>
              </a:r>
              <a:r>
                <a:rPr lang="en-US" altLang="ko-KR" sz="1800" dirty="0" smtClean="0"/>
                <a:t>2012</a:t>
              </a:r>
              <a:r>
                <a:rPr lang="ko-KR" altLang="en-US" sz="1800" dirty="0" smtClean="0"/>
                <a:t>년 전국병원 평균 병상가동률은 </a:t>
              </a:r>
              <a:r>
                <a:rPr lang="en-US" altLang="ko-KR" sz="1800" dirty="0" smtClean="0"/>
                <a:t>81.7%</a:t>
              </a:r>
              <a:r>
                <a:rPr lang="ko-KR" altLang="en-US" sz="1800" dirty="0" smtClean="0"/>
                <a:t>였으며 상급종합병원은 </a:t>
              </a:r>
              <a:r>
                <a:rPr lang="en-US" altLang="ko-KR" sz="1800" dirty="0" smtClean="0"/>
                <a:t>84.8%, </a:t>
              </a:r>
              <a:r>
                <a:rPr lang="ko-KR" altLang="en-US" sz="1800" dirty="0" smtClean="0"/>
                <a:t>종합병원은 </a:t>
              </a:r>
              <a:r>
                <a:rPr lang="en-US" altLang="ko-KR" sz="1800" dirty="0" smtClean="0"/>
                <a:t>82.6%, </a:t>
              </a:r>
              <a:r>
                <a:rPr lang="ko-KR" altLang="en-US" sz="1800" dirty="0" smtClean="0"/>
                <a:t>병원은 </a:t>
              </a:r>
              <a:r>
                <a:rPr lang="en-US" altLang="ko-KR" sz="1800" dirty="0" smtClean="0"/>
                <a:t>64.4%</a:t>
              </a:r>
              <a:r>
                <a:rPr lang="ko-KR" altLang="en-US" sz="1800" dirty="0" smtClean="0"/>
                <a:t>였다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재원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3897111"/>
            <a:chOff x="1630549" y="832206"/>
            <a:chExt cx="6048672" cy="65176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4656377" cy="6418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가동병상수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580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</a:t>
              </a:r>
              <a:r>
                <a:rPr lang="en-US" altLang="ko-KR" sz="1800" dirty="0" smtClean="0"/>
                <a:t>24</a:t>
              </a:r>
              <a:r>
                <a:rPr lang="ko-KR" altLang="en-US" sz="1800" dirty="0" smtClean="0"/>
                <a:t>시간 동안 병상이 비워져 있건 채워져 있건 간에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그 병상을 이용하기 위해 직원이 배정되어 있고 시설을 갖추어 놓은 입원환자의 </a:t>
              </a:r>
              <a:r>
                <a:rPr lang="ko-KR" altLang="en-US" sz="1800" dirty="0" err="1" smtClean="0"/>
                <a:t>병상수를</a:t>
              </a:r>
              <a:r>
                <a:rPr lang="ko-KR" altLang="en-US" sz="1800" dirty="0" smtClean="0"/>
                <a:t> 뜻한다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err="1" smtClean="0"/>
                <a:t>허가병상수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관할 보건소에 신고하여 인가 받은 </a:t>
              </a:r>
              <a:r>
                <a:rPr lang="ko-KR" altLang="en-US" sz="1800" dirty="0" err="1" smtClean="0"/>
                <a:t>병상수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보다 적게 혹은 많게 운영되는 실제 병상수로 병원의 실정에 따라 운영되고 있는 실가동병상수이다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병상이용률의 계산시 </a:t>
              </a:r>
              <a:r>
                <a:rPr lang="ko-KR" altLang="en-US" sz="1800" b="1" u="sng" dirty="0" smtClean="0"/>
                <a:t>포함되는 가동병상은 일반병동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중환자실</a:t>
              </a:r>
              <a:r>
                <a:rPr lang="en-US" altLang="ko-KR" sz="1800" b="1" u="sng" dirty="0" smtClean="0"/>
                <a:t>(ICU), </a:t>
              </a:r>
              <a:r>
                <a:rPr lang="ko-KR" altLang="en-US" sz="1800" b="1" u="sng" dirty="0" smtClean="0"/>
                <a:t>격리실 등의 병상과 같이 한 환자가 점유하도록 배정된 병상을 말하며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검사실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분만실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수술실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응급실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회복실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외래진료실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주사실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물리치료실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인공투석실</a:t>
              </a:r>
              <a:r>
                <a:rPr lang="ko-KR" altLang="en-US" sz="1800" b="1" u="sng" dirty="0" smtClean="0"/>
                <a:t> 등의 병상과 같이 검사나 처치목적으로 자기 병상 이외에 이용하는 병상은 제외되어야 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재원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 bwMode="auto">
          <a:xfrm>
            <a:off x="200623" y="655995"/>
            <a:ext cx="6322431" cy="41608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병상이용률</a:t>
            </a:r>
            <a:endParaRPr kumimoji="0" lang="en-US" altLang="ko-KR" b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재원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50746" y="2048738"/>
            <a:ext cx="88582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6-3) C</a:t>
            </a:r>
            <a:r>
              <a:rPr lang="ko-KR" altLang="en-US" dirty="0" smtClean="0"/>
              <a:t>병원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월의 가동병상수가 </a:t>
            </a:r>
            <a:r>
              <a:rPr lang="en-US" altLang="ko-KR" dirty="0" smtClean="0"/>
              <a:t>550</a:t>
            </a:r>
            <a:r>
              <a:rPr lang="ko-KR" altLang="en-US" dirty="0" smtClean="0"/>
              <a:t>병상이고 재원환자 연인원수가 </a:t>
            </a:r>
            <a:r>
              <a:rPr lang="en-US" altLang="ko-KR" dirty="0" smtClean="0"/>
              <a:t>14,000</a:t>
            </a:r>
            <a:r>
              <a:rPr lang="ko-KR" altLang="en-US" dirty="0" smtClean="0"/>
              <a:t>명일 경우 병상이용률은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pPr marL="896938" indent="-896938"/>
            <a:r>
              <a:rPr lang="ko-KR" altLang="en-US" dirty="0" smtClean="0"/>
              <a:t>풀이</a:t>
            </a:r>
            <a:r>
              <a:rPr lang="en-US" altLang="ko-KR" dirty="0" smtClean="0"/>
              <a:t>6-3) </a:t>
            </a:r>
            <a:endParaRPr lang="ko-KR" altLang="en-US" dirty="0" smtClean="0"/>
          </a:p>
          <a:p>
            <a:pPr marL="896938" indent="-896938"/>
            <a:endParaRPr lang="ko-KR" altLang="en-US" dirty="0" smtClean="0"/>
          </a:p>
          <a:p>
            <a:pPr marL="896938" indent="-896938"/>
            <a:endParaRPr lang="en-US" altLang="ko-KR" dirty="0" smtClean="0"/>
          </a:p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6-4) </a:t>
            </a:r>
            <a:r>
              <a:rPr lang="ko-KR" altLang="en-US" dirty="0" smtClean="0"/>
              <a:t>성인과 소아용 병상이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신생아용 병상이 </a:t>
            </a:r>
            <a:r>
              <a:rPr lang="en-US" altLang="ko-KR" dirty="0" smtClean="0"/>
              <a:t>30</a:t>
            </a:r>
            <a:r>
              <a:rPr lang="ko-KR" altLang="en-US" dirty="0" smtClean="0"/>
              <a:t>개인 </a:t>
            </a:r>
            <a:r>
              <a:rPr lang="en-US" altLang="ko-KR" dirty="0" smtClean="0"/>
              <a:t>B</a:t>
            </a:r>
            <a:r>
              <a:rPr lang="ko-KR" altLang="en-US" dirty="0" smtClean="0"/>
              <a:t>병원의 </a:t>
            </a:r>
            <a:r>
              <a:rPr lang="en-US" altLang="ko-KR" dirty="0" smtClean="0"/>
              <a:t>2014</a:t>
            </a:r>
            <a:r>
              <a:rPr lang="ko-KR" altLang="en-US" dirty="0" smtClean="0"/>
              <a:t>년도 연보에서 성인과 소아의 재원환자 연인원수가 </a:t>
            </a:r>
            <a:r>
              <a:rPr lang="en-US" altLang="ko-KR" dirty="0" smtClean="0"/>
              <a:t>141,000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신생아의 재원환자 연인원수가 </a:t>
            </a:r>
            <a:r>
              <a:rPr lang="en-US" altLang="ko-KR" dirty="0" smtClean="0"/>
              <a:t>7,400</a:t>
            </a:r>
            <a:r>
              <a:rPr lang="ko-KR" altLang="en-US" dirty="0" smtClean="0"/>
              <a:t>명일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성인과 소아의 병상이용률과 신생아의 병상이용률은 각각 얼마인가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6-4) </a:t>
            </a:r>
            <a:r>
              <a:rPr lang="ko-KR" altLang="en-US" dirty="0" smtClean="0"/>
              <a:t>성인과 소아 병상이용률 </a:t>
            </a:r>
          </a:p>
          <a:p>
            <a:pPr marL="896938" indent="-896938"/>
            <a:endParaRPr lang="en-US" altLang="ko-KR" dirty="0" smtClean="0"/>
          </a:p>
          <a:p>
            <a:pPr marL="896938" indent="-896938"/>
            <a:endParaRPr lang="ko-KR" altLang="en-US" dirty="0" smtClean="0"/>
          </a:p>
          <a:p>
            <a:pPr marL="896938" indent="-896938"/>
            <a:r>
              <a:rPr lang="ko-KR" altLang="en-US" dirty="0" smtClean="0"/>
              <a:t>             신생아 병상이용률 </a:t>
            </a:r>
            <a:endParaRPr lang="ko-KR" altLang="en-US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251" name="_x92998992" descr="DRW00001e707bb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13891"/>
            <a:ext cx="8288361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253" name="_x92999312" descr="DRW00001e707bc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728226"/>
            <a:ext cx="2895986" cy="500066"/>
          </a:xfrm>
          <a:prstGeom prst="rect">
            <a:avLst/>
          </a:prstGeom>
          <a:noFill/>
        </p:spPr>
      </p:pic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255" name="_x92999312" descr="DRW00001e707b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4657052"/>
            <a:ext cx="3011386" cy="500066"/>
          </a:xfrm>
          <a:prstGeom prst="rect">
            <a:avLst/>
          </a:prstGeom>
          <a:noFill/>
        </p:spPr>
      </p:pic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259" name="_x93000272" descr="DRW00001e707bf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5442870"/>
            <a:ext cx="2895987" cy="500066"/>
          </a:xfrm>
          <a:prstGeom prst="rect">
            <a:avLst/>
          </a:prstGeom>
          <a:noFill/>
        </p:spPr>
      </p:pic>
      <p:sp>
        <p:nvSpPr>
          <p:cNvPr id="19" name="모서리가 둥근 직사각형 1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65699"/>
            <a:ext cx="8840483" cy="3791217"/>
            <a:chOff x="1630549" y="832206"/>
            <a:chExt cx="6048672" cy="413743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요  약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34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71463" indent="-271463">
                <a:buNone/>
              </a:pPr>
              <a:r>
                <a:rPr lang="ko-KR" altLang="en-US" sz="1800" dirty="0" smtClean="0"/>
                <a:t>❍ 병원환자는 입원환자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외래환자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응급환자로 구분됨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❍ 외래환자는 해당병원의 </a:t>
              </a:r>
              <a:r>
                <a:rPr lang="ko-KR" altLang="en-US" sz="1800" dirty="0" err="1" smtClean="0"/>
                <a:t>내원경험에</a:t>
              </a:r>
              <a:r>
                <a:rPr lang="ko-KR" altLang="en-US" sz="1800" dirty="0" smtClean="0"/>
                <a:t> 따라 신환과 구환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진찰료 적용 방법에 따라 초진과 </a:t>
              </a:r>
              <a:r>
                <a:rPr lang="ko-KR" altLang="en-US" sz="1800" dirty="0" err="1" smtClean="0"/>
                <a:t>재진으로</a:t>
              </a:r>
              <a:r>
                <a:rPr lang="ko-KR" altLang="en-US" sz="1800" dirty="0" smtClean="0"/>
                <a:t> 구분됨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❍ 진료비 적용수가에 따라 국민건강보험환자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의료급여환자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공무상요양환자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산업재해환자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자동차보험환자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일반환자로 구분됨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❍ 재원환자란 금일 현재 입원병상을 차지하고 있는 환자를 말하며 시점 재원환자수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일일 재원환자수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진료과별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</a:t>
              </a:r>
              <a:r>
                <a:rPr lang="en-US" altLang="ko-KR" sz="1800" dirty="0" smtClean="0"/>
                <a:t>, 100</a:t>
              </a:r>
              <a:r>
                <a:rPr lang="ko-KR" altLang="en-US" sz="1800" dirty="0" smtClean="0"/>
                <a:t>병상당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재원환자수로 세분됨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❍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 </a:t>
              </a:r>
              <a:r>
                <a:rPr lang="en-US" altLang="ko-KR" sz="1800" dirty="0" smtClean="0"/>
                <a:t>= </a:t>
              </a:r>
              <a:r>
                <a:rPr lang="ko-KR" altLang="en-US" sz="1800" dirty="0" smtClean="0"/>
                <a:t>재원환자 연인원수 </a:t>
              </a:r>
              <a:r>
                <a:rPr lang="en-US" altLang="ko-KR" sz="1800" dirty="0" smtClean="0"/>
                <a:t>/ </a:t>
              </a:r>
              <a:r>
                <a:rPr lang="ko-KR" altLang="en-US" sz="1800" dirty="0" smtClean="0"/>
                <a:t>일정기간의 총 날수</a:t>
              </a:r>
            </a:p>
            <a:p>
              <a:pPr marL="271463" indent="-271463">
                <a:buNone/>
              </a:pPr>
              <a:r>
                <a:rPr lang="ko-KR" altLang="en-US" sz="1800" dirty="0" smtClean="0"/>
                <a:t>❍ 병상이용률 </a:t>
              </a:r>
              <a:r>
                <a:rPr lang="en-US" altLang="ko-KR" sz="1800" dirty="0" smtClean="0"/>
                <a:t>= ( </a:t>
              </a:r>
              <a:r>
                <a:rPr lang="ko-KR" altLang="en-US" sz="1800" dirty="0" smtClean="0"/>
                <a:t>재원환자 연인원수 </a:t>
              </a:r>
              <a:r>
                <a:rPr lang="en-US" altLang="ko-KR" sz="1800" dirty="0" smtClean="0"/>
                <a:t>/ </a:t>
              </a:r>
              <a:r>
                <a:rPr lang="ko-KR" altLang="en-US" sz="1800" dirty="0" err="1" smtClean="0"/>
                <a:t>가동병상수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× </a:t>
              </a:r>
              <a:r>
                <a:rPr lang="ko-KR" altLang="en-US" sz="1800" dirty="0" smtClean="0"/>
                <a:t>기간 중 날수 </a:t>
              </a:r>
              <a:r>
                <a:rPr lang="en-US" altLang="ko-KR" sz="1800" dirty="0" smtClean="0"/>
                <a:t>) × 100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6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/>
              <a:t>병원환자 분류 및 재원환자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45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65699"/>
            <a:ext cx="8840483" cy="3929720"/>
            <a:chOff x="1630549" y="832206"/>
            <a:chExt cx="6048672" cy="428858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학습목표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357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  퇴원환자 의무기록을 이용하여 퇴원환자의 통계적인 분석 방법을 배운다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퇴원환자 통계분석의 여러 가지 항목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퇴원분석 통계월보와 관련된 통계분석 방법을 익힌다</a:t>
              </a:r>
              <a:r>
                <a:rPr lang="en-US" altLang="ko-KR" sz="1800" dirty="0" smtClean="0"/>
                <a:t>. 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또</a:t>
              </a:r>
              <a:r>
                <a:rPr lang="ko-KR" altLang="en-US" sz="1800" dirty="0"/>
                <a:t>한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진료통계연보의 통계종류를 익힌다</a:t>
              </a:r>
              <a:r>
                <a:rPr lang="en-US" altLang="ko-KR" sz="1800" smtClean="0"/>
                <a:t>.</a:t>
              </a:r>
              <a:endParaRPr lang="en-US" altLang="ko-KR" sz="1800" dirty="0" smtClean="0"/>
            </a:p>
            <a:p>
              <a:pPr>
                <a:lnSpc>
                  <a:spcPct val="150000"/>
                </a:lnSpc>
                <a:buNone/>
              </a:pPr>
              <a:endParaRPr lang="en-US" altLang="ko-KR" sz="1800" dirty="0" smtClean="0"/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1800" dirty="0" smtClean="0"/>
                <a:t>❏ </a:t>
              </a:r>
              <a:r>
                <a:rPr lang="ko-KR" altLang="en-US" sz="1800" dirty="0" smtClean="0"/>
                <a:t>퇴원환자 통계분석의 여러 가지 항목을 말하고 설명할 수 있다</a:t>
              </a:r>
              <a:r>
                <a:rPr lang="en-US" altLang="ko-KR" sz="18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1800" dirty="0" smtClean="0"/>
                <a:t>❏ </a:t>
              </a:r>
              <a:r>
                <a:rPr lang="ko-KR" altLang="en-US" sz="1800" dirty="0" smtClean="0"/>
                <a:t>재원일수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평균재원일수의 개념을 이해하고 계산할 수 있다</a:t>
              </a:r>
              <a:r>
                <a:rPr lang="en-US" altLang="ko-KR" sz="18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1800" dirty="0" smtClean="0"/>
                <a:t>❏ </a:t>
              </a:r>
              <a:r>
                <a:rPr lang="ko-KR" altLang="en-US" sz="1800" dirty="0" err="1" smtClean="0"/>
                <a:t>재입원율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전과율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협의진단율</a:t>
              </a:r>
              <a:r>
                <a:rPr lang="ko-KR" altLang="en-US" sz="1800" dirty="0" smtClean="0"/>
                <a:t> 공식을 각각 서술하고 계산할 수 있다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퇴원환자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45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34792" y="692696"/>
            <a:ext cx="8840483" cy="2235116"/>
            <a:chOff x="1630549" y="832206"/>
            <a:chExt cx="6048672" cy="373806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3336672" cy="6418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일일 퇴원분석</a:t>
              </a:r>
              <a:r>
                <a:rPr kumimoji="0" lang="en-US" altLang="ko-KR" b="1" dirty="0" smtClean="0"/>
                <a:t>(daily discharge analysis)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30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일일 퇴원분석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일일 퇴원환자 통계분석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이란 매일 매일의 퇴원환자 의무기록을 이용하여 퇴원환자에 대한 여러 가지 내용을 분석 및 관리하는 것을 의미하며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한 병원의 진료통계의 핵심이 되는 중요한 자료로써 다양하게 이용되는 자료이다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입력된 진료데이터 베이스는 좁게는 </a:t>
              </a:r>
              <a:r>
                <a:rPr lang="ko-KR" altLang="en-US" sz="1800" dirty="0" err="1" smtClean="0"/>
                <a:t>내원환자의</a:t>
              </a:r>
              <a:r>
                <a:rPr lang="ko-KR" altLang="en-US" sz="1800" dirty="0" smtClean="0"/>
                <a:t> 진료정보로</a:t>
              </a:r>
              <a:r>
                <a:rPr lang="en-US" altLang="ko-KR" sz="1800" dirty="0" smtClean="0"/>
                <a:t>,</a:t>
              </a:r>
              <a:r>
                <a:rPr lang="ko-KR" altLang="en-US" sz="1800" dirty="0" smtClean="0"/>
                <a:t> 넓게는 특정 질병의 예방 및 병원경영 정보로도 활용된다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endParaRPr lang="ko-KR" altLang="en-US" sz="1800" dirty="0" smtClean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118977" y="2638244"/>
            <a:ext cx="8840483" cy="2962876"/>
            <a:chOff x="1602489" y="832206"/>
            <a:chExt cx="6048672" cy="192884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72711" cy="23439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퇴원환자 통계분석 방법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68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기존 방법으로는 수작업이나 </a:t>
              </a:r>
              <a:r>
                <a:rPr lang="en-US" altLang="ko-KR" sz="1800" dirty="0" smtClean="0"/>
                <a:t>Excel </a:t>
              </a:r>
              <a:r>
                <a:rPr lang="ko-KR" altLang="en-US" sz="1800" dirty="0" smtClean="0"/>
                <a:t>등을 이용하여 진료실적을 누적하여 월말에 총합계가 나올 수 있도록 하였으나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현재 대부분의 병원들은 전 병원에 네트워크 환경을 구축하고 전산시스템도 원무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의무기록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보험청구 등을 중심으로 </a:t>
              </a:r>
              <a:r>
                <a:rPr lang="ko-KR" altLang="en-US" sz="1800" dirty="0" err="1" smtClean="0"/>
                <a:t>한단계</a:t>
              </a:r>
              <a:r>
                <a:rPr lang="ko-KR" altLang="en-US" sz="1800" dirty="0" smtClean="0"/>
                <a:t> 발전시킨 </a:t>
              </a:r>
              <a:r>
                <a:rPr lang="en-US" altLang="ko-KR" sz="1800" dirty="0" smtClean="0"/>
                <a:t>OCS (Order Communication System, </a:t>
              </a:r>
              <a:r>
                <a:rPr lang="ko-KR" altLang="en-US" sz="1800" dirty="0" smtClean="0"/>
                <a:t>처방전달시스템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을 도입하여 병원전산환경이 크게 발전하였다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 결과 </a:t>
              </a:r>
              <a:r>
                <a:rPr lang="en-US" altLang="ko-KR" sz="1800" dirty="0" smtClean="0"/>
                <a:t>OCS</a:t>
              </a:r>
              <a:r>
                <a:rPr lang="ko-KR" altLang="en-US" sz="1800" dirty="0" smtClean="0"/>
                <a:t>환경 하에서 퇴원환자 통계분석을 시행 할 때에는 정형화된 환자관련 자료를 입력하여 통계 및 기본 자료들을 색출할 수 있도록 보다 진보된 전자의무기록이 구축되었다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병원통계 산출의 기본 원칙을 아는 것은 전산화된 시스템 이용에 필수적이며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일일 퇴원분석에서는 대체로 아래와 같은 항목들이 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110867" y="692696"/>
            <a:ext cx="8840483" cy="4846479"/>
            <a:chOff x="1602489" y="832206"/>
            <a:chExt cx="6048672" cy="315507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err="1" smtClean="0"/>
                <a:t>인적사항</a:t>
              </a:r>
              <a:r>
                <a:rPr kumimoji="0" lang="ko-KR" altLang="en-US" b="1" dirty="0" smtClean="0"/>
                <a:t> 관련 통계분석 항목</a:t>
              </a:r>
              <a:endParaRPr kumimoji="0" lang="en-US" altLang="ko-KR" b="1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290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71463" indent="-271463">
                <a:buNone/>
              </a:pPr>
              <a:r>
                <a:rPr lang="ko-KR" altLang="en-US" sz="1800" dirty="0" smtClean="0"/>
                <a:t>① </a:t>
              </a:r>
              <a:r>
                <a:rPr lang="ko-KR" altLang="en-US" sz="1800" b="1" dirty="0" smtClean="0"/>
                <a:t>등록번호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병원내에서</a:t>
              </a:r>
              <a:r>
                <a:rPr lang="ko-KR" altLang="en-US" sz="1800" dirty="0" smtClean="0"/>
                <a:t> </a:t>
              </a:r>
              <a:r>
                <a:rPr lang="ko-KR" altLang="en-US" sz="1800" b="1" u="sng" dirty="0" smtClean="0"/>
                <a:t>환자를 식별할 수 있도록 환자에게 부여되는 고유번호</a:t>
              </a:r>
              <a:r>
                <a:rPr lang="ko-KR" altLang="en-US" sz="1800" dirty="0" smtClean="0"/>
                <a:t>로써 이중번호 발생하여 동일 환자가 두 개의 진료차트를 가지지 않도록 주민번호를 명확하게 입력하여 이중등록번호 발생을 </a:t>
              </a:r>
              <a:r>
                <a:rPr lang="ko-KR" altLang="en-US" sz="1800" dirty="0" err="1" smtClean="0"/>
                <a:t>방지하여야한다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② </a:t>
              </a:r>
              <a:r>
                <a:rPr lang="ko-KR" altLang="en-US" sz="1800" b="1" dirty="0" smtClean="0"/>
                <a:t>환자성명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환자의 이름으로 </a:t>
              </a:r>
              <a:r>
                <a:rPr lang="ko-KR" altLang="en-US" sz="1800" dirty="0" err="1" smtClean="0"/>
                <a:t>접수시</a:t>
              </a:r>
              <a:r>
                <a:rPr lang="ko-KR" altLang="en-US" sz="1800" dirty="0" smtClean="0"/>
                <a:t> 입력된 </a:t>
              </a:r>
              <a:r>
                <a:rPr lang="ko-KR" altLang="en-US" sz="1800" dirty="0" err="1" smtClean="0"/>
                <a:t>인적사항</a:t>
              </a:r>
              <a:r>
                <a:rPr lang="ko-KR" altLang="en-US" sz="1800" dirty="0" smtClean="0"/>
                <a:t> 및 건강보험을 기준으로 입력한다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③ </a:t>
              </a:r>
              <a:r>
                <a:rPr lang="ko-KR" altLang="en-US" sz="1800" b="1" dirty="0" smtClean="0"/>
                <a:t>주민등록번호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접수 또는 </a:t>
              </a:r>
              <a:r>
                <a:rPr lang="ko-KR" altLang="en-US" sz="1800" dirty="0" err="1" smtClean="0"/>
                <a:t>입원시</a:t>
              </a:r>
              <a:r>
                <a:rPr lang="ko-KR" altLang="en-US" sz="1800" dirty="0" smtClean="0"/>
                <a:t> 입력된 </a:t>
              </a:r>
              <a:r>
                <a:rPr lang="ko-KR" altLang="en-US" sz="1800" dirty="0" err="1" smtClean="0"/>
                <a:t>인적사항으로</a:t>
              </a:r>
              <a:r>
                <a:rPr lang="ko-KR" altLang="en-US" sz="1800" dirty="0" smtClean="0"/>
                <a:t> </a:t>
              </a:r>
              <a:r>
                <a:rPr lang="ko-KR" altLang="en-US" sz="1800" b="1" u="sng" dirty="0" smtClean="0"/>
                <a:t>환자의 연령과 성별의 정보</a:t>
              </a:r>
              <a:r>
                <a:rPr lang="ko-KR" altLang="en-US" sz="1800" dirty="0" smtClean="0"/>
                <a:t>를 포함하고 있다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④</a:t>
              </a:r>
              <a:r>
                <a:rPr lang="ko-KR" altLang="en-US" sz="1800" b="1" dirty="0" smtClean="0"/>
                <a:t> 거주지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환자의 주소를 </a:t>
              </a:r>
              <a:r>
                <a:rPr lang="ko-KR" altLang="en-US" sz="1800" b="1" u="sng" dirty="0" smtClean="0"/>
                <a:t>우편번호로 관리함으로써 지역별 진료통계를 산출 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해당병원의 주 고객층을 지역별로 파악해 볼 수 있으며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의료서비스 이용에 지역적 차이를 알 수 있고 지역별로 주로 발생되는 질병의 형태를 파악할 수 있다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⑤ </a:t>
              </a:r>
              <a:r>
                <a:rPr lang="ko-KR" altLang="en-US" sz="1800" b="1" dirty="0" smtClean="0"/>
                <a:t>환자구분</a:t>
              </a:r>
              <a:r>
                <a:rPr lang="en-US" altLang="ko-KR" sz="1800" b="1" dirty="0" smtClean="0"/>
                <a:t>(</a:t>
              </a:r>
              <a:r>
                <a:rPr lang="ko-KR" altLang="en-US" sz="1800" b="1" dirty="0" smtClean="0"/>
                <a:t>환자보험유형</a:t>
              </a:r>
              <a:r>
                <a:rPr lang="en-US" altLang="ko-KR" sz="1800" b="1" dirty="0" smtClean="0"/>
                <a:t>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환자의 보험유형을 구분하여 관리함으로써 보험유형별 </a:t>
              </a:r>
              <a:r>
                <a:rPr lang="ko-KR" altLang="en-US" sz="1800" dirty="0" err="1" smtClean="0"/>
                <a:t>병원이용정도를</a:t>
              </a:r>
              <a:r>
                <a:rPr lang="ko-KR" altLang="en-US" sz="1800" dirty="0" smtClean="0"/>
                <a:t> 분석 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환자보험유형은 국민건강보험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의료급여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종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의료급여</a:t>
              </a:r>
              <a:r>
                <a:rPr lang="en-US" altLang="ko-KR" sz="1800" b="1" u="sng" dirty="0" smtClean="0"/>
                <a:t>2</a:t>
              </a:r>
              <a:r>
                <a:rPr lang="ko-KR" altLang="en-US" sz="1800" b="1" u="sng" dirty="0" smtClean="0"/>
                <a:t>종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자보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자동차보험</a:t>
              </a:r>
              <a:r>
                <a:rPr lang="en-US" altLang="ko-KR" sz="1800" b="1" u="sng" dirty="0" smtClean="0"/>
                <a:t>), </a:t>
              </a:r>
              <a:r>
                <a:rPr lang="ko-KR" altLang="en-US" sz="1800" b="1" u="sng" dirty="0" smtClean="0"/>
                <a:t>산재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산업재해보상보험</a:t>
              </a:r>
              <a:r>
                <a:rPr lang="en-US" altLang="ko-KR" sz="1800" b="1" u="sng" dirty="0" smtClean="0"/>
                <a:t>), </a:t>
              </a:r>
              <a:r>
                <a:rPr lang="ko-KR" altLang="en-US" sz="1800" b="1" u="sng" dirty="0" smtClean="0"/>
                <a:t>공상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공무상요양</a:t>
              </a:r>
              <a:r>
                <a:rPr lang="en-US" altLang="ko-KR" sz="1800" b="1" u="sng" dirty="0" smtClean="0"/>
                <a:t>), </a:t>
              </a:r>
              <a:r>
                <a:rPr lang="ko-KR" altLang="en-US" sz="1800" b="1" u="sng" dirty="0" err="1" smtClean="0"/>
                <a:t>일반비급여</a:t>
              </a:r>
              <a:r>
                <a:rPr lang="ko-KR" altLang="en-US" sz="1800" b="1" u="sng" dirty="0" smtClean="0"/>
                <a:t> 등으로 구분</a:t>
              </a:r>
              <a:r>
                <a:rPr lang="ko-KR" altLang="en-US" sz="1800" dirty="0" smtClean="0"/>
                <a:t>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원무과에서는 진료비 지불형태를 입력하고 보험유형 변경사항이 발생하면 유형변경을 통하여 수정할 수 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856"/>
            <a:ext cx="8840483" cy="3380232"/>
            <a:chOff x="1602489" y="832206"/>
            <a:chExt cx="6048672" cy="220054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입</a:t>
              </a:r>
              <a:r>
                <a:rPr lang="en-US" b="1" dirty="0" smtClean="0"/>
                <a:t>·</a:t>
              </a:r>
              <a:r>
                <a:rPr lang="ko-KR" altLang="en-US" b="1" dirty="0" smtClean="0"/>
                <a:t>퇴원 관련 통계분석 항목</a:t>
              </a:r>
              <a:endParaRPr lang="en-US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9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71463" indent="-271463">
                <a:lnSpc>
                  <a:spcPct val="150000"/>
                </a:lnSpc>
                <a:buNone/>
              </a:pPr>
              <a:r>
                <a:rPr lang="ko-KR" altLang="en-US" sz="1800" dirty="0" smtClean="0"/>
                <a:t>①</a:t>
              </a:r>
              <a:r>
                <a:rPr lang="ko-KR" altLang="en-US" sz="1800" b="1" dirty="0" smtClean="0"/>
                <a:t> 퇴원일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환자의 퇴원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이송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사망 등의 상태가 발생한 날짜이다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lnSpc>
                  <a:spcPct val="150000"/>
                </a:lnSpc>
                <a:buNone/>
              </a:pPr>
              <a:r>
                <a:rPr lang="ko-KR" altLang="en-US" sz="1800" dirty="0" smtClean="0"/>
                <a:t>② </a:t>
              </a:r>
              <a:r>
                <a:rPr lang="ko-KR" altLang="en-US" sz="1800" b="1" dirty="0" smtClean="0"/>
                <a:t>퇴원과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환자를 최종적으로 퇴원시킨 과를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예를 들어 내과로 입원하였으나 외과로 전과되어 외과 치료를 받고 퇴원한 환자는 외과 퇴원환자로 본다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임상과 구별 및 자료 입력은 세분화하여 자료를 입력할수록 다양한 통계자료의 생성이 가능하다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예를 들어 소아청소년과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산부인과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내과 등은 아래와 같이 세분화하여 자료를 입력할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세분화된 자료는 통계 사용목적에 따라 구분하여 포함 또는 포함하지 않고 산출할 수 있는 장점이 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5234265"/>
            <a:chOff x="1602489" y="832206"/>
            <a:chExt cx="6048672" cy="34075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입</a:t>
              </a:r>
              <a:r>
                <a:rPr lang="en-US" b="1" dirty="0" smtClean="0"/>
                <a:t>·</a:t>
              </a:r>
              <a:r>
                <a:rPr lang="ko-KR" altLang="en-US" b="1" dirty="0" smtClean="0"/>
                <a:t>퇴원 관련 통계분석 항목</a:t>
              </a:r>
              <a:endParaRPr lang="en-US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16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가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소아청소년과</a:t>
              </a:r>
            </a:p>
            <a:p>
              <a:pPr>
                <a:buNone/>
              </a:pPr>
              <a:r>
                <a:rPr lang="ko-KR" altLang="en-US" sz="1800" dirty="0" smtClean="0"/>
                <a:t>ⓐ </a:t>
              </a:r>
              <a:r>
                <a:rPr lang="ko-KR" altLang="en-US" sz="1800" dirty="0" err="1" smtClean="0"/>
                <a:t>신생아과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병원 기구 조직상으로는 </a:t>
              </a:r>
              <a:r>
                <a:rPr lang="ko-KR" altLang="en-US" sz="1800" dirty="0" err="1" smtClean="0"/>
                <a:t>신생아과가</a:t>
              </a:r>
              <a:r>
                <a:rPr lang="ko-KR" altLang="en-US" sz="1800" dirty="0" smtClean="0"/>
                <a:t> 별도로 존재하지 않고 소아청소년과 안에 포함되어 있으나 신생아에 관련된 통계를 작성하기 위하여 </a:t>
              </a:r>
              <a:r>
                <a:rPr lang="ko-KR" altLang="en-US" sz="1800" dirty="0" err="1" smtClean="0"/>
                <a:t>신생아과를</a:t>
              </a:r>
              <a:r>
                <a:rPr lang="ko-KR" altLang="en-US" sz="1800" dirty="0" smtClean="0"/>
                <a:t> 따로 분류한다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None/>
              </a:pPr>
              <a:r>
                <a:rPr lang="ko-KR" altLang="en-US" sz="1800" dirty="0" smtClean="0"/>
                <a:t>⦁ </a:t>
              </a:r>
              <a:r>
                <a:rPr lang="en-US" altLang="ko-KR" sz="1800" dirty="0" smtClean="0"/>
                <a:t>NB(normal baby) : </a:t>
              </a:r>
              <a:r>
                <a:rPr lang="ko-KR" altLang="en-US" sz="1800" b="1" u="sng" dirty="0" smtClean="0"/>
                <a:t>태어날 당시 산 영아로서 그 병원에서 출생한 아기만을 신생아과로 분류한다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r>
                <a:rPr lang="ko-KR" altLang="en-US" sz="1800" dirty="0" smtClean="0"/>
                <a:t>⦁ </a:t>
              </a:r>
              <a:r>
                <a:rPr lang="en-US" altLang="ko-KR" sz="1800" dirty="0" smtClean="0"/>
                <a:t>SB(sick baby) : </a:t>
              </a:r>
              <a:r>
                <a:rPr lang="ko-KR" altLang="en-US" sz="1800" dirty="0" smtClean="0"/>
                <a:t>본 병원에서 태어나 질병이 있어 입원 등록된 신생아를 말한다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ⓑ 소아청소년과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기존 소아과는 흔히 만 </a:t>
              </a:r>
              <a:r>
                <a:rPr lang="en-US" altLang="ko-KR" sz="1800" dirty="0" smtClean="0"/>
                <a:t>14</a:t>
              </a:r>
              <a:r>
                <a:rPr lang="ko-KR" altLang="en-US" sz="1800" dirty="0" smtClean="0"/>
                <a:t>세까지의 소아를 위주로 진료하였다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소아청소년과는 청소년 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만 </a:t>
              </a:r>
              <a:r>
                <a:rPr lang="en-US" altLang="ko-KR" sz="1800" dirty="0" smtClean="0"/>
                <a:t>14</a:t>
              </a:r>
              <a:r>
                <a:rPr lang="ko-KR" altLang="en-US" sz="1800" dirty="0" smtClean="0"/>
                <a:t>세에서 만 </a:t>
              </a:r>
              <a:r>
                <a:rPr lang="en-US" altLang="ko-KR" sz="1800" dirty="0" smtClean="0"/>
                <a:t>18</a:t>
              </a:r>
              <a:r>
                <a:rPr lang="ko-KR" altLang="en-US" sz="1800" dirty="0" smtClean="0"/>
                <a:t>세 사이의 환자도 포함한다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None/>
              </a:pPr>
              <a:r>
                <a:rPr lang="ko-KR" altLang="en-US" sz="1800" dirty="0" smtClean="0"/>
                <a:t>⦁ </a:t>
              </a:r>
              <a:r>
                <a:rPr lang="en-US" altLang="ko-KR" sz="1800" dirty="0" smtClean="0"/>
                <a:t>PED(pediatric department) : </a:t>
              </a:r>
              <a:r>
                <a:rPr lang="ko-KR" altLang="en-US" sz="1800" dirty="0" smtClean="0"/>
                <a:t>소아부터 청소년 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신생아기부터 청소년기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만 </a:t>
              </a:r>
              <a:r>
                <a:rPr lang="en-US" altLang="ko-KR" sz="1800" dirty="0" smtClean="0"/>
                <a:t>18</a:t>
              </a:r>
              <a:r>
                <a:rPr lang="ko-KR" altLang="en-US" sz="1800" dirty="0" smtClean="0"/>
                <a:t>세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사이의 환자로서 소아청소년과로 퇴원한 환자만을 소아청소년과로 분류한다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None/>
              </a:pPr>
              <a:r>
                <a:rPr lang="ko-KR" altLang="en-US" sz="1800" dirty="0" smtClean="0"/>
                <a:t>⦁ </a:t>
              </a:r>
              <a:r>
                <a:rPr lang="en-US" altLang="ko-KR" sz="1800" dirty="0" smtClean="0"/>
                <a:t>PB(pediatric baby) : </a:t>
              </a:r>
              <a:r>
                <a:rPr lang="ko-KR" altLang="en-US" sz="1800" b="1" u="sng" dirty="0" smtClean="0"/>
                <a:t>병원 외부에서 출생 후 입원한 아기와 </a:t>
              </a:r>
              <a:r>
                <a:rPr lang="ko-KR" altLang="en-US" sz="1800" b="1" u="sng" dirty="0" err="1" smtClean="0"/>
                <a:t>내원</a:t>
              </a:r>
              <a:r>
                <a:rPr lang="ko-KR" altLang="en-US" sz="1800" b="1" u="sng" dirty="0" smtClean="0"/>
                <a:t> 도중에 출생하여 입원한 신생아로서 생후 </a:t>
              </a:r>
              <a:r>
                <a:rPr lang="en-US" altLang="ko-KR" sz="1800" b="1" u="sng" dirty="0" smtClean="0"/>
                <a:t>28</a:t>
              </a:r>
              <a:r>
                <a:rPr lang="ko-KR" altLang="en-US" sz="1800" b="1" u="sng" dirty="0" smtClean="0"/>
                <a:t>일 이내에 입원한 환아를 의미하며 소아청소년과로 분류하게 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실제 해당 </a:t>
              </a:r>
              <a:r>
                <a:rPr lang="ko-KR" altLang="en-US" sz="1800" dirty="0" err="1" smtClean="0"/>
                <a:t>환아는</a:t>
              </a:r>
              <a:r>
                <a:rPr lang="ko-KR" altLang="en-US" sz="1800" dirty="0" smtClean="0"/>
                <a:t> 신생아실에 입원되어 있으므로 소아청소년과 신생아로 구분 표기하여 관리하며 신생아실 운영실태를 파악할 때에는 포함된다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5068075"/>
            <a:chOff x="1602489" y="832206"/>
            <a:chExt cx="6048672" cy="329933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입</a:t>
              </a:r>
              <a:r>
                <a:rPr lang="en-US" b="1" dirty="0" smtClean="0"/>
                <a:t>·</a:t>
              </a:r>
              <a:r>
                <a:rPr lang="ko-KR" altLang="en-US" b="1" dirty="0" smtClean="0"/>
                <a:t>퇴원 관련 통계분석 항목</a:t>
              </a:r>
              <a:endParaRPr lang="en-US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05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나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산부인과</a:t>
              </a:r>
            </a:p>
            <a:p>
              <a:pPr>
                <a:buNone/>
              </a:pPr>
              <a:r>
                <a:rPr lang="ko-KR" altLang="en-US" sz="1800" dirty="0" smtClean="0"/>
                <a:t>ⓐ </a:t>
              </a:r>
              <a:r>
                <a:rPr lang="en-US" altLang="ko-KR" sz="1800" dirty="0" smtClean="0"/>
                <a:t>OB(obstetrics, </a:t>
              </a:r>
              <a:r>
                <a:rPr lang="ko-KR" altLang="en-US" sz="1800" dirty="0" smtClean="0"/>
                <a:t>산과</a:t>
              </a:r>
              <a:r>
                <a:rPr lang="en-US" altLang="ko-KR" sz="1800" dirty="0" smtClean="0"/>
                <a:t>) : </a:t>
              </a:r>
              <a:r>
                <a:rPr lang="ko-KR" altLang="en-US" sz="1800" dirty="0" smtClean="0"/>
                <a:t>정상 혹은 비정상의 임신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진통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분만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산욕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산후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과 관련된 질병을 가진 환자를 의미한다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산과를 더 세분화하면 다음과 같다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None/>
              </a:pPr>
              <a:r>
                <a:rPr lang="ko-KR" altLang="en-US" sz="1800" dirty="0" smtClean="0"/>
                <a:t>⦁ 분만</a:t>
              </a:r>
              <a:r>
                <a:rPr lang="en-US" altLang="ko-KR" sz="1800" dirty="0" smtClean="0"/>
                <a:t>(OD, obstetrics delivery) : </a:t>
              </a:r>
              <a:r>
                <a:rPr lang="ko-KR" altLang="en-US" sz="1800" dirty="0" smtClean="0"/>
                <a:t>본 병원 </a:t>
              </a:r>
              <a:r>
                <a:rPr lang="ko-KR" altLang="en-US" sz="1800" dirty="0" err="1" smtClean="0"/>
                <a:t>분만실에서</a:t>
              </a:r>
              <a:r>
                <a:rPr lang="ko-KR" altLang="en-US" sz="1800" dirty="0" smtClean="0"/>
                <a:t> 아기를 분만한 산모를 말하며 이때 산영아 또는 사산아 여부는 상관이 없다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None/>
              </a:pPr>
              <a:r>
                <a:rPr lang="ko-KR" altLang="en-US" sz="1800" dirty="0" smtClean="0"/>
                <a:t>⦁ 미분만</a:t>
              </a:r>
              <a:r>
                <a:rPr lang="en-US" altLang="ko-KR" sz="1800" dirty="0" smtClean="0"/>
                <a:t>(OU, obstetrics </a:t>
              </a:r>
              <a:r>
                <a:rPr lang="en-US" altLang="ko-KR" sz="1800" dirty="0" err="1" smtClean="0"/>
                <a:t>undelivery</a:t>
              </a:r>
              <a:r>
                <a:rPr lang="en-US" altLang="ko-KR" sz="1800" dirty="0" smtClean="0"/>
                <a:t>) : </a:t>
              </a:r>
              <a:r>
                <a:rPr lang="ko-KR" altLang="en-US" sz="1800" dirty="0" smtClean="0"/>
                <a:t>병원도착 이전에 이미 분만하고 입원한 경우나 임신된 상태로 입원하여 임신상태를 그대로 유지하고 퇴원하는 경우를 말한다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None/>
              </a:pPr>
              <a:r>
                <a:rPr lang="ko-KR" altLang="en-US" sz="1800" dirty="0" smtClean="0"/>
                <a:t>⦁ 유산</a:t>
              </a:r>
              <a:r>
                <a:rPr lang="en-US" altLang="ko-KR" sz="1800" dirty="0" smtClean="0"/>
                <a:t>(OA, obstetrics abortion) : </a:t>
              </a:r>
              <a:r>
                <a:rPr lang="ko-KR" altLang="en-US" sz="1800" dirty="0" smtClean="0"/>
                <a:t>임신 또는 불완전 유산의 상태에서 입원하여 유산으로 끝나고 퇴원하는 경우를 말한다</a:t>
              </a:r>
              <a:r>
                <a:rPr lang="en-US" altLang="ko-KR" sz="1800" dirty="0" smtClean="0"/>
                <a:t>. WHO </a:t>
              </a:r>
              <a:r>
                <a:rPr lang="ko-KR" altLang="en-US" sz="1800" dirty="0" smtClean="0"/>
                <a:t>규정에 의하면 임신 </a:t>
              </a:r>
              <a:r>
                <a:rPr lang="en-US" altLang="ko-KR" sz="1800" dirty="0" smtClean="0"/>
                <a:t>20</a:t>
              </a:r>
              <a:r>
                <a:rPr lang="ko-KR" altLang="en-US" sz="1800" dirty="0" smtClean="0"/>
                <a:t>주 미만이나 태아 체중 </a:t>
              </a:r>
              <a:r>
                <a:rPr lang="en-US" altLang="ko-KR" sz="1800" dirty="0" smtClean="0"/>
                <a:t>500g</a:t>
              </a:r>
              <a:r>
                <a:rPr lang="ko-KR" altLang="en-US" sz="1800" dirty="0" smtClean="0"/>
                <a:t>이하로 임신이 종결된 경우를 말한다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r>
                <a:rPr lang="ko-KR" altLang="en-US" sz="1800" dirty="0" smtClean="0"/>
                <a:t>ⓑ </a:t>
              </a:r>
              <a:r>
                <a:rPr lang="en-US" altLang="ko-KR" sz="1800" dirty="0" smtClean="0"/>
                <a:t>GY(gynecology, </a:t>
              </a:r>
              <a:r>
                <a:rPr lang="ko-KR" altLang="en-US" sz="1800" dirty="0" smtClean="0"/>
                <a:t>부인과</a:t>
              </a:r>
              <a:r>
                <a:rPr lang="en-US" altLang="ko-KR" sz="1800" dirty="0" smtClean="0"/>
                <a:t>) : </a:t>
              </a:r>
              <a:r>
                <a:rPr lang="ko-KR" altLang="en-US" sz="1800" dirty="0" smtClean="0"/>
                <a:t>부인과적 질환으로 퇴원한 경우를 말한다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endParaRPr lang="ko-KR" altLang="en-US" sz="1800" dirty="0" smtClean="0"/>
            </a:p>
            <a:p>
              <a:pPr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다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내과</a:t>
              </a:r>
            </a:p>
            <a:p>
              <a:pPr>
                <a:buNone/>
              </a:pPr>
              <a:r>
                <a:rPr lang="ko-KR" altLang="en-US" sz="1800" dirty="0" smtClean="0"/>
                <a:t>소화기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순환기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호흡기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내분비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신장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심장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혈액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종양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류마티스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알레르기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감염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노년 등으로 구분하여 사용한다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원무과에서 구분 접수하여 </a:t>
              </a:r>
              <a:r>
                <a:rPr lang="ko-KR" altLang="en-US" sz="1800" dirty="0" err="1" smtClean="0"/>
                <a:t>초진료를</a:t>
              </a:r>
              <a:r>
                <a:rPr lang="ko-KR" altLang="en-US" sz="1800" dirty="0" smtClean="0"/>
                <a:t> 산정하다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18937" y="692696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의료기관의 종류별 요건 및 지정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86378" y="1089018"/>
            <a:ext cx="87730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/>
              <a:t>① 병원 등</a:t>
            </a:r>
          </a:p>
          <a:p>
            <a:pPr fontAlgn="base"/>
            <a:r>
              <a:rPr lang="ko-KR" altLang="en-US" dirty="0"/>
              <a:t>병원</a:t>
            </a:r>
            <a:r>
              <a:rPr lang="en-US" altLang="ko-KR" dirty="0"/>
              <a:t>·</a:t>
            </a:r>
            <a:r>
              <a:rPr lang="ko-KR" altLang="en-US" dirty="0"/>
              <a:t>치과병원</a:t>
            </a:r>
            <a:r>
              <a:rPr lang="en-US" altLang="ko-KR" dirty="0"/>
              <a:t>·</a:t>
            </a:r>
            <a:r>
              <a:rPr lang="ko-KR" altLang="en-US" dirty="0"/>
              <a:t>한방병원 및 요양병원은 </a:t>
            </a:r>
            <a:r>
              <a:rPr lang="en-US" altLang="ko-KR" b="1" u="sng" dirty="0"/>
              <a:t>30</a:t>
            </a:r>
            <a:r>
              <a:rPr lang="ko-KR" altLang="en-US" b="1" u="sng" dirty="0"/>
              <a:t>개 이상의 병상</a:t>
            </a:r>
            <a:r>
              <a:rPr lang="en-US" altLang="ko-KR" dirty="0"/>
              <a:t>(</a:t>
            </a:r>
            <a:r>
              <a:rPr lang="ko-KR" altLang="en-US" dirty="0"/>
              <a:t>병원</a:t>
            </a:r>
            <a:r>
              <a:rPr lang="en-US" altLang="ko-KR" dirty="0"/>
              <a:t>·</a:t>
            </a:r>
            <a:r>
              <a:rPr lang="ko-KR" altLang="en-US" dirty="0"/>
              <a:t>한방병원만 해당한다</a:t>
            </a:r>
            <a:r>
              <a:rPr lang="en-US" altLang="ko-KR" dirty="0"/>
              <a:t>) </a:t>
            </a:r>
            <a:r>
              <a:rPr lang="ko-KR" altLang="en-US" dirty="0"/>
              <a:t>또는 요양병상</a:t>
            </a:r>
            <a:r>
              <a:rPr lang="en-US" altLang="ko-KR" dirty="0"/>
              <a:t>(</a:t>
            </a:r>
            <a:r>
              <a:rPr lang="ko-KR" altLang="en-US" dirty="0"/>
              <a:t>요양병원만 해당하며</a:t>
            </a:r>
            <a:r>
              <a:rPr lang="en-US" altLang="ko-KR" dirty="0"/>
              <a:t>, </a:t>
            </a:r>
            <a:r>
              <a:rPr lang="ko-KR" altLang="en-US" dirty="0"/>
              <a:t>장기입원이 필요한 환자를 대상으로 의료행위를 하기 위하여 설치한 병상을 말한다</a:t>
            </a:r>
            <a:r>
              <a:rPr lang="en-US" altLang="ko-KR" dirty="0"/>
              <a:t>)</a:t>
            </a:r>
            <a:r>
              <a:rPr lang="ko-KR" altLang="en-US" dirty="0"/>
              <a:t>을 갖추어야 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dirty="0"/>
              <a:t>② 종합병원</a:t>
            </a:r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가</a:t>
            </a:r>
            <a:r>
              <a:rPr lang="en-US" altLang="ko-KR" dirty="0"/>
              <a:t>) </a:t>
            </a:r>
            <a:r>
              <a:rPr lang="ko-KR" altLang="en-US" dirty="0"/>
              <a:t>종합병원은 다음 각 호의 요건을 갖추어야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ⓐ </a:t>
            </a:r>
            <a:r>
              <a:rPr lang="en-US" altLang="ko-KR" b="1" u="sng" dirty="0"/>
              <a:t>100</a:t>
            </a:r>
            <a:r>
              <a:rPr lang="ko-KR" altLang="en-US" b="1" u="sng" dirty="0"/>
              <a:t>개 이상의 병상을 갖출 것</a:t>
            </a:r>
          </a:p>
          <a:p>
            <a:pPr marL="360363" indent="-360363" fontAlgn="base"/>
            <a:r>
              <a:rPr lang="ko-KR" altLang="en-US" dirty="0" smtClean="0"/>
              <a:t>ⓑ </a:t>
            </a:r>
            <a:r>
              <a:rPr lang="en-US" altLang="ko-KR" b="1" u="sng" dirty="0"/>
              <a:t>100</a:t>
            </a:r>
            <a:r>
              <a:rPr lang="ko-KR" altLang="en-US" b="1" u="sng" dirty="0"/>
              <a:t>병상 이상 </a:t>
            </a:r>
            <a:r>
              <a:rPr lang="en-US" altLang="ko-KR" b="1" u="sng" dirty="0"/>
              <a:t>300</a:t>
            </a:r>
            <a:r>
              <a:rPr lang="ko-KR" altLang="en-US" b="1" u="sng" dirty="0"/>
              <a:t>병상 이하인 경우</a:t>
            </a:r>
            <a:r>
              <a:rPr lang="ko-KR" altLang="en-US" dirty="0"/>
              <a:t>에는 내과</a:t>
            </a:r>
            <a:r>
              <a:rPr lang="en-US" altLang="ko-KR" dirty="0"/>
              <a:t>·</a:t>
            </a:r>
            <a:r>
              <a:rPr lang="ko-KR" altLang="en-US" dirty="0"/>
              <a:t>외과</a:t>
            </a:r>
            <a:r>
              <a:rPr lang="en-US" altLang="ko-KR" dirty="0"/>
              <a:t>·</a:t>
            </a:r>
            <a:r>
              <a:rPr lang="ko-KR" altLang="en-US" dirty="0"/>
              <a:t>소아청소년과</a:t>
            </a:r>
            <a:r>
              <a:rPr lang="en-US" altLang="ko-KR" dirty="0"/>
              <a:t>·</a:t>
            </a:r>
            <a:r>
              <a:rPr lang="ko-KR" altLang="en-US" dirty="0"/>
              <a:t>산부인과 중 </a:t>
            </a:r>
            <a:r>
              <a:rPr lang="en-US" altLang="ko-KR" dirty="0"/>
              <a:t>3</a:t>
            </a:r>
            <a:r>
              <a:rPr lang="ko-KR" altLang="en-US" dirty="0"/>
              <a:t>개 진료과목</a:t>
            </a:r>
            <a:r>
              <a:rPr lang="en-US" altLang="ko-KR" dirty="0"/>
              <a:t>, </a:t>
            </a:r>
            <a:r>
              <a:rPr lang="ko-KR" altLang="en-US" dirty="0"/>
              <a:t>영상의학과</a:t>
            </a:r>
            <a:r>
              <a:rPr lang="en-US" altLang="ko-KR" dirty="0"/>
              <a:t>, </a:t>
            </a:r>
            <a:r>
              <a:rPr lang="ko-KR" altLang="en-US" dirty="0"/>
              <a:t>마취통증의학과와 진단검사의학과 또는 병리과를 포함한 </a:t>
            </a:r>
            <a:r>
              <a:rPr lang="en-US" altLang="ko-KR" b="1" u="sng" dirty="0"/>
              <a:t>7</a:t>
            </a:r>
            <a:r>
              <a:rPr lang="ko-KR" altLang="en-US" b="1" u="sng" dirty="0"/>
              <a:t>개 이상의 진료과목</a:t>
            </a:r>
            <a:r>
              <a:rPr lang="ko-KR" altLang="en-US" dirty="0"/>
              <a:t>을 갖추고 각 진료과목마다 전속하는 전문의를 둘 것</a:t>
            </a:r>
          </a:p>
          <a:p>
            <a:pPr marL="360363" indent="-360363" fontAlgn="base"/>
            <a:r>
              <a:rPr lang="ko-KR" altLang="en-US" dirty="0"/>
              <a:t>ⓒ </a:t>
            </a:r>
            <a:r>
              <a:rPr lang="en-US" altLang="ko-KR" b="1" u="sng" dirty="0"/>
              <a:t>300</a:t>
            </a:r>
            <a:r>
              <a:rPr lang="ko-KR" altLang="en-US" b="1" u="sng" dirty="0"/>
              <a:t>병상을 초과하는 경우</a:t>
            </a:r>
            <a:r>
              <a:rPr lang="ko-KR" altLang="en-US" dirty="0"/>
              <a:t>에는 내과</a:t>
            </a:r>
            <a:r>
              <a:rPr lang="en-US" altLang="ko-KR" dirty="0"/>
              <a:t>, </a:t>
            </a:r>
            <a:r>
              <a:rPr lang="ko-KR" altLang="en-US" dirty="0"/>
              <a:t>외과</a:t>
            </a:r>
            <a:r>
              <a:rPr lang="en-US" altLang="ko-KR" dirty="0"/>
              <a:t>, </a:t>
            </a:r>
            <a:r>
              <a:rPr lang="ko-KR" altLang="en-US" dirty="0"/>
              <a:t>소아청소년과</a:t>
            </a:r>
            <a:r>
              <a:rPr lang="en-US" altLang="ko-KR" dirty="0"/>
              <a:t>, </a:t>
            </a:r>
            <a:r>
              <a:rPr lang="ko-KR" altLang="en-US" dirty="0"/>
              <a:t>산부인과</a:t>
            </a:r>
            <a:r>
              <a:rPr lang="en-US" altLang="ko-KR" dirty="0"/>
              <a:t>, </a:t>
            </a:r>
            <a:r>
              <a:rPr lang="ko-KR" altLang="en-US" dirty="0"/>
              <a:t>영상의학과</a:t>
            </a:r>
            <a:r>
              <a:rPr lang="en-US" altLang="ko-KR" dirty="0"/>
              <a:t>, </a:t>
            </a:r>
            <a:r>
              <a:rPr lang="ko-KR" altLang="en-US" dirty="0"/>
              <a:t>마취통증의학과</a:t>
            </a:r>
            <a:r>
              <a:rPr lang="en-US" altLang="ko-KR" dirty="0"/>
              <a:t>, </a:t>
            </a:r>
            <a:r>
              <a:rPr lang="ko-KR" altLang="en-US" dirty="0"/>
              <a:t>진단검사의학과 또는 병리과</a:t>
            </a:r>
            <a:r>
              <a:rPr lang="en-US" altLang="ko-KR" dirty="0"/>
              <a:t>, </a:t>
            </a:r>
            <a:r>
              <a:rPr lang="ko-KR" altLang="en-US" dirty="0"/>
              <a:t>정신건강의학과 및 치과를 포함한 </a:t>
            </a:r>
            <a:r>
              <a:rPr lang="en-US" altLang="ko-KR" b="1" u="sng" dirty="0"/>
              <a:t>9</a:t>
            </a:r>
            <a:r>
              <a:rPr lang="ko-KR" altLang="en-US" b="1" u="sng" dirty="0"/>
              <a:t>개 이상의 진료과목</a:t>
            </a:r>
            <a:r>
              <a:rPr lang="ko-KR" altLang="en-US" dirty="0"/>
              <a:t>을 갖추고 각 진료과목마다 전속하는 전문의를 둘 것</a:t>
            </a:r>
          </a:p>
          <a:p>
            <a:pPr marL="360363" indent="-360363" fontAlgn="base"/>
            <a:r>
              <a:rPr lang="en-US" altLang="ko-KR" dirty="0"/>
              <a:t>(</a:t>
            </a:r>
            <a:r>
              <a:rPr lang="ko-KR" altLang="en-US" dirty="0"/>
              <a:t>나</a:t>
            </a:r>
            <a:r>
              <a:rPr lang="en-US" altLang="ko-KR" dirty="0"/>
              <a:t>) </a:t>
            </a:r>
            <a:r>
              <a:rPr lang="ko-KR" altLang="en-US" dirty="0"/>
              <a:t>종합병원은 “필수진료과목” 외에 필요하면 추가로 진료과목을 설치</a:t>
            </a:r>
            <a:r>
              <a:rPr lang="en-US" altLang="ko-KR" dirty="0"/>
              <a:t>·</a:t>
            </a:r>
            <a:r>
              <a:rPr lang="ko-KR" altLang="en-US" dirty="0"/>
              <a:t>운영할 수 있다</a:t>
            </a:r>
            <a:r>
              <a:rPr lang="en-US" altLang="ko-KR" dirty="0"/>
              <a:t>. </a:t>
            </a:r>
            <a:r>
              <a:rPr lang="ko-KR" altLang="en-US" dirty="0"/>
              <a:t>이 경우 필수진료과목 외의 진료과목에 대하여는 해당 의료기관에 전속하지 아니한 전문의를 둘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의료기관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3244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5"/>
            <a:ext cx="8840483" cy="5788271"/>
            <a:chOff x="1602489" y="832206"/>
            <a:chExt cx="6048672" cy="37681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입</a:t>
              </a:r>
              <a:r>
                <a:rPr lang="en-US" b="1" dirty="0" smtClean="0"/>
                <a:t>·</a:t>
              </a:r>
              <a:r>
                <a:rPr lang="ko-KR" altLang="en-US" b="1" dirty="0" smtClean="0"/>
                <a:t>퇴원 관련 통계분석 항목</a:t>
              </a:r>
              <a:endParaRPr lang="en-US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52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smtClean="0"/>
                <a:t>퇴원병동 </a:t>
              </a:r>
              <a:r>
                <a:rPr lang="en-US" altLang="ko-KR" sz="1800" b="1" dirty="0" smtClean="0"/>
                <a:t>: </a:t>
              </a:r>
              <a:r>
                <a:rPr lang="ko-KR" altLang="en-US" sz="1800" dirty="0" smtClean="0"/>
                <a:t>환자가 퇴원한 병동을 의미하며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이 자료를 활용하여 </a:t>
              </a:r>
              <a:r>
                <a:rPr lang="ko-KR" altLang="en-US" sz="1800" b="1" u="sng" dirty="0" smtClean="0"/>
                <a:t>진료과별 병동 이용률이나 병상 및 인력 배치 등의 자료로 활용할 수 있다</a:t>
              </a:r>
              <a:r>
                <a:rPr lang="en-US" altLang="ko-KR" sz="1800" b="1" u="sng" dirty="0" smtClean="0"/>
                <a:t>.</a:t>
              </a:r>
            </a:p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smtClean="0"/>
                <a:t>입원일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환자가 입원한 날짜로 </a:t>
              </a:r>
              <a:r>
                <a:rPr lang="ko-KR" altLang="en-US" sz="1800" b="1" u="sng" dirty="0" smtClean="0"/>
                <a:t>퇴원환자의 재원일수를 유추하는데 필요하다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smtClean="0"/>
                <a:t>재원일수</a:t>
              </a:r>
              <a:r>
                <a:rPr lang="en-US" altLang="ko-KR" sz="1800" b="1" dirty="0" smtClean="0"/>
                <a:t>(LOS, length of stay)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입원일로부터 </a:t>
              </a:r>
              <a:r>
                <a:rPr lang="ko-KR" altLang="en-US" sz="1800" dirty="0" err="1" smtClean="0"/>
                <a:t>퇴원일까지의</a:t>
              </a:r>
              <a:r>
                <a:rPr lang="ko-KR" altLang="en-US" sz="1800" dirty="0" smtClean="0"/>
                <a:t> 날수를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입원일과 퇴원일 중 하나만을 포함하는 </a:t>
              </a:r>
              <a:r>
                <a:rPr lang="ko-KR" altLang="en-US" sz="1800" b="1" u="sng" dirty="0" err="1" smtClean="0"/>
                <a:t>단입법을</a:t>
              </a:r>
              <a:r>
                <a:rPr lang="ko-KR" altLang="en-US" sz="1800" b="1" u="sng" dirty="0" smtClean="0"/>
                <a:t> 사용하여야 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smtClean="0"/>
                <a:t>입원경로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병원 입원경로는 </a:t>
              </a:r>
              <a:r>
                <a:rPr lang="ko-KR" altLang="en-US" sz="1800" b="1" u="sng" dirty="0" smtClean="0"/>
                <a:t>외래</a:t>
              </a:r>
              <a:r>
                <a:rPr lang="en-US" altLang="ko-KR" sz="1800" b="1" u="sng" dirty="0" smtClean="0"/>
                <a:t>(OPD), </a:t>
              </a:r>
              <a:r>
                <a:rPr lang="ko-KR" altLang="en-US" sz="1800" b="1" u="sng" dirty="0" smtClean="0"/>
                <a:t>응급실</a:t>
              </a:r>
              <a:r>
                <a:rPr lang="en-US" altLang="ko-KR" sz="1800" b="1" u="sng" dirty="0" smtClean="0"/>
                <a:t>(ER), </a:t>
              </a:r>
              <a:r>
                <a:rPr lang="ko-KR" altLang="en-US" sz="1800" b="1" u="sng" dirty="0" err="1" smtClean="0"/>
                <a:t>분만실</a:t>
              </a:r>
              <a:r>
                <a:rPr lang="en-US" altLang="ko-KR" sz="1800" b="1" u="sng" dirty="0" smtClean="0"/>
                <a:t>(DR), </a:t>
              </a:r>
              <a:r>
                <a:rPr lang="ko-KR" altLang="en-US" sz="1800" b="1" u="sng" dirty="0" smtClean="0"/>
                <a:t>신생아실</a:t>
              </a:r>
              <a:r>
                <a:rPr lang="en-US" altLang="ko-KR" sz="1800" b="1" u="sng" dirty="0" smtClean="0"/>
                <a:t>(NR), </a:t>
              </a:r>
              <a:r>
                <a:rPr lang="ko-KR" altLang="en-US" sz="1800" b="1" u="sng" dirty="0" smtClean="0"/>
                <a:t>기타로 구분</a:t>
              </a:r>
              <a:r>
                <a:rPr lang="ko-KR" altLang="en-US" sz="1800" dirty="0" smtClean="0"/>
                <a:t>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해당병원의 입원경로 형태를 파악할 수 있다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err="1" smtClean="0"/>
                <a:t>내원경위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내원경위는</a:t>
              </a:r>
              <a:r>
                <a:rPr lang="ko-KR" altLang="en-US" sz="1800" dirty="0" smtClean="0"/>
                <a:t>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차 의료기관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병</a:t>
              </a:r>
              <a:r>
                <a:rPr lang="en-US" altLang="ko-KR" sz="1800" b="1" u="sng" dirty="0" smtClean="0"/>
                <a:t>․</a:t>
              </a:r>
              <a:r>
                <a:rPr lang="ko-KR" altLang="en-US" sz="1800" b="1" u="sng" dirty="0" smtClean="0"/>
                <a:t>의원</a:t>
              </a:r>
              <a:r>
                <a:rPr lang="en-US" altLang="ko-KR" sz="1800" b="1" u="sng" dirty="0" smtClean="0"/>
                <a:t>), 2</a:t>
              </a:r>
              <a:r>
                <a:rPr lang="ko-KR" altLang="en-US" sz="1800" b="1" u="sng" dirty="0" smtClean="0"/>
                <a:t>차 의료기관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종합병원</a:t>
              </a:r>
              <a:r>
                <a:rPr lang="en-US" altLang="ko-KR" sz="1800" b="1" u="sng" dirty="0" smtClean="0"/>
                <a:t>), 3</a:t>
              </a:r>
              <a:r>
                <a:rPr lang="ko-KR" altLang="en-US" sz="1800" b="1" u="sng" dirty="0" smtClean="0"/>
                <a:t>차 의료기관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상급종합병원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으로 나뉠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환자가 어떤 경위로 이송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의뢰되었는지 파악할 수 있으며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타의료기관과의</a:t>
              </a:r>
              <a:r>
                <a:rPr lang="ko-KR" altLang="en-US" sz="1800" dirty="0" smtClean="0"/>
                <a:t> 협력연계상황을 알 수 있다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smtClean="0"/>
                <a:t>치료결과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입원진료 후 퇴원시점의 퇴원환자 건강수준 또는 환자상태를 나타내는 지표이다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치료결과는 </a:t>
              </a:r>
              <a:r>
                <a:rPr lang="ko-KR" altLang="en-US" sz="1800" b="1" u="sng" dirty="0" smtClean="0"/>
                <a:t>완쾌</a:t>
              </a:r>
              <a:r>
                <a:rPr lang="en-US" altLang="ko-KR" sz="1800" b="1" u="sng" dirty="0" smtClean="0"/>
                <a:t>(recovered), </a:t>
              </a:r>
              <a:r>
                <a:rPr lang="ko-KR" altLang="en-US" sz="1800" b="1" u="sng" dirty="0" err="1" smtClean="0"/>
                <a:t>경쾌</a:t>
              </a:r>
              <a:r>
                <a:rPr lang="en-US" altLang="ko-KR" sz="1800" b="1" u="sng" dirty="0" smtClean="0"/>
                <a:t>(improved), </a:t>
              </a:r>
              <a:r>
                <a:rPr lang="ko-KR" altLang="en-US" sz="1800" b="1" u="sng" dirty="0" err="1" smtClean="0"/>
                <a:t>호전안됨</a:t>
              </a:r>
              <a:r>
                <a:rPr lang="en-US" altLang="ko-KR" sz="1800" b="1" u="sng" dirty="0" smtClean="0"/>
                <a:t>(not improved), </a:t>
              </a:r>
              <a:r>
                <a:rPr lang="ko-KR" altLang="en-US" sz="1800" b="1" u="sng" dirty="0" err="1" smtClean="0"/>
                <a:t>치료안함</a:t>
              </a:r>
              <a:r>
                <a:rPr lang="en-US" altLang="ko-KR" sz="1800" b="1" u="sng" dirty="0" smtClean="0"/>
                <a:t>(not treated), </a:t>
              </a:r>
              <a:r>
                <a:rPr lang="ko-KR" altLang="en-US" sz="1800" b="1" u="sng" dirty="0" smtClean="0"/>
                <a:t>진단뿐</a:t>
              </a:r>
              <a:r>
                <a:rPr lang="en-US" altLang="ko-KR" sz="1800" b="1" u="sng" dirty="0" smtClean="0"/>
                <a:t>(diagnosis only), </a:t>
              </a:r>
              <a:r>
                <a:rPr lang="ko-KR" altLang="en-US" sz="1800" b="1" u="sng" dirty="0" err="1" smtClean="0"/>
                <a:t>가망없는</a:t>
              </a:r>
              <a:r>
                <a:rPr lang="ko-KR" altLang="en-US" sz="1800" b="1" u="sng" dirty="0" smtClean="0"/>
                <a:t> 퇴원</a:t>
              </a:r>
              <a:r>
                <a:rPr lang="en-US" altLang="ko-KR" sz="1800" b="1" u="sng" dirty="0" smtClean="0"/>
                <a:t>(hopeless discharge), 48</a:t>
              </a:r>
              <a:r>
                <a:rPr lang="ko-KR" altLang="en-US" sz="1800" b="1" u="sng" dirty="0" err="1" smtClean="0"/>
                <a:t>시간이내사망</a:t>
              </a:r>
              <a:r>
                <a:rPr lang="en-US" altLang="ko-KR" sz="1800" b="1" u="sng" dirty="0" smtClean="0"/>
                <a:t>(death under 48 hours), 48</a:t>
              </a:r>
              <a:r>
                <a:rPr lang="ko-KR" altLang="en-US" sz="1800" b="1" u="sng" dirty="0" err="1" smtClean="0"/>
                <a:t>시간이후사망</a:t>
              </a:r>
              <a:r>
                <a:rPr lang="en-US" altLang="ko-KR" sz="1800" b="1" u="sng" dirty="0" smtClean="0"/>
                <a:t>(death over 48 hours)</a:t>
              </a:r>
              <a:r>
                <a:rPr lang="en-US" altLang="ko-KR" sz="1800" dirty="0" smtClean="0"/>
                <a:t> </a:t>
              </a:r>
              <a:r>
                <a:rPr lang="ko-KR" altLang="en-US" sz="1800" dirty="0" smtClean="0"/>
                <a:t>등으로 구별하여 사용하고 있다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smtClean="0"/>
                <a:t> 퇴원형태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퇴원지시형태의 종류는 퇴원 결정이 내려진 상황을 말하며</a:t>
              </a:r>
              <a:r>
                <a:rPr lang="en-US" altLang="ko-KR" sz="1800" dirty="0" smtClean="0"/>
                <a:t>, </a:t>
              </a:r>
              <a:r>
                <a:rPr lang="ko-KR" altLang="en-US" sz="1800" b="1" u="sng" dirty="0" smtClean="0"/>
                <a:t>퇴원지시 후 퇴원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자의퇴원</a:t>
              </a:r>
              <a:r>
                <a:rPr lang="en-US" altLang="ko-KR" sz="1800" b="1" u="sng" dirty="0" smtClean="0"/>
                <a:t>(DAA, DAMA, discharge against (medical) advice), </a:t>
              </a:r>
              <a:r>
                <a:rPr lang="ko-KR" altLang="en-US" sz="1800" b="1" u="sng" dirty="0" err="1" smtClean="0"/>
                <a:t>탈원</a:t>
              </a:r>
              <a:r>
                <a:rPr lang="en-US" altLang="ko-KR" sz="1800" b="1" u="sng" dirty="0" smtClean="0"/>
                <a:t>(escape), </a:t>
              </a:r>
              <a:r>
                <a:rPr lang="ko-KR" altLang="en-US" sz="1800" b="1" u="sng" dirty="0" smtClean="0"/>
                <a:t>전원</a:t>
              </a:r>
              <a:r>
                <a:rPr lang="en-US" altLang="ko-KR" sz="1800" b="1" u="sng" dirty="0" smtClean="0"/>
                <a:t>(transfer to hospital)</a:t>
              </a:r>
              <a:r>
                <a:rPr lang="en-US" altLang="ko-KR" sz="1800" dirty="0" smtClean="0"/>
                <a:t> </a:t>
              </a:r>
              <a:r>
                <a:rPr lang="ko-KR" altLang="en-US" sz="1800" dirty="0" smtClean="0"/>
                <a:t>등으로 구별할 수 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5123465"/>
            <a:chOff x="1602489" y="832206"/>
            <a:chExt cx="6048672" cy="33353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기타사항 관련 통계분석 항목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08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71463" indent="-271463">
                <a:buNone/>
              </a:pPr>
              <a:r>
                <a:rPr lang="ko-KR" altLang="en-US" sz="1800" dirty="0" smtClean="0"/>
                <a:t>① </a:t>
              </a:r>
              <a:r>
                <a:rPr lang="ko-KR" altLang="en-US" sz="1800" b="1" dirty="0" smtClean="0"/>
                <a:t>중환자실</a:t>
              </a:r>
              <a:r>
                <a:rPr lang="en-US" altLang="ko-KR" sz="1800" b="1" dirty="0" smtClean="0"/>
                <a:t>(ICU, intensive care unit)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중환자실 </a:t>
              </a:r>
              <a:r>
                <a:rPr lang="ko-KR" altLang="en-US" sz="1800" dirty="0" err="1" smtClean="0"/>
                <a:t>활용정도를</a:t>
              </a:r>
              <a:r>
                <a:rPr lang="ko-KR" altLang="en-US" sz="1800" dirty="0" smtClean="0"/>
                <a:t> 파악할 수 있으며 중환자실 재원일수 산정 및 환자관리 정도를 측정하는 자료로 활용된다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 marL="271463" indent="-271463">
                <a:buNone/>
              </a:pPr>
              <a:r>
                <a:rPr lang="ko-KR" altLang="en-US" sz="1800" dirty="0" smtClean="0"/>
                <a:t>② </a:t>
              </a:r>
              <a:r>
                <a:rPr lang="ko-KR" altLang="en-US" sz="1800" b="1" dirty="0" smtClean="0"/>
                <a:t>종양구분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종양의 구분은 양성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정상소재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악성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원발성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악성</a:t>
              </a:r>
              <a:r>
                <a:rPr lang="en-US" altLang="ko-KR" sz="1800" dirty="0" smtClean="0"/>
                <a:t>(</a:t>
              </a:r>
              <a:r>
                <a:rPr lang="ko-KR" altLang="en-US" sz="1800" dirty="0" err="1" smtClean="0"/>
                <a:t>전이성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다발성으로 구분되며 </a:t>
              </a:r>
              <a:r>
                <a:rPr lang="ko-KR" altLang="en-US" sz="1800" dirty="0" err="1" smtClean="0"/>
                <a:t>암등록시에는</a:t>
              </a:r>
              <a:r>
                <a:rPr lang="ko-KR" altLang="en-US" sz="1800" dirty="0" smtClean="0"/>
                <a:t> </a:t>
              </a:r>
              <a:r>
                <a:rPr lang="ko-KR" altLang="en-US" sz="1800" dirty="0" err="1" smtClean="0"/>
                <a:t>악성신생물만을</a:t>
              </a:r>
              <a:r>
                <a:rPr lang="ko-KR" altLang="en-US" sz="1800" dirty="0" smtClean="0"/>
                <a:t> 등록하고 있다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③ </a:t>
              </a:r>
              <a:r>
                <a:rPr lang="ko-KR" altLang="en-US" sz="1800" b="1" dirty="0" smtClean="0"/>
                <a:t>법정 </a:t>
              </a:r>
              <a:r>
                <a:rPr lang="ko-KR" altLang="en-US" sz="1800" b="1" dirty="0" err="1" smtClean="0"/>
                <a:t>감염병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법정 </a:t>
              </a:r>
              <a:r>
                <a:rPr lang="ko-KR" altLang="en-US" sz="1800" dirty="0" err="1" smtClean="0"/>
                <a:t>감염병에</a:t>
              </a:r>
              <a:r>
                <a:rPr lang="ko-KR" altLang="en-US" sz="1800" dirty="0" smtClean="0"/>
                <a:t> 관한 의사 등의 신고는 다음과 같이 실시한다</a:t>
              </a:r>
              <a:r>
                <a:rPr lang="en-US" altLang="ko-KR" sz="1800" dirty="0" smtClean="0"/>
                <a:t>. 2011</a:t>
              </a:r>
              <a:r>
                <a:rPr lang="ko-KR" altLang="en-US" sz="1800" dirty="0" smtClean="0"/>
                <a:t>년 말 개정된 법률에서는 기존의 전염병이라는 용어를 전염성 질환과 </a:t>
              </a:r>
              <a:r>
                <a:rPr lang="ko-KR" altLang="en-US" sz="1800" dirty="0" err="1" smtClean="0"/>
                <a:t>비전염성</a:t>
              </a:r>
              <a:r>
                <a:rPr lang="ko-KR" altLang="en-US" sz="1800" dirty="0" smtClean="0"/>
                <a:t> 질환을 모두 포함하는 개념인 ‘</a:t>
              </a:r>
              <a:r>
                <a:rPr lang="ko-KR" altLang="en-US" sz="1800" dirty="0" err="1" smtClean="0"/>
                <a:t>감염병</a:t>
              </a:r>
              <a:r>
                <a:rPr lang="ko-KR" altLang="en-US" sz="1800" dirty="0" smtClean="0"/>
                <a:t>’</a:t>
              </a:r>
              <a:r>
                <a:rPr lang="ko-KR" altLang="en-US" sz="1800" dirty="0" err="1" smtClean="0"/>
                <a:t>으로</a:t>
              </a:r>
              <a:r>
                <a:rPr lang="ko-KR" altLang="en-US" sz="1800" dirty="0" smtClean="0"/>
                <a:t> 변경하였다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가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의사나 한의사는 </a:t>
              </a:r>
              <a:r>
                <a:rPr lang="ko-KR" altLang="en-US" sz="1800" dirty="0" err="1" smtClean="0"/>
                <a:t>감염병환자등을</a:t>
              </a:r>
              <a:r>
                <a:rPr lang="ko-KR" altLang="en-US" sz="1800" dirty="0" smtClean="0"/>
                <a:t> 진단하거나 그 사체를 검안한 경우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예방접종 후 </a:t>
              </a:r>
              <a:r>
                <a:rPr lang="ko-KR" altLang="en-US" sz="1800" dirty="0" err="1" smtClean="0"/>
                <a:t>이상반응자를</a:t>
              </a:r>
              <a:r>
                <a:rPr lang="ko-KR" altLang="en-US" sz="1800" dirty="0" smtClean="0"/>
                <a:t> 진단하거나 그 사체를 검안한 경우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감염병환자등이</a:t>
              </a:r>
              <a:r>
                <a:rPr lang="ko-KR" altLang="en-US" sz="1800" dirty="0" smtClean="0"/>
                <a:t> 제</a:t>
              </a:r>
              <a:r>
                <a:rPr lang="en-US" altLang="ko-KR" sz="1800" dirty="0" smtClean="0"/>
                <a:t>1</a:t>
              </a:r>
              <a:r>
                <a:rPr lang="ko-KR" altLang="en-US" sz="1800" dirty="0" err="1" smtClean="0"/>
                <a:t>군감염병부터</a:t>
              </a:r>
              <a:r>
                <a:rPr lang="ko-KR" altLang="en-US" sz="1800" dirty="0" smtClean="0"/>
                <a:t> 제</a:t>
              </a:r>
              <a:r>
                <a:rPr lang="en-US" altLang="ko-KR" sz="1800" dirty="0" smtClean="0"/>
                <a:t>4</a:t>
              </a:r>
              <a:r>
                <a:rPr lang="ko-KR" altLang="en-US" sz="1800" dirty="0" err="1" smtClean="0"/>
                <a:t>군감염병까지에</a:t>
              </a:r>
              <a:r>
                <a:rPr lang="ko-KR" altLang="en-US" sz="1800" dirty="0" smtClean="0"/>
                <a:t> 해당하는 </a:t>
              </a:r>
              <a:r>
                <a:rPr lang="ko-KR" altLang="en-US" sz="1800" dirty="0" err="1" smtClean="0"/>
                <a:t>감염병으로</a:t>
              </a:r>
              <a:r>
                <a:rPr lang="ko-KR" altLang="en-US" sz="1800" dirty="0" smtClean="0"/>
                <a:t> 사망한 경우가 있으면 소속 의료기관의 장에게 보고하여야 하고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해당 환자와 그 동거인에게 보건복지부장관이 정하는 감염 방지 방법 등을 지도하여야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다만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의료기관에 소속되지 아니한 의사 또는 한의사는 그 사실을 관할 보건소장에게 신고하여야 한다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나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의료기관의 장은 </a:t>
              </a:r>
              <a:r>
                <a:rPr lang="ko-KR" altLang="en-US" sz="1800" b="1" u="sng" dirty="0" smtClean="0"/>
                <a:t>제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err="1" smtClean="0"/>
                <a:t>군감염병부터</a:t>
              </a:r>
              <a:r>
                <a:rPr lang="ko-KR" altLang="en-US" sz="1800" b="1" u="sng" dirty="0" smtClean="0"/>
                <a:t> 제</a:t>
              </a:r>
              <a:r>
                <a:rPr lang="en-US" altLang="ko-KR" sz="1800" b="1" u="sng" dirty="0" smtClean="0"/>
                <a:t>4</a:t>
              </a:r>
              <a:r>
                <a:rPr lang="ko-KR" altLang="en-US" sz="1800" b="1" u="sng" dirty="0" err="1" smtClean="0"/>
                <a:t>군감염병까지의</a:t>
              </a:r>
              <a:r>
                <a:rPr lang="ko-KR" altLang="en-US" sz="1800" b="1" u="sng" dirty="0" smtClean="0"/>
                <a:t> 경우에는 지체 없이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제</a:t>
              </a:r>
              <a:r>
                <a:rPr lang="en-US" altLang="ko-KR" sz="1800" b="1" u="sng" dirty="0" smtClean="0"/>
                <a:t>5</a:t>
              </a:r>
              <a:r>
                <a:rPr lang="ko-KR" altLang="en-US" sz="1800" b="1" u="sng" dirty="0" err="1" smtClean="0"/>
                <a:t>군감염병</a:t>
              </a:r>
              <a:r>
                <a:rPr lang="ko-KR" altLang="en-US" sz="1800" b="1" u="sng" dirty="0" smtClean="0"/>
                <a:t> 및 </a:t>
              </a:r>
              <a:r>
                <a:rPr lang="ko-KR" altLang="en-US" sz="1800" b="1" u="sng" dirty="0" err="1" smtClean="0"/>
                <a:t>지정감염병의</a:t>
              </a:r>
              <a:r>
                <a:rPr lang="ko-KR" altLang="en-US" sz="1800" b="1" u="sng" dirty="0" smtClean="0"/>
                <a:t> 경우에는 </a:t>
              </a:r>
              <a:r>
                <a:rPr lang="en-US" altLang="ko-KR" sz="1800" b="1" u="sng" dirty="0" smtClean="0"/>
                <a:t>7</a:t>
              </a:r>
              <a:r>
                <a:rPr lang="ko-KR" altLang="en-US" sz="1800" b="1" u="sng" dirty="0" smtClean="0"/>
                <a:t>일 이내에 관할 보건소장에게 신고</a:t>
              </a:r>
              <a:r>
                <a:rPr lang="ko-KR" altLang="en-US" sz="1800" dirty="0" smtClean="0"/>
                <a:t>하여야 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28860" y="642918"/>
            <a:ext cx="3260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표 </a:t>
            </a:r>
            <a:r>
              <a:rPr lang="en-US" altLang="ko-KR" dirty="0" smtClean="0"/>
              <a:t>7-1&gt; </a:t>
            </a:r>
            <a:r>
              <a:rPr lang="ko-KR" altLang="en-US" dirty="0" smtClean="0"/>
              <a:t>법정 </a:t>
            </a:r>
            <a:r>
              <a:rPr lang="ko-KR" altLang="en-US" dirty="0" err="1" smtClean="0"/>
              <a:t>감염병의</a:t>
            </a:r>
            <a:r>
              <a:rPr lang="ko-KR" altLang="en-US" dirty="0" smtClean="0"/>
              <a:t> 종류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2653383"/>
              </p:ext>
            </p:extLst>
          </p:nvPr>
        </p:nvGraphicFramePr>
        <p:xfrm>
          <a:off x="152399" y="931333"/>
          <a:ext cx="8856133" cy="5789140"/>
        </p:xfrm>
        <a:graphic>
          <a:graphicData uri="http://schemas.openxmlformats.org/drawingml/2006/table">
            <a:tbl>
              <a:tblPr/>
              <a:tblGrid>
                <a:gridCol w="641211"/>
                <a:gridCol w="1717177"/>
                <a:gridCol w="1717177"/>
                <a:gridCol w="1717177"/>
                <a:gridCol w="1717177"/>
                <a:gridCol w="1346214"/>
              </a:tblGrid>
              <a:tr h="291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marL="77018" marR="77018" marT="38509" marB="3850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제</a:t>
                      </a:r>
                      <a:r>
                        <a:rPr lang="en-US" altLang="ko-KR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1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군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제</a:t>
                      </a:r>
                      <a:r>
                        <a:rPr lang="en-US" altLang="ko-KR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2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군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제</a:t>
                      </a:r>
                      <a:r>
                        <a:rPr lang="en-US" altLang="ko-KR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3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군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제</a:t>
                      </a:r>
                      <a:r>
                        <a:rPr lang="en-US" altLang="ko-KR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4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군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제</a:t>
                      </a:r>
                      <a:r>
                        <a:rPr lang="en-US" altLang="ko-KR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5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군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특성</a:t>
                      </a:r>
                    </a:p>
                  </a:txBody>
                  <a:tcPr marL="77018" marR="77018" marT="38509" marB="3850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물 또는 식품을 매개로 발생하고 집단 발생의 우려가 커서 발생 또는 유행 즉시 방역대책 수립 필요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예방접종을 통하여 예방 및 관리가 가능하여 국가 예방접종사업의 대상임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간헐적으로 유행할 가능성이 있어 계속 그 발생을 감시하고 방역 대책의 수립이 필요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새롭게 발생하였거나 발생할 우려가 있는 감염병 또는 국내 유입이 우려되는 해외 유행 감염병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기생충에 감염되어 발생하는 감염병으로서 정기적인 조사를 통하여 감시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9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질환</a:t>
                      </a:r>
                    </a:p>
                  </a:txBody>
                  <a:tcPr marL="77018" marR="77018" marT="38509" marB="3850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콜레라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장티푸스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파라티푸스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세균성이질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장출혈성대장균감염증</a:t>
                      </a:r>
                      <a:endParaRPr lang="ko-KR" altLang="en-US" sz="1600" b="1" u="sng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u="sng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A</a:t>
                      </a:r>
                      <a:r>
                        <a:rPr lang="ko-KR" altLang="en-US" sz="1600" b="1" u="sng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형간염</a:t>
                      </a:r>
                      <a:endParaRPr lang="ko-KR" altLang="en-US" sz="1600" b="1" u="sng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디프테리아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백일해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파상풍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홍역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유행성이하선염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풍진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폴리오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B</a:t>
                      </a: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형간염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일본뇌염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smtClean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수두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말라리아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결핵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한센병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성홍열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수막구균성수막염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레지오넬라증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비브리오패혈증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발진티푸스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smtClean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발진열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페스트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황열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뎅기열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바이러스성 출혈열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두창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보툴리눔독소증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중증급성호흡기증후군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(SARS)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동물인플루엔자 </a:t>
                      </a:r>
                      <a:r>
                        <a:rPr lang="ko-KR" altLang="en-US" sz="1600" dirty="0" err="1" smtClean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인체감염증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회충증</a:t>
                      </a: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편충증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요충증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간흡충증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폐흡충증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장흡충증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HY신명조" pitchFamily="18" charset="-127"/>
                        <a:ea typeface="HY신명조" pitchFamily="18" charset="-127"/>
                      </a:endParaRP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신고</a:t>
                      </a: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구분</a:t>
                      </a:r>
                    </a:p>
                  </a:txBody>
                  <a:tcPr marL="77018" marR="77018" marT="38509" marB="3850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지체 없이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지체 없이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지체 없이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지체 없이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7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HY신명조" pitchFamily="18" charset="-127"/>
                          <a:ea typeface="HY신명조" pitchFamily="18" charset="-127"/>
                        </a:rPr>
                        <a:t>일 이내</a:t>
                      </a:r>
                    </a:p>
                  </a:txBody>
                  <a:tcPr marL="77018" marR="77018" marT="38509" marB="385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4901869"/>
            <a:chOff x="1602489" y="832206"/>
            <a:chExt cx="6048672" cy="319113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기타사항 관련 통계분석 항목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294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271463" indent="-271463">
                <a:buNone/>
              </a:pPr>
              <a:r>
                <a:rPr lang="ko-KR" altLang="en-US" sz="1800" dirty="0" smtClean="0"/>
                <a:t>④ </a:t>
              </a:r>
              <a:r>
                <a:rPr lang="ko-KR" altLang="en-US" sz="1800" b="1" dirty="0" smtClean="0"/>
                <a:t>신생아 주수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신생아의 주수를 파악함으로써 신생아 관련 통계를 산출할 수 있으며 신생아 주수는 조산아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만기아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과숙아로</a:t>
              </a:r>
              <a:r>
                <a:rPr lang="ko-KR" altLang="en-US" sz="1800" dirty="0" smtClean="0"/>
                <a:t> 구분할 수 있다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⑤ </a:t>
              </a:r>
              <a:r>
                <a:rPr lang="ko-KR" altLang="en-US" sz="1800" b="1" dirty="0" smtClean="0"/>
                <a:t>신생아 체중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신생아의 체중은 임신결과를 나타내는 중요한 지표로써 신생아 사망의 주요 위험인자이며 모자보건 정책 개발에 유용한 자료로 활용된다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신생아의 체중 단위는 그램 단위로 기록한다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⑥ </a:t>
              </a:r>
              <a:r>
                <a:rPr lang="ko-KR" altLang="en-US" sz="1800" b="1" dirty="0" err="1" smtClean="0"/>
                <a:t>사산수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사산력</a:t>
              </a:r>
              <a:r>
                <a:rPr lang="ko-KR" altLang="en-US" sz="1800" dirty="0" smtClean="0"/>
                <a:t> 파악은 모자보건 정책의 중요한 자료이며 산모의 의무기록으로부터 사산아 정보를 얻을 수 있다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⑦ </a:t>
              </a:r>
              <a:r>
                <a:rPr lang="ko-KR" altLang="en-US" sz="1800" b="1" dirty="0" smtClean="0"/>
                <a:t>제왕절개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제왕절개 횟수를 입력한다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⑧ </a:t>
              </a:r>
              <a:r>
                <a:rPr lang="ko-KR" altLang="en-US" sz="1800" b="1" dirty="0" smtClean="0"/>
                <a:t>응급실 체류시간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응급실을 통한 </a:t>
              </a:r>
              <a:r>
                <a:rPr lang="ko-KR" altLang="en-US" sz="1800" dirty="0" err="1" smtClean="0"/>
                <a:t>입원시</a:t>
              </a:r>
              <a:r>
                <a:rPr lang="ko-KR" altLang="en-US" sz="1800" dirty="0" smtClean="0"/>
                <a:t> 과별 응급환자의 응급실 체류시간을 확인함으로써 응급실 서비스를 평가할 수 있는 기초자료로 활용한다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응급실 도착시간부터 입원병동 도착한 시간을 분 단위로 입력하여 </a:t>
              </a:r>
              <a:r>
                <a:rPr lang="en-US" altLang="ko-KR" sz="1800" dirty="0" smtClean="0"/>
                <a:t>QA(quality assurance, </a:t>
              </a:r>
              <a:r>
                <a:rPr lang="ko-KR" altLang="en-US" sz="1800" dirty="0" smtClean="0"/>
                <a:t>적정진료보장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자료로 이용할 수 있다</a:t>
              </a:r>
              <a:r>
                <a:rPr lang="en-US" altLang="ko-KR" sz="1800" dirty="0" smtClean="0"/>
                <a:t>.</a:t>
              </a:r>
            </a:p>
            <a:p>
              <a:pPr marL="271463" indent="-271463">
                <a:buNone/>
              </a:pPr>
              <a:r>
                <a:rPr lang="en-US" altLang="ko-KR" sz="1800" dirty="0" smtClean="0"/>
                <a:t>⑨ </a:t>
              </a:r>
              <a:r>
                <a:rPr lang="en-US" altLang="ko-KR" sz="1800" b="1" dirty="0" smtClean="0"/>
                <a:t>1</a:t>
              </a:r>
              <a:r>
                <a:rPr lang="ko-KR" altLang="en-US" sz="1800" b="1" dirty="0" smtClean="0"/>
                <a:t>개월 이내 재입원 </a:t>
              </a:r>
              <a:r>
                <a:rPr lang="en-US" altLang="ko-KR" sz="1800" dirty="0" smtClean="0"/>
                <a:t>: 1</a:t>
              </a:r>
              <a:r>
                <a:rPr lang="ko-KR" altLang="en-US" sz="1800" dirty="0" smtClean="0"/>
                <a:t>개월 이내 동일상병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만성질환은 제외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으로 재입원한 환자를 말하며 이는 이전 진료의 질적 수준이 최적의 수준보다 못하다는 것을 반영하며 </a:t>
              </a:r>
              <a:r>
                <a:rPr lang="en-US" altLang="ko-KR" sz="1800" dirty="0" smtClean="0"/>
                <a:t>QA</a:t>
              </a:r>
              <a:r>
                <a:rPr lang="ko-KR" altLang="en-US" sz="1800" dirty="0" smtClean="0"/>
                <a:t>자료로 사용할 수 있다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5"/>
            <a:ext cx="8840483" cy="5455874"/>
            <a:chOff x="1602489" y="832206"/>
            <a:chExt cx="6048672" cy="35517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기타사항 관련 통계분석 항목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3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marL="185738" indent="-185738">
                <a:buFont typeface="Wingdings" pitchFamily="2" charset="2"/>
                <a:buChar char="Ø"/>
              </a:pPr>
              <a:r>
                <a:rPr lang="ko-KR" altLang="en-US" sz="1800" b="1" dirty="0" smtClean="0"/>
                <a:t>원내감염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원내감염이란 재원기간 중에 병원 내에서 감염된 경우를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원내감염은 </a:t>
              </a:r>
              <a:r>
                <a:rPr lang="ko-KR" altLang="en-US" sz="1800" b="1" u="sng" dirty="0" smtClean="0"/>
                <a:t>입원 후 통상 </a:t>
              </a:r>
              <a:r>
                <a:rPr lang="en-US" altLang="ko-KR" sz="1800" b="1" u="sng" dirty="0" smtClean="0"/>
                <a:t>48</a:t>
              </a:r>
              <a:r>
                <a:rPr lang="ko-KR" altLang="en-US" sz="1800" b="1" u="sng" dirty="0" smtClean="0"/>
                <a:t>～</a:t>
              </a:r>
              <a:r>
                <a:rPr lang="en-US" altLang="ko-KR" sz="1800" b="1" u="sng" dirty="0" smtClean="0"/>
                <a:t>72</a:t>
              </a:r>
              <a:r>
                <a:rPr lang="ko-KR" altLang="en-US" sz="1800" b="1" u="sng" dirty="0" smtClean="0"/>
                <a:t>시간이 경과되어 발생하는 경우</a:t>
              </a:r>
              <a:r>
                <a:rPr lang="ko-KR" altLang="en-US" sz="1800" dirty="0" smtClean="0"/>
                <a:t>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감염의 의학적 판단은 의사가 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원내감염 확정은 병원내의 감염관리위원회 검토를 거쳐 확정된다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가</a:t>
              </a:r>
              <a:r>
                <a:rPr lang="en-US" altLang="ko-KR" sz="1800" dirty="0" smtClean="0"/>
                <a:t>) </a:t>
              </a:r>
              <a:r>
                <a:rPr lang="ko-KR" altLang="en-US" sz="1800" dirty="0" err="1" smtClean="0"/>
                <a:t>수술후</a:t>
              </a:r>
              <a:r>
                <a:rPr lang="ko-KR" altLang="en-US" sz="1800" dirty="0" smtClean="0"/>
                <a:t> 감염</a:t>
              </a:r>
              <a:r>
                <a:rPr lang="en-US" altLang="ko-KR" sz="1800" dirty="0" smtClean="0"/>
                <a:t>(postoperative infection) : </a:t>
              </a:r>
              <a:r>
                <a:rPr lang="ko-KR" altLang="en-US" sz="1800" b="1" u="sng" dirty="0" smtClean="0"/>
                <a:t>깨끗한 상태</a:t>
              </a:r>
              <a:r>
                <a:rPr lang="en-US" altLang="ko-KR" sz="1800" b="1" u="sng" dirty="0" smtClean="0"/>
                <a:t>(clean case)</a:t>
              </a:r>
              <a:r>
                <a:rPr lang="ko-KR" altLang="en-US" sz="1800" b="1" u="sng" dirty="0" smtClean="0"/>
                <a:t>의 환자가 수술을 받은 후 수술 부위나 수술 받은 내부에 염증이 생긴 경우를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화상</a:t>
              </a:r>
              <a:r>
                <a:rPr lang="en-US" altLang="ko-KR" sz="1800" dirty="0" smtClean="0"/>
                <a:t>(burn), </a:t>
              </a:r>
              <a:r>
                <a:rPr lang="ko-KR" altLang="en-US" sz="1800" dirty="0" err="1" smtClean="0"/>
                <a:t>압궤손상</a:t>
              </a:r>
              <a:r>
                <a:rPr lang="en-US" altLang="ko-KR" sz="1800" dirty="0" smtClean="0"/>
                <a:t>(crushing injury), </a:t>
              </a:r>
              <a:r>
                <a:rPr lang="ko-KR" altLang="en-US" sz="1800" dirty="0" smtClean="0"/>
                <a:t>개방상처를 동반한 골절</a:t>
              </a:r>
              <a:r>
                <a:rPr lang="en-US" altLang="ko-KR" sz="1800" dirty="0" smtClean="0"/>
                <a:t>(fracture with open wound), </a:t>
              </a:r>
              <a:r>
                <a:rPr lang="ko-KR" altLang="en-US" sz="1800" dirty="0" smtClean="0"/>
                <a:t>관통 또는 파열부위</a:t>
              </a:r>
              <a:r>
                <a:rPr lang="en-US" altLang="ko-KR" sz="1800" dirty="0" smtClean="0"/>
                <a:t>(perforation or rupture site)</a:t>
              </a:r>
              <a:r>
                <a:rPr lang="ko-KR" altLang="en-US" sz="1800" dirty="0" smtClean="0"/>
                <a:t>에 수술 후 감염이 된 것은 제외시킨다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나</a:t>
              </a:r>
              <a:r>
                <a:rPr lang="en-US" altLang="ko-KR" sz="1800" dirty="0" smtClean="0"/>
                <a:t>) </a:t>
              </a:r>
              <a:r>
                <a:rPr lang="ko-KR" altLang="en-US" sz="1800" dirty="0" err="1" smtClean="0"/>
                <a:t>비뇨기계</a:t>
              </a:r>
              <a:r>
                <a:rPr lang="ko-KR" altLang="en-US" sz="1800" dirty="0" smtClean="0"/>
                <a:t> 감염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요도카테터</a:t>
              </a:r>
              <a:r>
                <a:rPr lang="en-US" altLang="ko-KR" sz="1800" dirty="0" smtClean="0"/>
                <a:t>(urinary catheterization)</a:t>
              </a:r>
              <a:r>
                <a:rPr lang="ko-KR" altLang="en-US" sz="1800" dirty="0" smtClean="0"/>
                <a:t>후의 요로감염을 말한다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다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호흡기계 감염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장기입원 환자나 소아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신생아들의 상기도 감염</a:t>
              </a:r>
              <a:r>
                <a:rPr lang="en-US" altLang="ko-KR" sz="1800" dirty="0" smtClean="0"/>
                <a:t>(URI, urinary respiratory infection), </a:t>
              </a:r>
              <a:r>
                <a:rPr lang="ko-KR" altLang="en-US" sz="1800" dirty="0" smtClean="0"/>
                <a:t>폐렴</a:t>
              </a:r>
              <a:r>
                <a:rPr lang="en-US" altLang="ko-KR" sz="1800" dirty="0" smtClean="0"/>
                <a:t>(pneumonia) </a:t>
              </a:r>
              <a:r>
                <a:rPr lang="ko-KR" altLang="en-US" sz="1800" dirty="0" smtClean="0"/>
                <a:t>등의 호흡기계 감염을 말한다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라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소화기계 감염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살모넬라균</a:t>
              </a:r>
              <a:r>
                <a:rPr lang="en-US" altLang="ko-KR" sz="1800" dirty="0" smtClean="0"/>
                <a:t>(</a:t>
              </a:r>
              <a:r>
                <a:rPr lang="en-US" altLang="ko-KR" sz="1800" dirty="0" err="1" smtClean="0"/>
                <a:t>salmonellosis</a:t>
              </a:r>
              <a:r>
                <a:rPr lang="en-US" altLang="ko-KR" sz="1800" dirty="0" smtClean="0"/>
                <a:t>), </a:t>
              </a:r>
              <a:r>
                <a:rPr lang="ko-KR" altLang="en-US" sz="1800" dirty="0" smtClean="0"/>
                <a:t>장티푸스</a:t>
              </a:r>
              <a:r>
                <a:rPr lang="en-US" altLang="ko-KR" sz="1800" dirty="0" smtClean="0"/>
                <a:t>(typhoid fever), </a:t>
              </a:r>
              <a:r>
                <a:rPr lang="ko-KR" altLang="en-US" sz="1800" dirty="0" smtClean="0"/>
                <a:t>장염</a:t>
              </a:r>
              <a:r>
                <a:rPr lang="en-US" altLang="ko-KR" sz="1800" dirty="0" smtClean="0"/>
                <a:t>(enteritis)</a:t>
              </a:r>
              <a:r>
                <a:rPr lang="ko-KR" altLang="en-US" sz="1800" dirty="0" smtClean="0"/>
                <a:t>과 같은 질환이 병원 내에서 감염된 경우를 말한다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마</a:t>
              </a:r>
              <a:r>
                <a:rPr lang="en-US" altLang="ko-KR" sz="1800" dirty="0" smtClean="0"/>
                <a:t>) </a:t>
              </a:r>
              <a:r>
                <a:rPr lang="ko-KR" altLang="en-US" sz="1800" dirty="0" smtClean="0"/>
                <a:t>기타 처치 후 감염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심장카테터삽입</a:t>
              </a:r>
              <a:r>
                <a:rPr lang="en-US" altLang="ko-KR" sz="1800" dirty="0" smtClean="0"/>
                <a:t>(cardiac catheterization), </a:t>
              </a:r>
              <a:r>
                <a:rPr lang="ko-KR" altLang="en-US" sz="1800" dirty="0" smtClean="0"/>
                <a:t>견인부위</a:t>
              </a:r>
              <a:r>
                <a:rPr lang="en-US" altLang="ko-KR" sz="1800" dirty="0" smtClean="0"/>
                <a:t>(traction site), </a:t>
              </a:r>
              <a:r>
                <a:rPr lang="ko-KR" altLang="en-US" sz="1800" dirty="0" smtClean="0"/>
                <a:t>골수흡인부위</a:t>
              </a:r>
              <a:r>
                <a:rPr lang="en-US" altLang="ko-KR" sz="1800" dirty="0" smtClean="0"/>
                <a:t>(bone marrow aspiration site), </a:t>
              </a:r>
              <a:r>
                <a:rPr lang="ko-KR" altLang="en-US" sz="1800" dirty="0" smtClean="0"/>
                <a:t>회음절개부위</a:t>
              </a:r>
              <a:r>
                <a:rPr lang="en-US" altLang="ko-KR" sz="1800" dirty="0" smtClean="0"/>
                <a:t>(episiotomy site), </a:t>
              </a:r>
              <a:r>
                <a:rPr lang="ko-KR" altLang="en-US" sz="1800" dirty="0" smtClean="0"/>
                <a:t>배액부위</a:t>
              </a:r>
              <a:r>
                <a:rPr lang="en-US" altLang="ko-KR" sz="1800" dirty="0" smtClean="0"/>
                <a:t>(drain site) </a:t>
              </a:r>
              <a:r>
                <a:rPr lang="ko-KR" altLang="en-US" sz="1800" dirty="0" smtClean="0"/>
                <a:t>등 여러 처치 또는 검사 후에 생긴 감염을 말한다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5289670"/>
            <a:chOff x="1602489" y="832206"/>
            <a:chExt cx="6048672" cy="34435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기타사항 관련 통계분석 항목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19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수술일자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수술일자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수술입실시간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마취시간 및 수술종료시간을 파악할 수 있다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수술과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수술과를</a:t>
              </a:r>
              <a:r>
                <a:rPr lang="ko-KR" altLang="en-US" sz="1800" dirty="0" smtClean="0"/>
                <a:t> 입력함으로써 과별 수술현황 및 실적을 파악할 수 있다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수술종류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수술종류의 분류는 나라와 병원마다 차이가 있다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수술의 대</a:t>
              </a:r>
              <a:r>
                <a:rPr lang="en-US" altLang="ko-KR" sz="1800" b="1" u="sng" dirty="0" smtClean="0"/>
                <a:t>․</a:t>
              </a:r>
              <a:r>
                <a:rPr lang="ko-KR" altLang="en-US" sz="1800" b="1" u="sng" dirty="0" smtClean="0"/>
                <a:t>중</a:t>
              </a:r>
              <a:r>
                <a:rPr lang="en-US" altLang="ko-KR" sz="1800" b="1" u="sng" dirty="0" smtClean="0"/>
                <a:t>․</a:t>
              </a:r>
              <a:r>
                <a:rPr lang="ko-KR" altLang="en-US" sz="1800" b="1" u="sng" dirty="0" smtClean="0"/>
                <a:t>소 구분은 수술집도의 판단에 의거한다</a:t>
              </a:r>
              <a:r>
                <a:rPr lang="en-US" altLang="ko-KR" sz="1800" b="1" u="sng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마취</a:t>
              </a:r>
              <a:r>
                <a:rPr lang="en-US" altLang="ko-KR" sz="1800" b="1" dirty="0" smtClean="0"/>
                <a:t>(anesthesia)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마취제에 의해 일어나는 무의식 상태로써 전신의 통각소실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다소의 근육이완을 수반한다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가</a:t>
              </a:r>
              <a:r>
                <a:rPr lang="en-US" altLang="ko-KR" sz="1800" dirty="0" smtClean="0"/>
                <a:t>) </a:t>
              </a:r>
              <a:r>
                <a:rPr lang="ko-KR" altLang="en-US" sz="1800" b="1" u="sng" dirty="0" smtClean="0"/>
                <a:t>전신마취</a:t>
              </a:r>
              <a:r>
                <a:rPr lang="en-US" altLang="ko-KR" sz="1800" b="1" u="sng" dirty="0" smtClean="0"/>
                <a:t>(general anesthesia)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신체 어느 부분에 자극을 가해도 반응이 없는 상태를 의미하며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환자의 의식소실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감각차단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운동차단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반사차단 등을 유발한다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나</a:t>
              </a:r>
              <a:r>
                <a:rPr lang="en-US" altLang="ko-KR" sz="1800" dirty="0" smtClean="0"/>
                <a:t>) </a:t>
              </a:r>
              <a:r>
                <a:rPr lang="ko-KR" altLang="en-US" sz="1800" b="1" u="sng" dirty="0" smtClean="0"/>
                <a:t>부위마취</a:t>
              </a:r>
              <a:r>
                <a:rPr lang="en-US" altLang="ko-KR" sz="1800" b="1" u="sng" dirty="0" smtClean="0"/>
                <a:t>(regional anesthesia)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척추마취</a:t>
              </a:r>
              <a:r>
                <a:rPr lang="en-US" altLang="ko-KR" sz="1800" dirty="0" smtClean="0"/>
                <a:t>(spinal), </a:t>
              </a:r>
              <a:r>
                <a:rPr lang="ko-KR" altLang="en-US" sz="1800" dirty="0" err="1" smtClean="0"/>
                <a:t>경막외마취</a:t>
              </a:r>
              <a:r>
                <a:rPr lang="en-US" altLang="ko-KR" sz="1800" dirty="0" smtClean="0"/>
                <a:t>(epidural), </a:t>
              </a:r>
              <a:r>
                <a:rPr lang="ko-KR" altLang="en-US" sz="1800" dirty="0" smtClean="0"/>
                <a:t>신경차단</a:t>
              </a:r>
              <a:r>
                <a:rPr lang="en-US" altLang="ko-KR" sz="1800" dirty="0" smtClean="0"/>
                <a:t>(nerve block) </a:t>
              </a:r>
              <a:r>
                <a:rPr lang="ko-KR" altLang="en-US" sz="1800" dirty="0" smtClean="0"/>
                <a:t>등 어느 부분이 마취되는 것으로 환자의 의식은 상실되지 않고 수술하려는 부위만을 무통상태가 된다</a:t>
              </a:r>
              <a:r>
                <a:rPr lang="en-US" altLang="ko-KR" sz="1800" dirty="0" smtClean="0"/>
                <a:t>.</a:t>
              </a:r>
            </a:p>
            <a:p>
              <a:pPr marL="439738" indent="-439738">
                <a:buNone/>
              </a:pP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다</a:t>
              </a:r>
              <a:r>
                <a:rPr lang="en-US" altLang="ko-KR" sz="1800" dirty="0" smtClean="0"/>
                <a:t>) </a:t>
              </a:r>
              <a:r>
                <a:rPr lang="ko-KR" altLang="en-US" sz="1800" b="1" u="sng" dirty="0" smtClean="0"/>
                <a:t>국소마취</a:t>
              </a:r>
              <a:r>
                <a:rPr lang="en-US" altLang="ko-KR" sz="1800" b="1" u="sng" dirty="0" smtClean="0"/>
                <a:t>(local anesthesia)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신체의 특정 부위를 지배하는 신경말단에 흥분을 억제시키거나 말초신경의 전도를 화학적으로 차단하여 감각 소실을 가져오도록 하는 마취방법이다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err="1" smtClean="0"/>
                <a:t>생검건수</a:t>
              </a:r>
              <a:r>
                <a:rPr lang="en-US" altLang="ko-KR" sz="1800" b="1" dirty="0" smtClean="0"/>
                <a:t>(biopsy)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b="1" u="sng" dirty="0" smtClean="0"/>
                <a:t>진단을 위한 조직의 생체검사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진단적 </a:t>
              </a:r>
              <a:r>
                <a:rPr lang="ko-KR" altLang="en-US" sz="1800" b="1" u="sng" dirty="0" err="1" smtClean="0"/>
                <a:t>생검</a:t>
              </a:r>
              <a:r>
                <a:rPr lang="en-US" altLang="ko-KR" sz="1800" b="1" u="sng" dirty="0" smtClean="0"/>
                <a:t>) </a:t>
              </a:r>
              <a:r>
                <a:rPr lang="ko-KR" altLang="en-US" sz="1800" b="1" u="sng" dirty="0" smtClean="0"/>
                <a:t>건수</a:t>
              </a:r>
              <a:r>
                <a:rPr lang="ko-KR" altLang="en-US" sz="1800" dirty="0" smtClean="0"/>
                <a:t> 또는 치료적 목적을 위해 절제된 조직으로 조직병리검사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치료적 </a:t>
              </a:r>
              <a:r>
                <a:rPr lang="ko-KR" altLang="en-US" sz="1800" dirty="0" err="1" smtClean="0"/>
                <a:t>생검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를 시행한 건수를 말한다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5068072"/>
            <a:chOff x="1602489" y="832206"/>
            <a:chExt cx="6048672" cy="329933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기타사항 관련 통계분석 항목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05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원사인</a:t>
              </a:r>
              <a:r>
                <a:rPr lang="en-US" altLang="ko-KR" sz="1800" b="1" dirty="0" smtClean="0"/>
                <a:t>(underlying cause of death)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직접적으로 사망에 이르게 한 일련의 사건을 일으킨 질병 또는 손상 또는 치명적인 손상을 일으킨 사고나 폭력상황을 말하며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원사인을</a:t>
              </a:r>
              <a:r>
                <a:rPr lang="ko-KR" altLang="en-US" sz="1800" dirty="0" smtClean="0"/>
                <a:t> 분류하여 관리함으로써 각 과별 </a:t>
              </a:r>
              <a:r>
                <a:rPr lang="ko-KR" altLang="en-US" sz="1800" dirty="0" err="1" smtClean="0"/>
                <a:t>의사별</a:t>
              </a:r>
              <a:r>
                <a:rPr lang="ko-KR" altLang="en-US" sz="1800" dirty="0" smtClean="0"/>
                <a:t> 및 주진단명 별로 사망원인을 파악할 수 있다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err="1" smtClean="0"/>
                <a:t>주진단</a:t>
              </a:r>
              <a:r>
                <a:rPr lang="en-US" altLang="ko-KR" sz="1800" b="1" dirty="0" smtClean="0"/>
                <a:t>(primary diagnosis)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주진단이란</a:t>
              </a:r>
              <a:r>
                <a:rPr lang="ko-KR" altLang="en-US" sz="1800" dirty="0" smtClean="0"/>
                <a:t> 입원기간 중의 모든 검사 결과를 확인한 후 </a:t>
              </a:r>
              <a:r>
                <a:rPr lang="ko-KR" altLang="en-US" sz="1800" dirty="0" err="1" smtClean="0"/>
                <a:t>최종적로</a:t>
              </a:r>
              <a:r>
                <a:rPr lang="ko-KR" altLang="en-US" sz="1800" dirty="0" smtClean="0"/>
                <a:t> 밝혀진 진단을 </a:t>
              </a:r>
              <a:r>
                <a:rPr lang="ko-KR" altLang="en-US" sz="1800" dirty="0" err="1" smtClean="0"/>
                <a:t>주진단으로</a:t>
              </a:r>
              <a:r>
                <a:rPr lang="ko-KR" altLang="en-US" sz="1800" dirty="0" smtClean="0"/>
                <a:t> 선정한다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해당 환자의 치료와 검사에 가장 필요로 했던 상태를 뜻하며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여러 개인 경우 의료자원의 소모가 가장 컸던 진단명을 </a:t>
              </a:r>
              <a:r>
                <a:rPr lang="ko-KR" altLang="en-US" sz="1800" dirty="0" err="1" smtClean="0"/>
                <a:t>주진단으로</a:t>
              </a:r>
              <a:r>
                <a:rPr lang="ko-KR" altLang="en-US" sz="1800" dirty="0" smtClean="0"/>
                <a:t> 선정한다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한번 입원한 건에 대하여 하나의 </a:t>
              </a:r>
              <a:r>
                <a:rPr lang="ko-KR" altLang="en-US" sz="1800" b="1" u="sng" dirty="0" err="1" smtClean="0"/>
                <a:t>주진단이</a:t>
              </a:r>
              <a:r>
                <a:rPr lang="ko-KR" altLang="en-US" sz="1800" b="1" u="sng" dirty="0" smtClean="0"/>
                <a:t> 선정되며 퇴원 전 </a:t>
              </a:r>
              <a:r>
                <a:rPr lang="ko-KR" altLang="en-US" sz="1800" b="1" u="sng" dirty="0" err="1" smtClean="0"/>
                <a:t>주진단은</a:t>
              </a:r>
              <a:r>
                <a:rPr lang="ko-KR" altLang="en-US" sz="1800" b="1" u="sng" dirty="0" smtClean="0"/>
                <a:t> 그 당시의 임시진단이다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 항목은 역학조사에서 질병의 중증도에 관한 연구나 상급종합병원 평가 및 환자 </a:t>
              </a:r>
              <a:r>
                <a:rPr lang="en-US" altLang="ko-KR" sz="1800" dirty="0" smtClean="0"/>
                <a:t>DRG</a:t>
              </a:r>
              <a:r>
                <a:rPr lang="ko-KR" altLang="en-US" sz="1800" dirty="0" smtClean="0"/>
                <a:t>를 올바르게 분류하는데 필요하다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err="1" smtClean="0"/>
                <a:t>부진단</a:t>
              </a:r>
              <a:r>
                <a:rPr lang="en-US" altLang="ko-KR" sz="1800" b="1" dirty="0" smtClean="0"/>
                <a:t>(secondary diagnosis), </a:t>
              </a:r>
              <a:r>
                <a:rPr lang="ko-KR" altLang="en-US" sz="1800" b="1" dirty="0" smtClean="0"/>
                <a:t>기타진단</a:t>
              </a:r>
              <a:r>
                <a:rPr lang="en-US" altLang="ko-KR" sz="1800" b="1" dirty="0" smtClean="0"/>
                <a:t>(other diagnosis) </a:t>
              </a:r>
              <a:r>
                <a:rPr lang="en-US" altLang="ko-KR" sz="1800" dirty="0" smtClean="0"/>
                <a:t>: </a:t>
              </a:r>
              <a:r>
                <a:rPr lang="ko-KR" altLang="en-US" sz="1800" b="1" u="sng" dirty="0" smtClean="0"/>
                <a:t>입원 당시부터 주진단과 함께 가지고 있던 질병인 동반질환</a:t>
              </a:r>
              <a:r>
                <a:rPr lang="en-US" altLang="ko-KR" sz="1800" b="1" u="sng" dirty="0" smtClean="0"/>
                <a:t>(</a:t>
              </a:r>
              <a:r>
                <a:rPr lang="en-US" altLang="ko-KR" sz="1800" b="1" u="sng" dirty="0" err="1" smtClean="0"/>
                <a:t>comorbidity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이나 입원기간 중에 병원내 감염 등으로 인해 발생한 합병증</a:t>
              </a:r>
              <a:r>
                <a:rPr lang="en-US" altLang="ko-KR" sz="1800" b="1" u="sng" dirty="0" smtClean="0"/>
                <a:t>(complication)</a:t>
              </a:r>
              <a:r>
                <a:rPr lang="ko-KR" altLang="en-US" sz="1800" b="1" u="sng" dirty="0" smtClean="0"/>
                <a:t>의 진단을 의미한다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임상적 평가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치료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진단적 의료행위 또는 간호 및 관찰로 확인된 환자 재원기간의 연장 및 치료에 영향을 주는 모든 추가 병태이다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수술건수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해당 환자가 입원기간 중에 수술 받은 건수를 기록하는 것이다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4015481"/>
            <a:chOff x="1602489" y="832206"/>
            <a:chExt cx="6048672" cy="26140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기타사항 관련 통계분석 항목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236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Font typeface="Wingdings" pitchFamily="2" charset="2"/>
                <a:buChar char="Ø"/>
              </a:pPr>
              <a:r>
                <a:rPr lang="ko-KR" altLang="en-US" sz="1800" b="1" dirty="0" err="1" smtClean="0"/>
                <a:t>주수술</a:t>
              </a:r>
              <a:r>
                <a:rPr lang="en-US" altLang="ko-KR" sz="1800" b="1" dirty="0" smtClean="0"/>
                <a:t>(primary operation)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진단이나 실험적 목적을 위해 수행되기보다는 </a:t>
              </a:r>
              <a:r>
                <a:rPr lang="ko-KR" altLang="en-US" sz="1800" dirty="0" err="1" smtClean="0"/>
                <a:t>주진단의</a:t>
              </a:r>
              <a:r>
                <a:rPr lang="ko-KR" altLang="en-US" sz="1800" dirty="0" smtClean="0"/>
                <a:t> 치료를 위해 시행한 가장 중요한 의료행위 또는 </a:t>
              </a:r>
              <a:r>
                <a:rPr lang="ko-KR" altLang="en-US" sz="1800" dirty="0" err="1" smtClean="0"/>
                <a:t>주진단의</a:t>
              </a:r>
              <a:r>
                <a:rPr lang="ko-KR" altLang="en-US" sz="1800" dirty="0" smtClean="0"/>
                <a:t> 합병증을 치료하기 위해 시행했던 가장 중요한 의료행위를 의미한다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 항목은 인적자원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수술장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수술장비와 같은 전문적인 자원이 사용된 정도를 나타내는 지표이다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기타수술</a:t>
              </a:r>
              <a:r>
                <a:rPr lang="en-US" altLang="ko-KR" sz="1800" b="1" dirty="0" smtClean="0"/>
                <a:t>(other operation)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기타수술은 </a:t>
              </a:r>
              <a:r>
                <a:rPr lang="ko-KR" altLang="en-US" sz="1800" dirty="0" err="1" smtClean="0"/>
                <a:t>주수술</a:t>
              </a:r>
              <a:r>
                <a:rPr lang="ko-KR" altLang="en-US" sz="1800" dirty="0" smtClean="0"/>
                <a:t> 이외에 입원기간 중 행해진 수술을 기재한다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처치</a:t>
              </a:r>
              <a:r>
                <a:rPr lang="en-US" altLang="ko-KR" sz="1800" b="1" dirty="0" smtClean="0"/>
                <a:t>(procedure)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진단을 위해 시행된 특별한 검사 및 치료목적으로 행해진 모든 처치에 대한 항목을 말한다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수술시간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환자가 수술실에서 보낸 </a:t>
              </a:r>
              <a:r>
                <a:rPr lang="ko-KR" altLang="en-US" sz="1800" dirty="0" err="1" smtClean="0"/>
                <a:t>총시간을</a:t>
              </a:r>
              <a:r>
                <a:rPr lang="ko-KR" altLang="en-US" sz="1800" dirty="0" smtClean="0"/>
                <a:t> 관리하는 항목으로써 마취시간부터 또는 수술시작시간부터 계산하는 </a:t>
              </a:r>
              <a:r>
                <a:rPr lang="ko-KR" altLang="en-US" sz="1800" dirty="0" err="1" smtClean="0"/>
                <a:t>두가지</a:t>
              </a:r>
              <a:r>
                <a:rPr lang="ko-KR" altLang="en-US" sz="1800" dirty="0" smtClean="0"/>
                <a:t> 방법이 사용되고 있다</a:t>
              </a:r>
              <a:r>
                <a:rPr lang="en-US" altLang="ko-KR" sz="1800" dirty="0" smtClean="0"/>
                <a:t>.</a:t>
              </a:r>
            </a:p>
            <a:p>
              <a:pPr>
                <a:buFont typeface="Wingdings" pitchFamily="2" charset="2"/>
                <a:buChar char="Ø"/>
              </a:pPr>
              <a:r>
                <a:rPr lang="ko-KR" altLang="en-US" sz="1800" b="1" dirty="0" err="1" smtClean="0"/>
                <a:t>주호소증상</a:t>
              </a:r>
              <a:r>
                <a:rPr lang="en-US" altLang="ko-KR" sz="1800" b="1" dirty="0" smtClean="0"/>
                <a:t>(CC, chief complaint)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smtClean="0"/>
                <a:t>환자가 가장 불편하다고 호소하는 문제점이나 증상을 말하며 최종 진단과의 </a:t>
              </a:r>
              <a:r>
                <a:rPr lang="ko-KR" altLang="en-US" sz="1800" dirty="0" err="1" smtClean="0"/>
                <a:t>차이에를</a:t>
              </a:r>
              <a:r>
                <a:rPr lang="ko-KR" altLang="en-US" sz="1800" dirty="0" smtClean="0"/>
                <a:t> 파악할 수 있다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5511265"/>
            <a:chOff x="1602489" y="832206"/>
            <a:chExt cx="6048672" cy="358785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기타사항 관련 통계분석 항목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34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Font typeface="Wingdings" pitchFamily="2" charset="2"/>
                <a:buChar char="Ø"/>
              </a:pPr>
              <a:r>
                <a:rPr lang="ko-KR" altLang="en-US" sz="1800" b="1" dirty="0" smtClean="0"/>
                <a:t>전과</a:t>
              </a:r>
              <a:r>
                <a:rPr lang="en-US" altLang="ko-KR" sz="1800" b="1" dirty="0" smtClean="0"/>
                <a:t>(transfer) </a:t>
              </a:r>
              <a:r>
                <a:rPr lang="en-US" altLang="ko-KR" sz="1800" dirty="0" smtClean="0"/>
                <a:t>: </a:t>
              </a:r>
              <a:r>
                <a:rPr lang="ko-KR" altLang="en-US" sz="1800" dirty="0" err="1" smtClean="0"/>
                <a:t>입원기간동안</a:t>
              </a:r>
              <a:r>
                <a:rPr lang="ko-KR" altLang="en-US" sz="1800" dirty="0" smtClean="0"/>
                <a:t> 입원환자의 </a:t>
              </a:r>
              <a:r>
                <a:rPr lang="ko-KR" altLang="en-US" sz="1800" dirty="0" err="1" smtClean="0"/>
                <a:t>진료과</a:t>
              </a:r>
              <a:r>
                <a:rPr lang="en-US" altLang="ko-KR" sz="1800" dirty="0" smtClean="0"/>
                <a:t>(medical care unit) </a:t>
              </a:r>
              <a:r>
                <a:rPr lang="ko-KR" altLang="en-US" sz="1800" dirty="0" smtClean="0"/>
                <a:t>또는 책임의사</a:t>
              </a:r>
              <a:r>
                <a:rPr lang="en-US" altLang="ko-KR" sz="1800" dirty="0" smtClean="0"/>
                <a:t>(medical staff unit/responsible physician)</a:t>
              </a:r>
              <a:r>
                <a:rPr lang="ko-KR" altLang="en-US" sz="1800" dirty="0" smtClean="0"/>
                <a:t>의 변경을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입원기간 중에 해당 과에서 치료를 받다가 다른 과로 전과한 경우로 전과환자의 과별 재원일수를 계산할 때는 전과 전</a:t>
              </a:r>
              <a:r>
                <a:rPr lang="en-US" altLang="ko-KR" sz="1800" dirty="0" smtClean="0"/>
                <a:t>·</a:t>
              </a:r>
              <a:r>
                <a:rPr lang="ko-KR" altLang="en-US" sz="1800" dirty="0" smtClean="0"/>
                <a:t>후의 과별 재원일수를 각각 산정해야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전출과와</a:t>
              </a:r>
              <a:r>
                <a:rPr lang="ko-KR" altLang="en-US" sz="1800" dirty="0" smtClean="0"/>
                <a:t> 전출일 및 </a:t>
              </a:r>
              <a:r>
                <a:rPr lang="ko-KR" altLang="en-US" sz="1800" dirty="0" err="1" smtClean="0"/>
                <a:t>전입과를</a:t>
              </a:r>
              <a:r>
                <a:rPr lang="ko-KR" altLang="en-US" sz="1800" dirty="0" smtClean="0"/>
                <a:t> 기재하여 해당 </a:t>
              </a:r>
              <a:r>
                <a:rPr lang="ko-KR" altLang="en-US" sz="1800" dirty="0" err="1" smtClean="0"/>
                <a:t>치료과의</a:t>
              </a:r>
              <a:r>
                <a:rPr lang="ko-KR" altLang="en-US" sz="1800" dirty="0" smtClean="0"/>
                <a:t> 재원일수를 얻을 수 있다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r>
                <a:rPr lang="ko-KR" altLang="en-US" sz="1800" dirty="0" err="1" smtClean="0"/>
                <a:t>입원기간동안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A</a:t>
              </a:r>
              <a:r>
                <a:rPr lang="ko-KR" altLang="en-US" sz="1800" dirty="0" smtClean="0"/>
                <a:t>라는 환자가 내과로 입원하여 외과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정형외과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재활의학과의 </a:t>
              </a:r>
              <a:r>
                <a:rPr lang="en-US" altLang="ko-KR" sz="1800" dirty="0" smtClean="0"/>
                <a:t>3</a:t>
              </a:r>
              <a:r>
                <a:rPr lang="ko-KR" altLang="en-US" sz="1800" dirty="0" smtClean="0"/>
                <a:t>개 진료과로 전과하였다면 해당과의 입원기간은 해당과의 재원일수로 각각 산정되어야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전과의 경우 일반적으로 진단명이 다른 </a:t>
              </a:r>
              <a:r>
                <a:rPr lang="ko-KR" altLang="en-US" sz="1800" dirty="0" err="1" smtClean="0"/>
                <a:t>주진단을</a:t>
              </a:r>
              <a:r>
                <a:rPr lang="ko-KR" altLang="en-US" sz="1800" dirty="0" smtClean="0"/>
                <a:t> 갖게 되는 경우가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이때 주진단과 </a:t>
              </a:r>
              <a:r>
                <a:rPr lang="ko-KR" altLang="en-US" sz="1800" dirty="0" err="1" smtClean="0"/>
                <a:t>해당과를</a:t>
              </a:r>
              <a:r>
                <a:rPr lang="ko-KR" altLang="en-US" sz="1800" dirty="0" smtClean="0"/>
                <a:t> 각각 분리하여 표시함으로써 보험청구 시에도 과별 </a:t>
              </a:r>
              <a:r>
                <a:rPr lang="ko-KR" altLang="en-US" sz="1800" dirty="0" err="1" smtClean="0"/>
                <a:t>주진단을</a:t>
              </a:r>
              <a:r>
                <a:rPr lang="ko-KR" altLang="en-US" sz="1800" dirty="0" smtClean="0"/>
                <a:t> 명확하게 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그러하지 않은 진단명의 경우에는 주진단명이 하나이어야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즉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내과로 입원하여 위내시경을 검사한 결과 위암으로 진단받아 외과에서 위전절제술을 시행하였다고 하면 전과되었다고는 하나 위암이 동일하게 </a:t>
              </a:r>
              <a:r>
                <a:rPr lang="ko-KR" altLang="en-US" sz="1800" dirty="0" err="1" smtClean="0"/>
                <a:t>주진단으로</a:t>
              </a:r>
              <a:r>
                <a:rPr lang="ko-KR" altLang="en-US" sz="1800" dirty="0" smtClean="0"/>
                <a:t> 선정된다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내과에서 위암의 진단과 외과에서 수술요법으로 치료하고 있는 도중 </a:t>
              </a:r>
              <a:r>
                <a:rPr lang="ko-KR" altLang="en-US" sz="1800" dirty="0" err="1" smtClean="0"/>
                <a:t>전립샘비대증이</a:t>
              </a:r>
              <a:r>
                <a:rPr lang="ko-KR" altLang="en-US" sz="1800" dirty="0" smtClean="0"/>
                <a:t> 발생하여 비뇨기과로 전과하여 진단과 치료를 받았으면 비뇨기과에서 발생한 전립선비대증이 전체적으로 보면 기타진단이 될 수 있으나 비뇨기과 진단명에서는 </a:t>
              </a:r>
              <a:r>
                <a:rPr lang="ko-KR" altLang="en-US" sz="1800" dirty="0" err="1" smtClean="0"/>
                <a:t>주진단으로</a:t>
              </a:r>
              <a:r>
                <a:rPr lang="ko-KR" altLang="en-US" sz="1800" dirty="0" smtClean="0"/>
                <a:t> 의료기관에서 이를 표시하는 방법을 정하여 전산에서 관리하여야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이와는 별개로 이송</a:t>
              </a:r>
              <a:r>
                <a:rPr lang="en-US" altLang="ko-KR" sz="1800" dirty="0" smtClean="0"/>
                <a:t>(discharge transfer)</a:t>
              </a:r>
              <a:r>
                <a:rPr lang="ko-KR" altLang="en-US" sz="1800" dirty="0" smtClean="0"/>
                <a:t>이란 퇴원 시 다른 의료기관으로 입원환자가 보내지는 것을 말한다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통계분석 항목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7"/>
            <a:ext cx="8840483" cy="3378372"/>
            <a:chOff x="1602489" y="832206"/>
            <a:chExt cx="6048672" cy="219933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재원환자</a:t>
              </a:r>
              <a:r>
                <a:rPr lang="en-US" altLang="ko-KR" b="1" dirty="0" smtClean="0"/>
                <a:t>(LOS, length of stay)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95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en-US" sz="1800" b="1" dirty="0" smtClean="0"/>
                <a:t>재원일수</a:t>
              </a:r>
              <a:r>
                <a:rPr lang="en-US" altLang="ko-KR" sz="1800" b="1" dirty="0" smtClean="0"/>
                <a:t>(LOS, length of stay)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: </a:t>
              </a:r>
              <a:r>
                <a:rPr lang="ko-KR" altLang="en-US" sz="1800" b="1" u="sng" dirty="0" smtClean="0"/>
                <a:t>재원일수란 한 환자의 입원부터 퇴원 시까지의 기간을 의미하며 </a:t>
              </a:r>
              <a:r>
                <a:rPr lang="ko-KR" altLang="en-US" sz="1800" b="1" u="sng" dirty="0" err="1" smtClean="0"/>
                <a:t>단입법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입원일과 퇴원일 둘 중 하나만 재원일수에 가산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dirty="0" smtClean="0"/>
                <a:t>과 양입법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입원일과 퇴원일 모두 재원일수에 가산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으로 구분되며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과거 의료보험제도하에서는 입원일과 퇴원일 모두 </a:t>
              </a:r>
              <a:r>
                <a:rPr lang="ko-KR" altLang="en-US" sz="1800" dirty="0" err="1" smtClean="0"/>
                <a:t>입원실료를</a:t>
              </a:r>
              <a:r>
                <a:rPr lang="ko-KR" altLang="en-US" sz="1800" dirty="0" smtClean="0"/>
                <a:t> 받을 수 있도록 규정한 </a:t>
              </a:r>
              <a:r>
                <a:rPr lang="ko-KR" altLang="en-US" sz="1800" dirty="0" err="1" smtClean="0"/>
                <a:t>양입법에</a:t>
              </a:r>
              <a:r>
                <a:rPr lang="ko-KR" altLang="en-US" sz="1800" dirty="0" smtClean="0"/>
                <a:t> 의해 재원일수를 계산하였지만</a:t>
              </a:r>
              <a:r>
                <a:rPr lang="en-US" altLang="ko-KR" sz="1800" dirty="0" smtClean="0"/>
                <a:t>, 1999</a:t>
              </a:r>
              <a:r>
                <a:rPr lang="ko-KR" altLang="en-US" sz="1800" dirty="0" smtClean="0"/>
                <a:t>년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월부터 건강보험요양급여비용 </a:t>
              </a:r>
              <a:r>
                <a:rPr lang="ko-KR" altLang="en-US" sz="1800" dirty="0" err="1" smtClean="0"/>
                <a:t>입원료</a:t>
              </a:r>
              <a:r>
                <a:rPr lang="ko-KR" altLang="en-US" sz="1800" dirty="0" smtClean="0"/>
                <a:t> 산정 기준 변경에 의해 </a:t>
              </a:r>
              <a:r>
                <a:rPr lang="ko-KR" altLang="en-US" sz="1800" dirty="0" err="1" smtClean="0"/>
                <a:t>병실료</a:t>
              </a:r>
              <a:r>
                <a:rPr lang="ko-KR" altLang="en-US" sz="1800" dirty="0" smtClean="0"/>
                <a:t> </a:t>
              </a:r>
              <a:r>
                <a:rPr lang="ko-KR" altLang="en-US" sz="1800" dirty="0" err="1" smtClean="0"/>
                <a:t>단입제가</a:t>
              </a:r>
              <a:r>
                <a:rPr lang="ko-KR" altLang="en-US" sz="1800" dirty="0" smtClean="0"/>
                <a:t> 시행되어 현재 </a:t>
              </a:r>
              <a:r>
                <a:rPr lang="ko-KR" altLang="en-US" sz="1800" dirty="0" err="1" smtClean="0"/>
                <a:t>단입법에</a:t>
              </a:r>
              <a:r>
                <a:rPr lang="ko-KR" altLang="en-US" sz="1800" dirty="0" smtClean="0"/>
                <a:t> 의해 산정된다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당일 </a:t>
              </a:r>
              <a:r>
                <a:rPr lang="ko-KR" altLang="en-US" sz="1800" dirty="0" err="1" smtClean="0"/>
                <a:t>입퇴원환자의</a:t>
              </a:r>
              <a:r>
                <a:rPr lang="ko-KR" altLang="en-US" sz="1800" dirty="0" smtClean="0"/>
                <a:t> 경우 재원일수는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일로 산정한다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증감분석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10713" y="665902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의료기관의 종류별 요건 및 지정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-14917" y="1053428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500" dirty="0"/>
              <a:t>③ 상급종합병원 지정</a:t>
            </a:r>
          </a:p>
          <a:p>
            <a:pPr marL="268288" indent="-268288" fontAlgn="base"/>
            <a:r>
              <a:rPr lang="en-US" altLang="ko-KR" sz="1500" dirty="0"/>
              <a:t>(</a:t>
            </a:r>
            <a:r>
              <a:rPr lang="ko-KR" altLang="en-US" sz="1500" dirty="0"/>
              <a:t>가</a:t>
            </a:r>
            <a:r>
              <a:rPr lang="en-US" altLang="ko-KR" sz="1500" dirty="0"/>
              <a:t>) </a:t>
            </a:r>
            <a:r>
              <a:rPr lang="ko-KR" altLang="en-US" sz="1500" dirty="0"/>
              <a:t>보건복지부장관은 다음의 요건을 갖춘 종합병원 중에서 중증질환에 대하여 </a:t>
            </a:r>
            <a:r>
              <a:rPr lang="ko-KR" altLang="en-US" sz="1500" dirty="0" err="1"/>
              <a:t>난의도</a:t>
            </a:r>
            <a:r>
              <a:rPr lang="ko-KR" altLang="en-US" sz="1500" dirty="0"/>
              <a:t> 높은 의료행위를 전문적으로 하는 종합병원을 상급종합병원으로 지정할 수 있다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marL="268288" indent="-268288" fontAlgn="base"/>
            <a:r>
              <a:rPr lang="ko-KR" altLang="en-US" sz="1500" dirty="0"/>
              <a:t>ⓐ </a:t>
            </a:r>
            <a:r>
              <a:rPr lang="ko-KR" altLang="en-US" sz="1500" dirty="0" err="1"/>
              <a:t>보건복지부령으로</a:t>
            </a:r>
            <a:r>
              <a:rPr lang="ko-KR" altLang="en-US" sz="1500" dirty="0"/>
              <a:t> 정하는 </a:t>
            </a:r>
            <a:r>
              <a:rPr lang="en-US" altLang="ko-KR" sz="1500" b="1" u="sng" dirty="0"/>
              <a:t>20</a:t>
            </a:r>
            <a:r>
              <a:rPr lang="ko-KR" altLang="en-US" sz="1500" b="1" u="sng" dirty="0"/>
              <a:t>개 이상의 진료과목을 갖추고 각 진료과목마다 전속하는 전문의를 둘 것</a:t>
            </a:r>
          </a:p>
          <a:p>
            <a:pPr marL="268288" indent="-268288" fontAlgn="base"/>
            <a:r>
              <a:rPr lang="ko-KR" altLang="en-US" sz="1500" dirty="0"/>
              <a:t>ⓑ </a:t>
            </a:r>
            <a:r>
              <a:rPr lang="ko-KR" altLang="en-US" sz="1500" b="1" u="sng" dirty="0"/>
              <a:t>전문의가 되려는 자를 수련시키는 기관일 것</a:t>
            </a:r>
          </a:p>
          <a:p>
            <a:pPr marL="268288" indent="-268288" fontAlgn="base"/>
            <a:r>
              <a:rPr lang="ko-KR" altLang="en-US" sz="1500" dirty="0"/>
              <a:t>ⓒ </a:t>
            </a:r>
            <a:r>
              <a:rPr lang="ko-KR" altLang="en-US" sz="1500" dirty="0" err="1"/>
              <a:t>보건복지부령이</a:t>
            </a:r>
            <a:r>
              <a:rPr lang="ko-KR" altLang="en-US" sz="1500" dirty="0"/>
              <a:t> 정하는 인력</a:t>
            </a:r>
            <a:r>
              <a:rPr lang="en-US" altLang="ko-KR" sz="1500" dirty="0"/>
              <a:t>·</a:t>
            </a:r>
            <a:r>
              <a:rPr lang="ko-KR" altLang="en-US" sz="1500" dirty="0"/>
              <a:t>시설</a:t>
            </a:r>
            <a:r>
              <a:rPr lang="en-US" altLang="ko-KR" sz="1500" dirty="0"/>
              <a:t>·</a:t>
            </a:r>
            <a:r>
              <a:rPr lang="ko-KR" altLang="en-US" sz="1500" dirty="0"/>
              <a:t>장비 등을 갖출 것</a:t>
            </a:r>
          </a:p>
          <a:p>
            <a:pPr marL="268288" indent="-268288" fontAlgn="base"/>
            <a:r>
              <a:rPr lang="ko-KR" altLang="en-US" sz="1500" dirty="0"/>
              <a:t>ⓓ 질병군별 환자구성 비율이 </a:t>
            </a:r>
            <a:r>
              <a:rPr lang="ko-KR" altLang="en-US" sz="1500" dirty="0" err="1"/>
              <a:t>보건복지부령으로</a:t>
            </a:r>
            <a:r>
              <a:rPr lang="ko-KR" altLang="en-US" sz="1500" dirty="0"/>
              <a:t> 정하는 기준에 해당할 것</a:t>
            </a:r>
          </a:p>
          <a:p>
            <a:pPr marL="268288" indent="-268288" fontAlgn="base"/>
            <a:r>
              <a:rPr lang="en-US" altLang="ko-KR" sz="1500" dirty="0"/>
              <a:t>(</a:t>
            </a:r>
            <a:r>
              <a:rPr lang="ko-KR" altLang="en-US" sz="1500" dirty="0"/>
              <a:t>나</a:t>
            </a:r>
            <a:r>
              <a:rPr lang="en-US" altLang="ko-KR" sz="1500" dirty="0"/>
              <a:t>) </a:t>
            </a:r>
            <a:r>
              <a:rPr lang="ko-KR" altLang="en-US" sz="1500" dirty="0"/>
              <a:t>보건복지부장관은 </a:t>
            </a:r>
            <a:r>
              <a:rPr lang="en-US" altLang="ko-KR" sz="1500" dirty="0"/>
              <a:t>(</a:t>
            </a:r>
            <a:r>
              <a:rPr lang="ko-KR" altLang="en-US" sz="1500" dirty="0"/>
              <a:t>가</a:t>
            </a:r>
            <a:r>
              <a:rPr lang="en-US" altLang="ko-KR" sz="1500" dirty="0"/>
              <a:t>)</a:t>
            </a:r>
            <a:r>
              <a:rPr lang="ko-KR" altLang="en-US" sz="1500" dirty="0"/>
              <a:t>항에 따른 지정을 하는 경우 </a:t>
            </a:r>
            <a:r>
              <a:rPr lang="en-US" altLang="ko-KR" sz="1500" dirty="0"/>
              <a:t>(</a:t>
            </a:r>
            <a:r>
              <a:rPr lang="ko-KR" altLang="en-US" sz="1500" dirty="0"/>
              <a:t>가</a:t>
            </a:r>
            <a:r>
              <a:rPr lang="en-US" altLang="ko-KR" sz="1500" dirty="0"/>
              <a:t>)</a:t>
            </a:r>
            <a:r>
              <a:rPr lang="ko-KR" altLang="en-US" sz="1500" dirty="0"/>
              <a:t>항 각 호에 사항 및 전문성 등에 대하여 평가를 실시하여야 한다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marL="268288" indent="-268288" fontAlgn="base"/>
            <a:r>
              <a:rPr lang="en-US" altLang="ko-KR" sz="1500" dirty="0"/>
              <a:t>(</a:t>
            </a:r>
            <a:r>
              <a:rPr lang="ko-KR" altLang="en-US" sz="1500" dirty="0"/>
              <a:t>다</a:t>
            </a:r>
            <a:r>
              <a:rPr lang="en-US" altLang="ko-KR" sz="1500" dirty="0"/>
              <a:t>) </a:t>
            </a:r>
            <a:r>
              <a:rPr lang="ko-KR" altLang="en-US" sz="1500" dirty="0"/>
              <a:t>보건복지부장관은 </a:t>
            </a:r>
            <a:r>
              <a:rPr lang="en-US" altLang="ko-KR" sz="1500" dirty="0"/>
              <a:t>(</a:t>
            </a:r>
            <a:r>
              <a:rPr lang="ko-KR" altLang="en-US" sz="1500" dirty="0"/>
              <a:t>가</a:t>
            </a:r>
            <a:r>
              <a:rPr lang="en-US" altLang="ko-KR" sz="1500" dirty="0"/>
              <a:t>)</a:t>
            </a:r>
            <a:r>
              <a:rPr lang="ko-KR" altLang="en-US" sz="1500" dirty="0"/>
              <a:t>항에 따라 </a:t>
            </a:r>
            <a:r>
              <a:rPr lang="ko-KR" altLang="en-US" sz="1500" b="1" u="sng" dirty="0"/>
              <a:t>상급종합병원으로 </a:t>
            </a:r>
            <a:r>
              <a:rPr lang="ko-KR" altLang="en-US" sz="1500" b="1" u="sng" dirty="0" smtClean="0"/>
              <a:t>지정 받은 </a:t>
            </a:r>
            <a:r>
              <a:rPr lang="ko-KR" altLang="en-US" sz="1500" b="1" u="sng" dirty="0"/>
              <a:t>종합병원에 대하여 </a:t>
            </a:r>
            <a:r>
              <a:rPr lang="en-US" altLang="ko-KR" sz="1500" b="1" u="sng" dirty="0"/>
              <a:t>3</a:t>
            </a:r>
            <a:r>
              <a:rPr lang="ko-KR" altLang="en-US" sz="1500" b="1" u="sng" dirty="0"/>
              <a:t>년마다 </a:t>
            </a:r>
            <a:r>
              <a:rPr lang="en-US" altLang="ko-KR" sz="1500" b="1" u="sng" dirty="0"/>
              <a:t>(</a:t>
            </a:r>
            <a:r>
              <a:rPr lang="ko-KR" altLang="en-US" sz="1500" b="1" u="sng" dirty="0"/>
              <a:t>나</a:t>
            </a:r>
            <a:r>
              <a:rPr lang="en-US" altLang="ko-KR" sz="1500" b="1" u="sng" dirty="0"/>
              <a:t>)</a:t>
            </a:r>
            <a:r>
              <a:rPr lang="ko-KR" altLang="en-US" sz="1500" b="1" u="sng" dirty="0"/>
              <a:t>항에 따른 평가를 실시하여 재지정하거나 지정을 취소할 수 있다</a:t>
            </a:r>
            <a:r>
              <a:rPr lang="en-US" altLang="ko-KR" sz="1500" b="1" u="sng" dirty="0"/>
              <a:t>.</a:t>
            </a:r>
            <a:endParaRPr lang="ko-KR" altLang="en-US" sz="1500" b="1" u="sng" dirty="0"/>
          </a:p>
          <a:p>
            <a:pPr marL="268288" indent="-268288" fontAlgn="base"/>
            <a:endParaRPr lang="en-US" altLang="ko-KR" sz="1500" dirty="0" smtClean="0"/>
          </a:p>
          <a:p>
            <a:pPr marL="268288" indent="-268288" fontAlgn="base"/>
            <a:r>
              <a:rPr lang="ko-KR" altLang="en-US" sz="1500" dirty="0" smtClean="0"/>
              <a:t>④ </a:t>
            </a:r>
            <a:r>
              <a:rPr lang="ko-KR" altLang="en-US" sz="1500" dirty="0"/>
              <a:t>전문병원 지정</a:t>
            </a:r>
          </a:p>
          <a:p>
            <a:pPr marL="268288" indent="-268288" fontAlgn="base"/>
            <a:r>
              <a:rPr lang="en-US" altLang="ko-KR" sz="1500" dirty="0"/>
              <a:t>(</a:t>
            </a:r>
            <a:r>
              <a:rPr lang="ko-KR" altLang="en-US" sz="1500" dirty="0"/>
              <a:t>가</a:t>
            </a:r>
            <a:r>
              <a:rPr lang="en-US" altLang="ko-KR" sz="1500" dirty="0"/>
              <a:t>) </a:t>
            </a:r>
            <a:r>
              <a:rPr lang="ko-KR" altLang="en-US" sz="1500" dirty="0"/>
              <a:t>보건복지부장관은 </a:t>
            </a:r>
            <a:r>
              <a:rPr lang="ko-KR" altLang="en-US" sz="1500" dirty="0" err="1"/>
              <a:t>병원급</a:t>
            </a:r>
            <a:r>
              <a:rPr lang="ko-KR" altLang="en-US" sz="1500" dirty="0"/>
              <a:t> 의료기관 중에서 특정 진료과목이나 특정 질환 등에 대하여 </a:t>
            </a:r>
            <a:r>
              <a:rPr lang="ko-KR" altLang="en-US" sz="1500" dirty="0" err="1"/>
              <a:t>난의도가</a:t>
            </a:r>
            <a:r>
              <a:rPr lang="ko-KR" altLang="en-US" sz="1500" dirty="0"/>
              <a:t> 높은 의료행위를 하는 병원을 전문병원으로 지정할 수 있다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marL="268288" indent="-268288" fontAlgn="base"/>
            <a:r>
              <a:rPr lang="en-US" altLang="ko-KR" sz="1500" dirty="0"/>
              <a:t>(</a:t>
            </a:r>
            <a:r>
              <a:rPr lang="ko-KR" altLang="en-US" sz="1500" dirty="0"/>
              <a:t>나</a:t>
            </a:r>
            <a:r>
              <a:rPr lang="en-US" altLang="ko-KR" sz="1500" dirty="0"/>
              <a:t>) </a:t>
            </a:r>
            <a:r>
              <a:rPr lang="ko-KR" altLang="en-US" sz="1500" dirty="0"/>
              <a:t>전문병원은 다음의 요건을 갖추어야 한다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marL="268288" indent="-268288" fontAlgn="base"/>
            <a:r>
              <a:rPr lang="ko-KR" altLang="en-US" sz="1500" dirty="0"/>
              <a:t>ⓐ </a:t>
            </a:r>
            <a:r>
              <a:rPr lang="ko-KR" altLang="en-US" sz="1500" b="1" u="sng" dirty="0"/>
              <a:t>특정 </a:t>
            </a:r>
            <a:r>
              <a:rPr lang="ko-KR" altLang="en-US" sz="1500" b="1" u="sng" dirty="0" err="1"/>
              <a:t>질환별</a:t>
            </a:r>
            <a:r>
              <a:rPr lang="en-US" altLang="ko-KR" sz="1500" b="1" u="sng" dirty="0"/>
              <a:t>·</a:t>
            </a:r>
            <a:r>
              <a:rPr lang="ko-KR" altLang="en-US" sz="1500" b="1" u="sng" dirty="0"/>
              <a:t>진료과목별 환자의 구성비율 등이 </a:t>
            </a:r>
            <a:r>
              <a:rPr lang="ko-KR" altLang="en-US" sz="1500" b="1" u="sng" dirty="0" err="1"/>
              <a:t>보건복지부령으로</a:t>
            </a:r>
            <a:r>
              <a:rPr lang="ko-KR" altLang="en-US" sz="1500" b="1" u="sng" dirty="0"/>
              <a:t> 정하는 기준에 해당할 것</a:t>
            </a:r>
          </a:p>
          <a:p>
            <a:pPr marL="268288" indent="-268288" fontAlgn="base"/>
            <a:r>
              <a:rPr lang="ko-KR" altLang="en-US" sz="1500" dirty="0"/>
              <a:t>ⓑ </a:t>
            </a:r>
            <a:r>
              <a:rPr lang="ko-KR" altLang="en-US" sz="1500" dirty="0" err="1"/>
              <a:t>보건복지부령으로</a:t>
            </a:r>
            <a:r>
              <a:rPr lang="ko-KR" altLang="en-US" sz="1500" dirty="0"/>
              <a:t> 정하는 수 이상의 진료과목을 갖추고 각 진료과목마다 전속하는 전문의를 둘 것</a:t>
            </a:r>
          </a:p>
          <a:p>
            <a:pPr marL="268288" indent="-268288" fontAlgn="base"/>
            <a:r>
              <a:rPr lang="en-US" altLang="ko-KR" sz="1500" dirty="0"/>
              <a:t>(</a:t>
            </a:r>
            <a:r>
              <a:rPr lang="ko-KR" altLang="en-US" sz="1500" dirty="0"/>
              <a:t>다</a:t>
            </a:r>
            <a:r>
              <a:rPr lang="en-US" altLang="ko-KR" sz="1500" dirty="0"/>
              <a:t>) </a:t>
            </a:r>
            <a:r>
              <a:rPr lang="ko-KR" altLang="en-US" sz="1500" dirty="0"/>
              <a:t>보건복지부장관은 </a:t>
            </a:r>
            <a:r>
              <a:rPr lang="en-US" altLang="ko-KR" sz="1500" dirty="0"/>
              <a:t>(</a:t>
            </a:r>
            <a:r>
              <a:rPr lang="ko-KR" altLang="en-US" sz="1500" dirty="0"/>
              <a:t>가</a:t>
            </a:r>
            <a:r>
              <a:rPr lang="en-US" altLang="ko-KR" sz="1500" dirty="0"/>
              <a:t>)</a:t>
            </a:r>
            <a:r>
              <a:rPr lang="ko-KR" altLang="en-US" sz="1500" dirty="0"/>
              <a:t>항에 따라 전문병원으로 지정하는 경우 </a:t>
            </a:r>
            <a:r>
              <a:rPr lang="en-US" altLang="ko-KR" sz="1500" dirty="0"/>
              <a:t>(</a:t>
            </a:r>
            <a:r>
              <a:rPr lang="ko-KR" altLang="en-US" sz="1500" dirty="0"/>
              <a:t>나</a:t>
            </a:r>
            <a:r>
              <a:rPr lang="en-US" altLang="ko-KR" sz="1500" dirty="0"/>
              <a:t>)</a:t>
            </a:r>
            <a:r>
              <a:rPr lang="ko-KR" altLang="en-US" sz="1500" dirty="0"/>
              <a:t>항 각 호의 사항 및 진료의 난이도 등에 대하여 평가를 실시하여야 한다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marL="268288" indent="-268288" fontAlgn="base"/>
            <a:r>
              <a:rPr lang="en-US" altLang="ko-KR" sz="1500" dirty="0"/>
              <a:t>(</a:t>
            </a:r>
            <a:r>
              <a:rPr lang="ko-KR" altLang="en-US" sz="1500" dirty="0"/>
              <a:t>라</a:t>
            </a:r>
            <a:r>
              <a:rPr lang="en-US" altLang="ko-KR" sz="1500" dirty="0"/>
              <a:t>) </a:t>
            </a:r>
            <a:r>
              <a:rPr lang="ko-KR" altLang="en-US" sz="1500" dirty="0"/>
              <a:t>보건복지부장관은 </a:t>
            </a:r>
            <a:r>
              <a:rPr lang="en-US" altLang="ko-KR" sz="1500" dirty="0"/>
              <a:t>(</a:t>
            </a:r>
            <a:r>
              <a:rPr lang="ko-KR" altLang="en-US" sz="1500" dirty="0"/>
              <a:t>가</a:t>
            </a:r>
            <a:r>
              <a:rPr lang="en-US" altLang="ko-KR" sz="1500" dirty="0"/>
              <a:t>)</a:t>
            </a:r>
            <a:r>
              <a:rPr lang="ko-KR" altLang="en-US" sz="1500" dirty="0"/>
              <a:t>항에 따라 </a:t>
            </a:r>
            <a:r>
              <a:rPr lang="ko-KR" altLang="en-US" sz="1500" b="1" u="sng" dirty="0"/>
              <a:t>전문병원으로 </a:t>
            </a:r>
            <a:r>
              <a:rPr lang="ko-KR" altLang="en-US" sz="1500" b="1" u="sng" dirty="0" err="1"/>
              <a:t>지정받은</a:t>
            </a:r>
            <a:r>
              <a:rPr lang="ko-KR" altLang="en-US" sz="1500" b="1" u="sng" dirty="0"/>
              <a:t> 의료기관에 대하여 </a:t>
            </a:r>
            <a:r>
              <a:rPr lang="en-US" altLang="ko-KR" sz="1500" b="1" u="sng" dirty="0"/>
              <a:t>3</a:t>
            </a:r>
            <a:r>
              <a:rPr lang="ko-KR" altLang="en-US" sz="1500" b="1" u="sng" dirty="0"/>
              <a:t>년마다 </a:t>
            </a:r>
            <a:r>
              <a:rPr lang="en-US" altLang="ko-KR" sz="1500" b="1" u="sng" dirty="0"/>
              <a:t>(</a:t>
            </a:r>
            <a:r>
              <a:rPr lang="ko-KR" altLang="en-US" sz="1500" b="1" u="sng" dirty="0"/>
              <a:t>다</a:t>
            </a:r>
            <a:r>
              <a:rPr lang="en-US" altLang="ko-KR" sz="1500" b="1" u="sng" dirty="0"/>
              <a:t>)</a:t>
            </a:r>
            <a:r>
              <a:rPr lang="ko-KR" altLang="en-US" sz="1500" b="1" u="sng" dirty="0"/>
              <a:t>항에 따라 평가를 실시하여 재지정하거나 지정을 취소할 수 있다</a:t>
            </a:r>
            <a:r>
              <a:rPr lang="en-US" altLang="ko-KR" sz="1500" b="1" u="sng" dirty="0"/>
              <a:t>.</a:t>
            </a:r>
            <a:endParaRPr lang="ko-KR" altLang="en-US" sz="1500" b="1" u="sng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의료기관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082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0791"/>
            <a:ext cx="8840483" cy="3793869"/>
            <a:chOff x="1602489" y="832206"/>
            <a:chExt cx="6048672" cy="24698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재원환자</a:t>
              </a:r>
              <a:r>
                <a:rPr lang="en-US" altLang="ko-KR" b="1" dirty="0" smtClean="0"/>
                <a:t>(LOS, length of stay)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222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altLang="ko-KR" sz="1800" dirty="0" smtClean="0"/>
                <a:t>[</a:t>
              </a:r>
              <a:r>
                <a:rPr lang="ko-KR" altLang="en-US" sz="1800" dirty="0" smtClean="0"/>
                <a:t>참조</a:t>
              </a:r>
              <a:r>
                <a:rPr lang="en-US" altLang="ko-KR" sz="1800" dirty="0" smtClean="0"/>
                <a:t>] </a:t>
              </a:r>
              <a:r>
                <a:rPr lang="ko-KR" altLang="en-US" sz="1800" dirty="0" smtClean="0"/>
                <a:t>건강보험요양급여비용</a:t>
              </a:r>
              <a:r>
                <a:rPr lang="en-US" altLang="ko-KR" sz="1800" dirty="0" smtClean="0"/>
                <a:t>(2013</a:t>
              </a:r>
              <a:r>
                <a:rPr lang="ko-KR" altLang="en-US" sz="1800" dirty="0" smtClean="0"/>
                <a:t>년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에 따르면 입원료는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일당으로 다음과 같이 산정한다</a:t>
              </a:r>
              <a:r>
                <a:rPr lang="en-US" altLang="ko-KR" sz="1800" dirty="0" smtClean="0"/>
                <a:t>.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일이라 함은 </a:t>
              </a:r>
              <a:r>
                <a:rPr lang="en-US" altLang="ko-KR" sz="1800" b="1" u="sng" dirty="0" smtClean="0"/>
                <a:t>12</a:t>
              </a:r>
              <a:r>
                <a:rPr lang="ko-KR" altLang="en-US" sz="1800" b="1" u="sng" dirty="0" smtClean="0"/>
                <a:t>시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정오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부터 다음날 </a:t>
              </a:r>
              <a:r>
                <a:rPr lang="en-US" altLang="ko-KR" sz="1800" b="1" u="sng" dirty="0" smtClean="0"/>
                <a:t>12</a:t>
              </a:r>
              <a:r>
                <a:rPr lang="ko-KR" altLang="en-US" sz="1800" b="1" u="sng" dirty="0" smtClean="0"/>
                <a:t>시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정오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까지를 의미한다</a:t>
              </a:r>
              <a:r>
                <a:rPr lang="en-US" altLang="ko-KR" sz="1800" b="1" u="sng" dirty="0" smtClean="0"/>
                <a:t>. 0∼6</a:t>
              </a:r>
              <a:r>
                <a:rPr lang="ko-KR" altLang="en-US" sz="1800" b="1" u="sng" dirty="0" smtClean="0"/>
                <a:t>시 사이에 입원하거나 </a:t>
              </a:r>
              <a:r>
                <a:rPr lang="en-US" altLang="ko-KR" sz="1800" b="1" u="sng" dirty="0" smtClean="0"/>
                <a:t>18∼24</a:t>
              </a:r>
              <a:r>
                <a:rPr lang="ko-KR" altLang="en-US" sz="1800" b="1" u="sng" dirty="0" smtClean="0"/>
                <a:t>시 사이에 퇴원한 경우에는 </a:t>
              </a:r>
              <a:r>
                <a:rPr lang="ko-KR" altLang="en-US" sz="1800" b="1" u="sng" dirty="0" err="1" smtClean="0"/>
                <a:t>입원료</a:t>
              </a:r>
              <a:r>
                <a:rPr lang="ko-KR" altLang="en-US" sz="1800" b="1" u="sng" dirty="0" smtClean="0"/>
                <a:t> 소정점수의 </a:t>
              </a:r>
              <a:r>
                <a:rPr lang="en-US" altLang="ko-KR" sz="1800" b="1" u="sng" dirty="0" smtClean="0"/>
                <a:t>50%</a:t>
              </a:r>
              <a:r>
                <a:rPr lang="ko-KR" altLang="en-US" sz="1800" b="1" u="sng" dirty="0" smtClean="0"/>
                <a:t>를 별도 산정한다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dirty="0" smtClean="0"/>
                <a:t> 6∼12</a:t>
              </a:r>
              <a:r>
                <a:rPr lang="ko-KR" altLang="en-US" sz="1800" dirty="0" smtClean="0"/>
                <a:t>시 사이에 입원하거나</a:t>
              </a:r>
              <a:r>
                <a:rPr lang="en-US" altLang="ko-KR" sz="1800" dirty="0" smtClean="0"/>
                <a:t>, 12∼18</a:t>
              </a:r>
              <a:r>
                <a:rPr lang="ko-KR" altLang="en-US" sz="1800" dirty="0" smtClean="0"/>
                <a:t>시 사이에 퇴원한 경우에는 동기간의 </a:t>
              </a:r>
              <a:r>
                <a:rPr lang="ko-KR" altLang="en-US" sz="1800" dirty="0" err="1" smtClean="0"/>
                <a:t>입원료는</a:t>
              </a:r>
              <a:r>
                <a:rPr lang="ko-KR" altLang="en-US" sz="1800" dirty="0" smtClean="0"/>
                <a:t> 별도로 산정하지 아니한다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입원과 퇴원이 </a:t>
              </a:r>
              <a:r>
                <a:rPr lang="en-US" altLang="ko-KR" sz="1800" dirty="0" smtClean="0"/>
                <a:t>24</a:t>
              </a:r>
              <a:r>
                <a:rPr lang="ko-KR" altLang="en-US" sz="1800" dirty="0" smtClean="0"/>
                <a:t>시간 이내에 이루어진 경우에는 전체 입원 시간이 </a:t>
              </a:r>
              <a:r>
                <a:rPr lang="en-US" altLang="ko-KR" sz="1800" dirty="0" smtClean="0"/>
                <a:t>6</a:t>
              </a:r>
              <a:r>
                <a:rPr lang="ko-KR" altLang="en-US" sz="1800" dirty="0" smtClean="0"/>
                <a:t>시간 이상인 경우에 한하여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일의 </a:t>
              </a:r>
              <a:r>
                <a:rPr lang="ko-KR" altLang="en-US" sz="1800" dirty="0" err="1" smtClean="0"/>
                <a:t>입원료를</a:t>
              </a:r>
              <a:r>
                <a:rPr lang="ko-KR" altLang="en-US" sz="1800" dirty="0" smtClean="0"/>
                <a:t> 산정한다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err="1" smtClean="0"/>
                <a:t>입원료는</a:t>
              </a:r>
              <a:r>
                <a:rPr lang="ko-KR" altLang="en-US" sz="1800" dirty="0" smtClean="0"/>
                <a:t> 입원 </a:t>
              </a:r>
              <a:r>
                <a:rPr lang="en-US" altLang="ko-KR" sz="1800" dirty="0" smtClean="0"/>
                <a:t>16</a:t>
              </a:r>
              <a:r>
                <a:rPr lang="ko-KR" altLang="en-US" sz="1800" dirty="0" smtClean="0"/>
                <a:t>일째부터 </a:t>
              </a:r>
              <a:r>
                <a:rPr lang="en-US" altLang="ko-KR" sz="1800" dirty="0" smtClean="0"/>
                <a:t>30</a:t>
              </a:r>
              <a:r>
                <a:rPr lang="ko-KR" altLang="en-US" sz="1800" dirty="0" smtClean="0"/>
                <a:t>일째까지는 해당 점수의 </a:t>
              </a:r>
              <a:r>
                <a:rPr lang="en-US" altLang="ko-KR" sz="1800" dirty="0" smtClean="0"/>
                <a:t>90%</a:t>
              </a:r>
              <a:r>
                <a:rPr lang="ko-KR" altLang="en-US" sz="1800" dirty="0" smtClean="0"/>
                <a:t>를 산정하며 입원 </a:t>
              </a:r>
              <a:r>
                <a:rPr lang="en-US" altLang="ko-KR" sz="1800" dirty="0" smtClean="0"/>
                <a:t>31</a:t>
              </a:r>
              <a:r>
                <a:rPr lang="ko-KR" altLang="en-US" sz="1800" dirty="0" smtClean="0"/>
                <a:t>일째부터는 해당 점수의 </a:t>
              </a:r>
              <a:r>
                <a:rPr lang="en-US" altLang="ko-KR" sz="1800" dirty="0" smtClean="0"/>
                <a:t>85%</a:t>
              </a:r>
              <a:r>
                <a:rPr lang="ko-KR" altLang="en-US" sz="1800" dirty="0" smtClean="0"/>
                <a:t>를 산정한다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증감분석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7430591"/>
              </p:ext>
            </p:extLst>
          </p:nvPr>
        </p:nvGraphicFramePr>
        <p:xfrm>
          <a:off x="141270" y="4441126"/>
          <a:ext cx="8833397" cy="1420519"/>
        </p:xfrm>
        <a:graphic>
          <a:graphicData uri="http://schemas.openxmlformats.org/drawingml/2006/table">
            <a:tbl>
              <a:tblPr/>
              <a:tblGrid>
                <a:gridCol w="8833397"/>
              </a:tblGrid>
              <a:tr h="14205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census taking time 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    </a:t>
                      </a:r>
                      <a:r>
                        <a:rPr lang="ko-KR" altLang="en-US" sz="1500" b="1" dirty="0" smtClean="0">
                          <a:solidFill>
                            <a:srgbClr val="000000"/>
                          </a:solidFill>
                          <a:latin typeface="한양신명조"/>
                        </a:rPr>
                        <a:t>입원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&lt;------- </a:t>
                      </a:r>
                      <a:r>
                        <a:rPr lang="ko-KR" altLang="en-US" sz="1500" dirty="0" err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입원료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일 산정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-------&gt;</a:t>
                      </a:r>
                      <a:r>
                        <a:rPr lang="ko-KR" altLang="en-US" sz="1500" b="1" dirty="0" smtClean="0">
                          <a:solidFill>
                            <a:srgbClr val="000000"/>
                          </a:solidFill>
                          <a:latin typeface="한양신명조"/>
                        </a:rPr>
                        <a:t>퇴원        </a:t>
                      </a: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census taking time</a:t>
                      </a:r>
                      <a:endParaRPr lang="en-US" sz="1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   24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   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6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   </a:t>
                      </a:r>
                      <a:r>
                        <a:rPr lang="en-US" altLang="ko-KR" sz="15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12</a:t>
                      </a:r>
                      <a:r>
                        <a:rPr lang="ko-KR" altLang="en-US" sz="15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   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18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   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24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 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 6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   </a:t>
                      </a:r>
                      <a:r>
                        <a:rPr lang="en-US" altLang="ko-KR" sz="15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12</a:t>
                      </a:r>
                      <a:r>
                        <a:rPr lang="ko-KR" altLang="en-US" sz="15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 18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-&gt;    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24</a:t>
                      </a:r>
                      <a:r>
                        <a:rPr lang="ko-KR" alt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시</a:t>
                      </a:r>
                      <a:endParaRPr lang="ko-KR" altLang="en-US" sz="1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   --------&gt;   --------&gt;              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census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taking 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time           ---------&gt;   --------&gt;</a:t>
                      </a:r>
                      <a:endParaRPr lang="en-US" sz="1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   </a:t>
                      </a:r>
                      <a:r>
                        <a:rPr lang="ko-KR" altLang="en-US" sz="1500" dirty="0" err="1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입원료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50%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</a:t>
                      </a:r>
                      <a:r>
                        <a:rPr lang="ko-KR" altLang="en-US" sz="1500" dirty="0" err="1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입원료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× 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                                                              </a:t>
                      </a:r>
                      <a:r>
                        <a:rPr lang="ko-KR" altLang="en-US" sz="1500" dirty="0" err="1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입원료</a:t>
                      </a:r>
                      <a:r>
                        <a:rPr lang="en-US" altLang="ko-KR" sz="1500" dirty="0" smtClean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×     </a:t>
                      </a:r>
                      <a:r>
                        <a:rPr lang="ko-KR" altLang="en-US" sz="1500" dirty="0" err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입원료</a:t>
                      </a:r>
                      <a:r>
                        <a:rPr lang="en-US" altLang="ko-KR" sz="1500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50%</a:t>
                      </a:r>
                      <a:endParaRPr lang="ko-KR" altLang="en-US" sz="1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2408883"/>
            <a:chOff x="1602489" y="832206"/>
            <a:chExt cx="6048672" cy="15681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1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평균재원일수</a:t>
              </a:r>
              <a:r>
                <a:rPr lang="en-US" altLang="ko-KR" b="1" dirty="0" smtClean="0"/>
                <a:t>(ALOS, average length of stay)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3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일정기간 입원한 환자가 진료과별로 또는 환자유형별로 평균 며칠간 </a:t>
              </a:r>
              <a:r>
                <a:rPr lang="ko-KR" altLang="en-US" sz="1800" b="1" u="sng" dirty="0" err="1" smtClean="0"/>
                <a:t>재원하였는가를</a:t>
              </a:r>
              <a:r>
                <a:rPr lang="ko-KR" altLang="en-US" sz="1800" b="1" u="sng" dirty="0" smtClean="0"/>
                <a:t> 알 수 있다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퇴원환자 </a:t>
              </a:r>
              <a:r>
                <a:rPr lang="ko-KR" altLang="en-US" sz="1800" b="1" u="sng" dirty="0" err="1" smtClean="0"/>
                <a:t>실인원수는</a:t>
              </a:r>
              <a:r>
                <a:rPr lang="ko-KR" altLang="en-US" sz="1800" b="1" u="sng" dirty="0" smtClean="0"/>
                <a:t> 일정기간 동안 매일 </a:t>
              </a:r>
              <a:r>
                <a:rPr lang="en-US" altLang="ko-KR" sz="1800" b="1" u="sng" dirty="0" smtClean="0"/>
                <a:t>0</a:t>
              </a:r>
              <a:r>
                <a:rPr lang="ko-KR" altLang="en-US" sz="1800" b="1" u="sng" dirty="0" smtClean="0"/>
                <a:t>시를 기준으로 그 이전 </a:t>
              </a:r>
              <a:r>
                <a:rPr lang="en-US" altLang="ko-KR" sz="1800" b="1" u="sng" dirty="0" smtClean="0"/>
                <a:t>24</a:t>
              </a:r>
              <a:r>
                <a:rPr lang="ko-KR" altLang="en-US" sz="1800" b="1" u="sng" dirty="0" smtClean="0"/>
                <a:t>시간 내에 퇴원수속을 행한 환자의 수이다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퇴원환자 </a:t>
              </a:r>
              <a:r>
                <a:rPr lang="ko-KR" altLang="en-US" sz="1800" b="1" u="sng" dirty="0" err="1" smtClean="0"/>
                <a:t>총재원일수는</a:t>
              </a:r>
              <a:r>
                <a:rPr lang="ko-KR" altLang="en-US" sz="1800" b="1" u="sng" dirty="0" smtClean="0"/>
                <a:t> 퇴원환자 연인원수라고도 하며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일정기간 동안 퇴원환자들의 재원일수를 누계한 수이다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b="1" dirty="0" smtClean="0"/>
                <a:t> </a:t>
              </a:r>
              <a:r>
                <a:rPr lang="ko-KR" altLang="en-US" sz="1800" dirty="0" smtClean="0"/>
                <a:t>신생아의 평균 재원일수는 보통 별도로 계산한다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err="1" smtClean="0"/>
                <a:t>건건강보험</a:t>
              </a:r>
              <a:r>
                <a:rPr lang="ko-KR" altLang="en-US" sz="1800" dirty="0" smtClean="0"/>
                <a:t> 심사평가원 자료에 따르면 </a:t>
              </a:r>
              <a:r>
                <a:rPr lang="en-US" altLang="ko-KR" sz="1800" dirty="0" smtClean="0"/>
                <a:t>2010</a:t>
              </a:r>
              <a:r>
                <a:rPr lang="ko-KR" altLang="en-US" sz="1800" dirty="0" smtClean="0"/>
                <a:t>년 평균재원일수는 상급종합병원이 </a:t>
              </a:r>
              <a:r>
                <a:rPr lang="en-US" altLang="ko-KR" sz="1800" dirty="0" smtClean="0"/>
                <a:t>12</a:t>
              </a:r>
              <a:r>
                <a:rPr lang="ko-KR" altLang="en-US" sz="1800" dirty="0" smtClean="0"/>
                <a:t>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종합병원이 </a:t>
              </a:r>
              <a:r>
                <a:rPr lang="en-US" altLang="ko-KR" sz="1800" dirty="0" smtClean="0"/>
                <a:t>16</a:t>
              </a:r>
              <a:r>
                <a:rPr lang="ko-KR" altLang="en-US" sz="1800" dirty="0" smtClean="0"/>
                <a:t>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병원이 </a:t>
              </a:r>
              <a:r>
                <a:rPr lang="en-US" altLang="ko-KR" sz="1800" dirty="0" smtClean="0"/>
                <a:t>36</a:t>
              </a:r>
              <a:r>
                <a:rPr lang="ko-KR" altLang="en-US" sz="1800" dirty="0" smtClean="0"/>
                <a:t>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요양병원이 </a:t>
              </a:r>
              <a:r>
                <a:rPr lang="en-US" altLang="ko-KR" sz="1800" dirty="0" smtClean="0"/>
                <a:t>120</a:t>
              </a:r>
              <a:r>
                <a:rPr lang="ko-KR" altLang="en-US" sz="1800" dirty="0" smtClean="0"/>
                <a:t>일이었다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증감분석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14282" y="4221566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7-1) 9</a:t>
            </a:r>
            <a:r>
              <a:rPr lang="ko-KR" altLang="en-US" dirty="0" smtClean="0"/>
              <a:t>월 어느 병원 성인과 소아의 퇴원환자수는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신생아의 퇴원환자수는 </a:t>
            </a:r>
            <a:r>
              <a:rPr lang="en-US" altLang="ko-KR" dirty="0" smtClean="0"/>
              <a:t>150</a:t>
            </a:r>
            <a:r>
              <a:rPr lang="ko-KR" altLang="en-US" dirty="0" smtClean="0"/>
              <a:t>명이며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성인과소아의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총재원일수는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12,000</a:t>
            </a:r>
            <a:r>
              <a:rPr lang="ko-KR" altLang="en-US" dirty="0" smtClean="0"/>
              <a:t>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신생아의 </a:t>
            </a:r>
            <a:r>
              <a:rPr lang="ko-KR" altLang="en-US" dirty="0" err="1" smtClean="0"/>
              <a:t>총재원일수는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700</a:t>
            </a:r>
            <a:r>
              <a:rPr lang="ko-KR" altLang="en-US" dirty="0" smtClean="0"/>
              <a:t>일이다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병원 성인과 소아 및 신생아의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 평균재원일수는 며칠인가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pPr marL="896938" indent="-896938"/>
            <a:r>
              <a:rPr lang="ko-KR" altLang="en-US" dirty="0" smtClean="0"/>
              <a:t>풀이</a:t>
            </a:r>
            <a:r>
              <a:rPr lang="en-US" altLang="ko-KR" dirty="0" smtClean="0"/>
              <a:t>7-1) 9</a:t>
            </a:r>
            <a:r>
              <a:rPr lang="ko-KR" altLang="en-US" dirty="0" smtClean="0"/>
              <a:t>월 성인과 소아의 평균재원일수 </a:t>
            </a:r>
            <a:r>
              <a:rPr lang="en-US" altLang="ko-KR" dirty="0" smtClean="0"/>
              <a:t>12,000 ÷ 1000 = 12</a:t>
            </a:r>
            <a:r>
              <a:rPr lang="ko-KR" altLang="en-US" dirty="0" smtClean="0"/>
              <a:t>일</a:t>
            </a:r>
          </a:p>
          <a:p>
            <a:pPr marL="896938" indent="-896938"/>
            <a:r>
              <a:rPr lang="en-US" altLang="ko-KR" dirty="0" smtClean="0"/>
              <a:t>            9</a:t>
            </a:r>
            <a:r>
              <a:rPr lang="ko-KR" altLang="en-US" dirty="0" smtClean="0"/>
              <a:t>월 신생아의 평균재원일수 </a:t>
            </a:r>
            <a:r>
              <a:rPr lang="en-US" altLang="ko-KR" dirty="0" smtClean="0"/>
              <a:t>700 ÷ 150 = 4.7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13" name="_x173712256" descr="DRW00000d9839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01579"/>
            <a:ext cx="6624736" cy="823616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모서리가 둥근 직사각형 1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7"/>
            <a:ext cx="8840483" cy="4209367"/>
            <a:chOff x="1602489" y="832206"/>
            <a:chExt cx="6048672" cy="274031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649992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평균재원일수</a:t>
              </a:r>
              <a:r>
                <a:rPr lang="en-US" altLang="ko-KR" b="1" dirty="0" smtClean="0"/>
                <a:t>(ALOS, average length of stay)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249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altLang="ko-KR" sz="1800" dirty="0" smtClean="0"/>
                <a:t>[</a:t>
              </a:r>
              <a:r>
                <a:rPr lang="ko-KR" altLang="en-US" sz="1800" dirty="0" smtClean="0"/>
                <a:t>참조</a:t>
              </a:r>
              <a:r>
                <a:rPr lang="en-US" altLang="ko-KR" sz="1800" dirty="0" smtClean="0"/>
                <a:t>] </a:t>
              </a:r>
              <a:r>
                <a:rPr lang="ko-KR" altLang="en-US" sz="1800" b="1" u="sng" dirty="0" smtClean="0"/>
                <a:t>일반적으로 평균재원일수가 길어지면 병상이용률이 높아지나 병상회전율은 낮아져 입원환자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인당 </a:t>
              </a:r>
              <a:r>
                <a:rPr lang="ko-KR" altLang="en-US" sz="1800" b="1" u="sng" dirty="0" err="1" smtClean="0"/>
                <a:t>일평균진료비는</a:t>
              </a:r>
              <a:r>
                <a:rPr lang="ko-KR" altLang="en-US" sz="1800" b="1" u="sng" dirty="0" smtClean="0"/>
                <a:t> 감소한다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따라서 병원에서는 수익증대를 위하여 평균재원일수를 단축시킴으로써 병상회전율을 높이려고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재원일수가 단축되는 경우 입원환자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인당 일당 진료비가 높아져서 수익규모가 증대될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평균재원일수가 길어질수록 입원환자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인당 진료비가 낮아지는 이유는 환자가 병원에 입원한 초기에는 검사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수술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방사선 촬영 등 진료비 단가가 높은 의료행위가 집중적으로 행하여지지만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어느 정도 기간이 지나면 진료비 단가가 낮은 간단한 진료행위만이 이루어지기 때문이다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병상이 남아돌거나 입원자수가 적은 병원일수록 병상이용률을 높이기 위해 가능한 한 환자를 장기간 입원시키려 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증감분석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3185"/>
            <a:ext cx="8840483" cy="1577888"/>
            <a:chOff x="1602489" y="832206"/>
            <a:chExt cx="6048672" cy="102721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30286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총재원일수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일정기간 동안 퇴원한 환자들의 재원일수 합계이다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동일한 환자집단에 대한 </a:t>
              </a:r>
              <a:r>
                <a:rPr lang="ko-KR" altLang="en-US" sz="1800" dirty="0" err="1" smtClean="0"/>
                <a:t>단입법에</a:t>
              </a:r>
              <a:r>
                <a:rPr lang="ko-KR" altLang="en-US" sz="1800" dirty="0" smtClean="0"/>
                <a:t> 의한 </a:t>
              </a:r>
              <a:r>
                <a:rPr lang="ko-KR" altLang="en-US" sz="1800" dirty="0" err="1" smtClean="0"/>
                <a:t>총재원일수는</a:t>
              </a:r>
              <a:r>
                <a:rPr lang="ko-KR" altLang="en-US" sz="1800" dirty="0" smtClean="0"/>
                <a:t> 재원환자 연인원수와 일치하게 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</a:t>
              </a:r>
              <a:r>
                <a:rPr lang="ko-KR" altLang="en-US" sz="1800" b="1" u="sng" dirty="0" err="1" smtClean="0"/>
                <a:t>총재원일수는</a:t>
              </a:r>
              <a:r>
                <a:rPr lang="ko-KR" altLang="en-US" sz="1800" b="1" u="sng" dirty="0" smtClean="0"/>
                <a:t> 퇴원환자로부터 계산하고 재원환자 연인원수는 입원하고 있는 환자로부터 계산되므로 대상 환자집단이 다르므로 그 수는 일반적으로 다르게 된다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증감분석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85720" y="3874868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7-2) 7</a:t>
            </a:r>
            <a:r>
              <a:rPr lang="ko-KR" altLang="en-US" dirty="0" smtClean="0"/>
              <a:t>월 어느 병원 내과환자의 </a:t>
            </a:r>
            <a:r>
              <a:rPr lang="ko-KR" altLang="en-US" dirty="0" err="1" smtClean="0"/>
              <a:t>일평균재원환자수가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평균재원일수가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일이다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내과의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총재원일수는</a:t>
            </a:r>
            <a:r>
              <a:rPr lang="ko-KR" altLang="en-US" dirty="0" smtClean="0"/>
              <a:t> 얼마인가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pPr marL="896938" indent="-896938"/>
            <a:r>
              <a:rPr lang="ko-KR" altLang="en-US" dirty="0" smtClean="0"/>
              <a:t>풀이</a:t>
            </a:r>
            <a:r>
              <a:rPr lang="en-US" altLang="ko-KR" dirty="0" smtClean="0"/>
              <a:t>7-2) 500 × 10 = 5,000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155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90412400" descr="DRW0000210844a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458" y="2708920"/>
            <a:ext cx="8613957" cy="504056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64704"/>
            <a:ext cx="8840483" cy="1300884"/>
            <a:chOff x="1602489" y="832206"/>
            <a:chExt cx="6048672" cy="8468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30286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재입원율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퇴원환자수 중 과거에 그 병원에서 입원하고 퇴원한 </a:t>
              </a:r>
              <a:r>
                <a:rPr lang="ko-KR" altLang="en-US" sz="1800" b="1" u="sng" dirty="0" err="1" smtClean="0"/>
                <a:t>과거력이</a:t>
              </a:r>
              <a:r>
                <a:rPr lang="ko-KR" altLang="en-US" sz="1800" b="1" u="sng" dirty="0" smtClean="0"/>
                <a:t> 있는 환자가 얼마나 되는가를 나타내는 자료이다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신생아는 재입원이라는 상황이 발생할 수 없으므로 분모에서 제외되어야 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기타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285720" y="350776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2663" indent="-982663"/>
            <a:r>
              <a:rPr lang="ko-KR" altLang="en-US" dirty="0" smtClean="0"/>
              <a:t>예제</a:t>
            </a:r>
            <a:r>
              <a:rPr lang="en-US" altLang="ko-KR" dirty="0" smtClean="0"/>
              <a:t>7-3)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월의 일일 퇴원분석 통계월보에서 전체 퇴원환자가 </a:t>
            </a:r>
            <a:r>
              <a:rPr lang="en-US" altLang="ko-KR" dirty="0" smtClean="0"/>
              <a:t>1,272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신생아과</a:t>
            </a:r>
            <a:r>
              <a:rPr lang="ko-KR" altLang="en-US" dirty="0" smtClean="0"/>
              <a:t> 퇴원환자가 </a:t>
            </a:r>
            <a:r>
              <a:rPr lang="en-US" altLang="ko-KR" dirty="0" smtClean="0"/>
              <a:t>152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재입원 환자수가 </a:t>
            </a:r>
            <a:r>
              <a:rPr lang="en-US" altLang="ko-KR" dirty="0" smtClean="0"/>
              <a:t>210</a:t>
            </a:r>
            <a:r>
              <a:rPr lang="ko-KR" altLang="en-US" dirty="0" smtClean="0"/>
              <a:t>명이라면 이 병원의 </a:t>
            </a:r>
            <a:r>
              <a:rPr lang="ko-KR" altLang="en-US" dirty="0" err="1" smtClean="0"/>
              <a:t>재입원율은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pPr marL="982663" indent="-982663"/>
            <a:r>
              <a:rPr lang="ko-KR" altLang="en-US" dirty="0" smtClean="0"/>
              <a:t>풀이</a:t>
            </a:r>
            <a:r>
              <a:rPr lang="en-US" altLang="ko-KR" dirty="0" smtClean="0"/>
              <a:t>7-3) </a:t>
            </a:r>
            <a:endParaRPr lang="ko-KR" altLang="en-US" dirty="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7833" name="_x92504224" descr="DRW0000144425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436460"/>
            <a:ext cx="3604871" cy="571504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4088" y="3644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93876848" descr="DRW00000d98390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17950"/>
            <a:ext cx="7202326" cy="761188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모서리가 둥근 직사각형 1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30214"/>
            <a:ext cx="8840483" cy="1300884"/>
            <a:chOff x="1602489" y="832206"/>
            <a:chExt cx="6048672" cy="8468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30286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전과율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의무기록과의 모든 통계는 퇴원시점으로 산정되기 때문에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한번의 입원기간에 환자가 다른 과로 전과한 후 퇴원한 율을 총 퇴원환자수 대비 전과 건수 및 전과 환자수로 파악하는 자료이다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기타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8849" name="_x92505264" descr="DRW0000144425a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44516"/>
            <a:ext cx="5214974" cy="6487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8851" name="_x92503824" descr="DRW0000144425b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830334"/>
            <a:ext cx="5461514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0" name="직사각형 19"/>
          <p:cNvSpPr/>
          <p:nvPr/>
        </p:nvSpPr>
        <p:spPr>
          <a:xfrm>
            <a:off x="285720" y="3759028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7-4)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월의 일일 퇴원분석 통계월보에서 전체 퇴원환자가 </a:t>
            </a:r>
            <a:r>
              <a:rPr lang="en-US" altLang="ko-KR" dirty="0" smtClean="0"/>
              <a:t>1,272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전과 건수가 </a:t>
            </a:r>
            <a:r>
              <a:rPr lang="en-US" altLang="ko-KR" dirty="0" smtClean="0"/>
              <a:t>45</a:t>
            </a:r>
            <a:r>
              <a:rPr lang="ko-KR" altLang="en-US" dirty="0" smtClean="0"/>
              <a:t>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전과 환자수가 </a:t>
            </a:r>
            <a:r>
              <a:rPr lang="en-US" altLang="ko-KR" dirty="0" smtClean="0"/>
              <a:t>40</a:t>
            </a:r>
            <a:r>
              <a:rPr lang="ko-KR" altLang="en-US" dirty="0" smtClean="0"/>
              <a:t>명이라면 이 병원의 </a:t>
            </a:r>
            <a:r>
              <a:rPr lang="ko-KR" altLang="en-US" dirty="0" err="1" smtClean="0"/>
              <a:t>전과율은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7-4)</a:t>
            </a:r>
            <a:endParaRPr lang="ko-KR" altLang="en-US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8853" name="_x92504304" descr="DRW0000144425b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473408"/>
            <a:ext cx="3043259" cy="642942"/>
          </a:xfrm>
          <a:prstGeom prst="rect">
            <a:avLst/>
          </a:prstGeom>
          <a:noFill/>
        </p:spPr>
      </p:pic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8855" name="_x92505664" descr="DRW0000144425c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473408"/>
            <a:ext cx="3043259" cy="642942"/>
          </a:xfrm>
          <a:prstGeom prst="rect">
            <a:avLst/>
          </a:prstGeom>
          <a:noFill/>
        </p:spPr>
      </p:pic>
      <p:sp>
        <p:nvSpPr>
          <p:cNvPr id="22" name="모서리가 둥근 직사각형 2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64704"/>
            <a:ext cx="8840483" cy="1300884"/>
            <a:chOff x="1602489" y="832206"/>
            <a:chExt cx="6048672" cy="8468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30286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협의진단율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dirty="0" err="1" smtClean="0"/>
                <a:t>입원기간동안</a:t>
              </a:r>
              <a:r>
                <a:rPr lang="ko-KR" altLang="en-US" sz="1800" dirty="0" smtClean="0"/>
                <a:t> 주 </a:t>
              </a:r>
              <a:r>
                <a:rPr lang="ko-KR" altLang="en-US" sz="1800" dirty="0" err="1" smtClean="0"/>
                <a:t>진료과에서</a:t>
              </a:r>
              <a:r>
                <a:rPr lang="ko-KR" altLang="en-US" sz="1800" dirty="0" smtClean="0"/>
                <a:t> 타과 또는 동일과 내의 타전문의사의 소견을 의뢰하여 진료를 받는 것이다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임상영양사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사회사업사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약사 등 </a:t>
              </a:r>
              <a:r>
                <a:rPr lang="ko-KR" altLang="en-US" sz="1800" dirty="0" err="1" smtClean="0"/>
                <a:t>비임상과의</a:t>
              </a:r>
              <a:r>
                <a:rPr lang="ko-KR" altLang="en-US" sz="1800" dirty="0" smtClean="0"/>
                <a:t> 협의진료도 포함된다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  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퇴원환자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기타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분석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85720" y="379351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7-5)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월의 일일 퇴원분석 통계월보에서 전체 퇴원환자가 </a:t>
            </a:r>
            <a:r>
              <a:rPr lang="en-US" altLang="ko-KR" dirty="0" smtClean="0"/>
              <a:t>1,272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협의 건수가 </a:t>
            </a:r>
            <a:r>
              <a:rPr lang="en-US" altLang="ko-KR" dirty="0" smtClean="0"/>
              <a:t>225</a:t>
            </a:r>
            <a:r>
              <a:rPr lang="ko-KR" altLang="en-US" dirty="0" smtClean="0"/>
              <a:t>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협의 환자수가 </a:t>
            </a:r>
            <a:r>
              <a:rPr lang="en-US" altLang="ko-KR" dirty="0" smtClean="0"/>
              <a:t>208</a:t>
            </a:r>
            <a:r>
              <a:rPr lang="ko-KR" altLang="en-US" dirty="0" smtClean="0"/>
              <a:t>명이라면 이 병원의 </a:t>
            </a:r>
            <a:r>
              <a:rPr lang="ko-KR" altLang="en-US" dirty="0" err="1" smtClean="0"/>
              <a:t>협의진단율은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7-5)</a:t>
            </a:r>
            <a:endParaRPr lang="ko-KR" altLang="en-US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9873" name="_x92505984" descr="DRW0000144425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79006"/>
            <a:ext cx="5857916" cy="646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9875" name="_x92503904" descr="DRW0000144425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864824"/>
            <a:ext cx="6118433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9877" name="_x92506224" descr="DRW0000144425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793650"/>
            <a:ext cx="3193279" cy="642942"/>
          </a:xfrm>
          <a:prstGeom prst="rect">
            <a:avLst/>
          </a:prstGeom>
          <a:noFill/>
        </p:spPr>
      </p:pic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9879" name="_x92503104" descr="DRW0000144425f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4793650"/>
            <a:ext cx="3193279" cy="642942"/>
          </a:xfrm>
          <a:prstGeom prst="rect">
            <a:avLst/>
          </a:prstGeom>
          <a:noFill/>
        </p:spPr>
      </p:pic>
      <p:sp>
        <p:nvSpPr>
          <p:cNvPr id="26" name="모서리가 둥근 직사각형 2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92696"/>
            <a:ext cx="8840483" cy="5040375"/>
            <a:chOff x="1602489" y="832206"/>
            <a:chExt cx="6048672" cy="328130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9" y="832206"/>
              <a:ext cx="2770188" cy="2413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진료통계 비교월보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303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en-US" sz="1800" b="1" u="sng" dirty="0" smtClean="0"/>
                <a:t>일일 퇴원분석 통계월보와 재원환자 센서스 월보는 진료통계 비교월보 작성시 이용된다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일일 퇴원환자 통계월보는 </a:t>
              </a:r>
              <a:r>
                <a:rPr lang="en-US" altLang="ko-KR" sz="1800" dirty="0" smtClean="0"/>
                <a:t>OCS </a:t>
              </a:r>
              <a:r>
                <a:rPr lang="ko-KR" altLang="en-US" sz="1800" dirty="0" smtClean="0"/>
                <a:t>항목 중 일일 퇴원환자 분석에서 기본적인 통계분석항목을 입력한 후 월 단위로 출력한다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또한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매일 일정한 시간에 실시한 센서스 자료를 이용하여 재원환자 센서스 월보를 출력한다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 두가지 월보를 이용하여 과거 자료와 비교하여 변화여부를 한눈에 쉽게 파악할 수 있는 진료통계 비교월보를 작성할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대부분의 의무기록과는 병원에서 필요로 하는 일일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월 통계표를 </a:t>
              </a:r>
              <a:r>
                <a:rPr lang="en-US" altLang="ko-KR" sz="1800" dirty="0" smtClean="0"/>
                <a:t>OCS </a:t>
              </a:r>
              <a:r>
                <a:rPr lang="ko-KR" altLang="en-US" sz="1800" dirty="0" smtClean="0"/>
                <a:t>프로그램에서 확정하여 출력되도록 하고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그러나 정형화된 통계자료 이외의 자료 요구 시에도 새로운 통계를 생성할 수 있도록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관계형</a:t>
              </a:r>
              <a:r>
                <a:rPr lang="ko-KR" altLang="en-US" sz="1800" dirty="0" smtClean="0"/>
                <a:t> </a:t>
              </a:r>
              <a:r>
                <a:rPr lang="ko-KR" altLang="en-US" sz="1800" dirty="0" err="1" smtClean="0"/>
                <a:t>테이터</a:t>
              </a:r>
              <a:r>
                <a:rPr lang="ko-KR" altLang="en-US" sz="1800" dirty="0" smtClean="0"/>
                <a:t> 베이스를 이용하여 다양한 요구를 수용할 수 있어야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이들 통계월보는 과별 진료실적을 비교하는데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또 전년도의 실적과 비교하는 데에 이용되어 결국 병원의 진료실적을 전반적으로 검토하는데 중요한 자료로 사용된다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원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734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65699"/>
            <a:ext cx="8840483" cy="3929589"/>
            <a:chOff x="1630549" y="832206"/>
            <a:chExt cx="6048672" cy="428844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요  약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357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❍ 퇴원분석은 퇴원환자 의무기록을 이용하여 퇴원환자에 대한 정보를 분석 및 관리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❍ 일일 퇴원환자 분석에서 항목을 입력 후 월 단위로 퇴원환자 통계월보를 산출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❍ 평균재원일수 </a:t>
              </a:r>
              <a:r>
                <a:rPr lang="en-US" altLang="ko-KR" sz="1800" dirty="0" smtClean="0"/>
                <a:t>= </a:t>
              </a:r>
              <a:r>
                <a:rPr lang="ko-KR" altLang="en-US" sz="1800" dirty="0" smtClean="0"/>
                <a:t>퇴원환자 </a:t>
              </a:r>
              <a:r>
                <a:rPr lang="ko-KR" altLang="en-US" sz="1800" dirty="0" err="1" smtClean="0"/>
                <a:t>총재원일수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/ </a:t>
              </a:r>
              <a:r>
                <a:rPr lang="ko-KR" altLang="en-US" sz="1800" dirty="0" smtClean="0"/>
                <a:t>퇴원환자 </a:t>
              </a:r>
              <a:r>
                <a:rPr lang="ko-KR" altLang="en-US" sz="1800" dirty="0" err="1" smtClean="0"/>
                <a:t>실인원수</a:t>
              </a:r>
              <a:endParaRPr lang="ko-KR" altLang="en-US" sz="1800" dirty="0" smtClean="0"/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❍ </a:t>
              </a:r>
              <a:r>
                <a:rPr lang="ko-KR" altLang="en-US" sz="1800" dirty="0" err="1" smtClean="0"/>
                <a:t>총재원일수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=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 </a:t>
              </a:r>
              <a:r>
                <a:rPr lang="en-US" altLang="ko-KR" sz="1800" dirty="0" smtClean="0"/>
                <a:t>× </a:t>
              </a:r>
              <a:r>
                <a:rPr lang="ko-KR" altLang="en-US" sz="1800" dirty="0" smtClean="0"/>
                <a:t>평균재원일수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❍ </a:t>
              </a:r>
              <a:r>
                <a:rPr lang="ko-KR" altLang="en-US" sz="1800" dirty="0" err="1" smtClean="0"/>
                <a:t>재입원율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= </a:t>
              </a:r>
              <a:r>
                <a:rPr lang="ko-KR" altLang="en-US" sz="1800" dirty="0" smtClean="0"/>
                <a:t>재입원 건수 </a:t>
              </a:r>
              <a:r>
                <a:rPr lang="en-US" altLang="ko-KR" sz="1800" dirty="0" smtClean="0"/>
                <a:t>/ </a:t>
              </a:r>
              <a:r>
                <a:rPr lang="ko-KR" altLang="en-US" sz="1800" dirty="0" smtClean="0"/>
                <a:t>총 퇴원환자수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신생아 제외</a:t>
              </a:r>
              <a:r>
                <a:rPr lang="en-US" altLang="ko-KR" sz="1800" dirty="0" smtClean="0"/>
                <a:t>) × 100</a:t>
              </a:r>
              <a:endParaRPr lang="ko-KR" altLang="en-US" sz="1800" dirty="0" smtClean="0"/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❍ </a:t>
              </a:r>
              <a:r>
                <a:rPr lang="ko-KR" altLang="en-US" sz="1800" dirty="0" err="1" smtClean="0"/>
                <a:t>전과율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= </a:t>
              </a:r>
              <a:r>
                <a:rPr lang="ko-KR" altLang="en-US" sz="1800" dirty="0" smtClean="0"/>
                <a:t>전과 건수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환자수</a:t>
              </a:r>
              <a:r>
                <a:rPr lang="en-US" altLang="ko-KR" sz="1800" dirty="0" smtClean="0"/>
                <a:t>) / </a:t>
              </a:r>
              <a:r>
                <a:rPr lang="ko-KR" altLang="en-US" sz="1800" dirty="0" smtClean="0"/>
                <a:t>총 퇴원환자수 </a:t>
              </a:r>
              <a:r>
                <a:rPr lang="en-US" altLang="ko-KR" sz="1800" dirty="0" smtClean="0"/>
                <a:t>× 100</a:t>
              </a:r>
              <a:endParaRPr lang="ko-KR" altLang="en-US" sz="1800" dirty="0" smtClean="0"/>
            </a:p>
            <a:p>
              <a:pPr>
                <a:lnSpc>
                  <a:spcPct val="150000"/>
                </a:lnSpc>
                <a:buNone/>
              </a:pPr>
              <a:r>
                <a:rPr lang="ko-KR" altLang="en-US" sz="1800" dirty="0" smtClean="0"/>
                <a:t>❍ </a:t>
              </a:r>
              <a:r>
                <a:rPr lang="ko-KR" altLang="en-US" sz="1800" dirty="0" err="1" smtClean="0"/>
                <a:t>협의진단율</a:t>
              </a:r>
              <a:r>
                <a:rPr lang="ko-KR" altLang="en-US" sz="1800" dirty="0" smtClean="0"/>
                <a:t> </a:t>
              </a:r>
              <a:r>
                <a:rPr lang="en-US" altLang="ko-KR" sz="1800" dirty="0" smtClean="0"/>
                <a:t>= </a:t>
              </a:r>
              <a:r>
                <a:rPr lang="ko-KR" altLang="en-US" sz="1800" dirty="0" smtClean="0"/>
                <a:t>협의 건수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환자수</a:t>
              </a:r>
              <a:r>
                <a:rPr lang="en-US" altLang="ko-KR" sz="1800" dirty="0" smtClean="0"/>
                <a:t>) / </a:t>
              </a:r>
              <a:r>
                <a:rPr lang="ko-KR" altLang="en-US" sz="1800" dirty="0" smtClean="0"/>
                <a:t>총 퇴원환자수 </a:t>
              </a:r>
              <a:r>
                <a:rPr lang="en-US" altLang="ko-KR" sz="1800" dirty="0" smtClean="0"/>
                <a:t>× 100</a:t>
              </a:r>
              <a:endParaRPr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ko-KR" altLang="en-US" sz="1120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퇴원환자 </a:t>
            </a:r>
            <a:r>
              <a:rPr lang="ko-KR" altLang="en-US" sz="11200" dirty="0" smtClean="0"/>
              <a:t>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166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45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7946"/>
            <a:ext cx="8840483" cy="4129778"/>
            <a:chOff x="1630549" y="832206"/>
            <a:chExt cx="6048672" cy="45069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학습목표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379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2000" dirty="0" smtClean="0"/>
                <a:t>  외래환자의 통계적 분석 방법을 배운다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또한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진료수익 통계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건강보험 통계와 관련된 개념을 익히고 공식으로 배우고 예제를 통하여 학습한다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err="1" smtClean="0"/>
                <a:t>일일평균</a:t>
              </a:r>
              <a:r>
                <a:rPr lang="ko-KR" altLang="en-US" sz="2000" dirty="0" smtClean="0"/>
                <a:t> 외래환자수 관련 통계의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초진환자 관련 통계의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외래환자 기타 관련 통계의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응급환자 관련 통계의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진료수익 통계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건강보험 통계의 개념을 이해하고 계산할 수 있다</a:t>
              </a:r>
              <a:r>
                <a:rPr lang="en-US" altLang="ko-KR" sz="2000" dirty="0" smtClean="0"/>
                <a:t>.</a:t>
              </a:r>
              <a:endParaRPr lang="en-US" altLang="ko-KR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외래환자 통계 및 진료수익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174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25630" y="655962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병원 설립운영 </a:t>
              </a:r>
              <a:r>
                <a:rPr kumimoji="0" lang="ko-KR" altLang="en-US" b="1" dirty="0" err="1" smtClean="0"/>
                <a:t>주체별</a:t>
              </a:r>
              <a:r>
                <a:rPr kumimoji="0" lang="ko-KR" altLang="en-US" b="1" dirty="0" smtClean="0"/>
                <a:t> 분류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55819" y="1266017"/>
            <a:ext cx="898010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fontAlgn="base"/>
            <a:r>
              <a:rPr lang="ko-KR" altLang="en-US" sz="1600" dirty="0"/>
              <a:t>① 국</a:t>
            </a:r>
            <a:r>
              <a:rPr lang="en-US" altLang="ko-KR" sz="1600" dirty="0"/>
              <a:t>·</a:t>
            </a:r>
            <a:r>
              <a:rPr lang="ko-KR" altLang="en-US" sz="1600" dirty="0"/>
              <a:t>공립병원</a:t>
            </a:r>
            <a:r>
              <a:rPr lang="en-US" altLang="ko-KR" sz="1600" dirty="0"/>
              <a:t>(public hospital) : </a:t>
            </a:r>
            <a:r>
              <a:rPr lang="ko-KR" altLang="en-US" sz="1600" dirty="0"/>
              <a:t>국가</a:t>
            </a:r>
            <a:r>
              <a:rPr lang="en-US" altLang="ko-KR" sz="1600" dirty="0"/>
              <a:t>·</a:t>
            </a:r>
            <a:r>
              <a:rPr lang="ko-KR" altLang="en-US" sz="1600" dirty="0"/>
              <a:t>지방자치단체가 설립한 병원으로 국립의료원</a:t>
            </a:r>
            <a:r>
              <a:rPr lang="en-US" altLang="ko-KR" sz="1600" dirty="0"/>
              <a:t>, </a:t>
            </a:r>
            <a:r>
              <a:rPr lang="ko-KR" altLang="en-US" sz="1600" dirty="0"/>
              <a:t>경찰병원 등과 시</a:t>
            </a:r>
            <a:r>
              <a:rPr lang="en-US" altLang="ko-KR" sz="1600" dirty="0"/>
              <a:t>·</a:t>
            </a:r>
            <a:r>
              <a:rPr lang="ko-KR" altLang="en-US" sz="1600" dirty="0"/>
              <a:t>도립병원</a:t>
            </a:r>
            <a:r>
              <a:rPr lang="en-US" altLang="ko-KR" sz="1600" dirty="0"/>
              <a:t>, </a:t>
            </a:r>
            <a:r>
              <a:rPr lang="ko-KR" altLang="en-US" sz="1600" dirty="0"/>
              <a:t>지방공사의료원</a:t>
            </a:r>
            <a:r>
              <a:rPr lang="en-US" altLang="ko-KR" sz="1600" dirty="0"/>
              <a:t>, </a:t>
            </a:r>
            <a:r>
              <a:rPr lang="ko-KR" altLang="en-US" sz="1600" dirty="0"/>
              <a:t>국립대학병원 등이 있다</a:t>
            </a:r>
            <a:r>
              <a:rPr lang="en-US" altLang="ko-KR" sz="1600" dirty="0" smtClean="0"/>
              <a:t>.</a:t>
            </a:r>
          </a:p>
          <a:p>
            <a:pPr marL="268288" indent="-268288" fontAlgn="base"/>
            <a:endParaRPr lang="ko-KR" altLang="en-US" sz="1600" dirty="0"/>
          </a:p>
          <a:p>
            <a:pPr marL="268288" indent="-268288" fontAlgn="base"/>
            <a:r>
              <a:rPr lang="ko-KR" altLang="en-US" sz="1600" dirty="0"/>
              <a:t>② 사립병원</a:t>
            </a:r>
            <a:r>
              <a:rPr lang="en-US" altLang="ko-KR" sz="1600" dirty="0"/>
              <a:t>(private hospital) : </a:t>
            </a:r>
            <a:r>
              <a:rPr lang="ko-KR" altLang="en-US" sz="1600" dirty="0"/>
              <a:t>민간법인이나 개인이 설립</a:t>
            </a:r>
            <a:r>
              <a:rPr lang="en-US" altLang="ko-KR" sz="1600" dirty="0"/>
              <a:t>·</a:t>
            </a:r>
            <a:r>
              <a:rPr lang="ko-KR" altLang="en-US" sz="1600" dirty="0"/>
              <a:t>운영하는 병원을 말한다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354013" indent="-354013" fontAlgn="base"/>
            <a:r>
              <a:rPr lang="en-US" altLang="ko-KR" sz="1600" dirty="0"/>
              <a:t>(</a:t>
            </a:r>
            <a:r>
              <a:rPr lang="ko-KR" altLang="en-US" sz="1600" dirty="0"/>
              <a:t>가</a:t>
            </a:r>
            <a:r>
              <a:rPr lang="en-US" altLang="ko-KR" sz="1600" dirty="0"/>
              <a:t>) </a:t>
            </a:r>
            <a:r>
              <a:rPr lang="ko-KR" altLang="en-US" sz="1600" dirty="0"/>
              <a:t>학교법인병원 </a:t>
            </a:r>
            <a:r>
              <a:rPr lang="en-US" altLang="ko-KR" sz="1600" dirty="0"/>
              <a:t>: </a:t>
            </a:r>
            <a:r>
              <a:rPr lang="ko-KR" altLang="en-US" sz="1600" dirty="0"/>
              <a:t>사립학교법에 근거한 사립대학부속병원으로 연세의료원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동아의료원</a:t>
            </a:r>
            <a:r>
              <a:rPr lang="en-US" altLang="ko-KR" sz="1600" dirty="0"/>
              <a:t>, </a:t>
            </a:r>
            <a:r>
              <a:rPr lang="ko-KR" altLang="en-US" sz="1600" dirty="0" smtClean="0"/>
              <a:t>조선대학교병원</a:t>
            </a:r>
            <a:r>
              <a:rPr lang="en-US" altLang="ko-KR" sz="1600" dirty="0"/>
              <a:t>, </a:t>
            </a:r>
            <a:r>
              <a:rPr lang="ko-KR" altLang="en-US" sz="1600" dirty="0"/>
              <a:t>건양대학교병원 등이 해당한다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354013" indent="-354013" fontAlgn="base"/>
            <a:r>
              <a:rPr lang="en-US" altLang="ko-KR" sz="1600" dirty="0"/>
              <a:t>(</a:t>
            </a:r>
            <a:r>
              <a:rPr lang="ko-KR" altLang="en-US" sz="1600" dirty="0"/>
              <a:t>나</a:t>
            </a:r>
            <a:r>
              <a:rPr lang="en-US" altLang="ko-KR" sz="1600" dirty="0"/>
              <a:t>) </a:t>
            </a:r>
            <a:r>
              <a:rPr lang="ko-KR" altLang="en-US" sz="1600" dirty="0"/>
              <a:t>의료재단법인병원 </a:t>
            </a:r>
            <a:r>
              <a:rPr lang="en-US" altLang="ko-KR" sz="1600" dirty="0"/>
              <a:t>: </a:t>
            </a:r>
            <a:r>
              <a:rPr lang="ko-KR" altLang="en-US" sz="1600" dirty="0"/>
              <a:t>일정한 목적을 위해 설립된 법인으로 </a:t>
            </a:r>
            <a:r>
              <a:rPr lang="ko-KR" altLang="en-US" sz="1600" dirty="0" smtClean="0"/>
              <a:t>재단이 </a:t>
            </a:r>
            <a:r>
              <a:rPr lang="ko-KR" altLang="en-US" sz="1600" dirty="0"/>
              <a:t>실질적 주체이며 법률상의 권리로 설립 운영하는 병원으로 </a:t>
            </a:r>
            <a:r>
              <a:rPr lang="ko-KR" altLang="en-US" sz="1600" dirty="0" err="1"/>
              <a:t>부산메리놀병원</a:t>
            </a:r>
            <a:r>
              <a:rPr lang="en-US" altLang="ko-KR" sz="1600" dirty="0"/>
              <a:t>, </a:t>
            </a:r>
            <a:r>
              <a:rPr lang="ko-KR" altLang="en-US" sz="1600" dirty="0"/>
              <a:t>인천사랑병원 등이 해당한다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354013" indent="-354013" fontAlgn="base"/>
            <a:r>
              <a:rPr lang="en-US" altLang="ko-KR" sz="1600" dirty="0"/>
              <a:t>(</a:t>
            </a:r>
            <a:r>
              <a:rPr lang="ko-KR" altLang="en-US" sz="1600" dirty="0"/>
              <a:t>다</a:t>
            </a:r>
            <a:r>
              <a:rPr lang="en-US" altLang="ko-KR" sz="1600" dirty="0"/>
              <a:t>) </a:t>
            </a:r>
            <a:r>
              <a:rPr lang="ko-KR" altLang="en-US" sz="1600" dirty="0"/>
              <a:t>사단법인병원 </a:t>
            </a:r>
            <a:r>
              <a:rPr lang="en-US" altLang="ko-KR" sz="1600" dirty="0"/>
              <a:t>: </a:t>
            </a:r>
            <a:r>
              <a:rPr lang="ko-KR" altLang="en-US" sz="1600" dirty="0"/>
              <a:t>일정한 목적을 위해 회원으로 구성된 집단이 권리주체인 병원으로 부산해양병원</a:t>
            </a:r>
            <a:r>
              <a:rPr lang="en-US" altLang="ko-KR" sz="1600" dirty="0"/>
              <a:t>, </a:t>
            </a:r>
            <a:r>
              <a:rPr lang="ko-KR" altLang="en-US" sz="1600" dirty="0"/>
              <a:t>목포노동병원 등이 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354013" indent="-354013" fontAlgn="base"/>
            <a:r>
              <a:rPr lang="en-US" altLang="ko-KR" sz="1600" dirty="0"/>
              <a:t>(</a:t>
            </a:r>
            <a:r>
              <a:rPr lang="ko-KR" altLang="en-US" sz="1600" dirty="0"/>
              <a:t>라</a:t>
            </a:r>
            <a:r>
              <a:rPr lang="en-US" altLang="ko-KR" sz="1600" dirty="0"/>
              <a:t>) </a:t>
            </a:r>
            <a:r>
              <a:rPr lang="ko-KR" altLang="en-US" sz="1600" dirty="0"/>
              <a:t>사회복지법인병원 </a:t>
            </a:r>
            <a:r>
              <a:rPr lang="en-US" altLang="ko-KR" sz="1600" dirty="0"/>
              <a:t>: </a:t>
            </a:r>
            <a:r>
              <a:rPr lang="ko-KR" altLang="en-US" sz="1600" dirty="0"/>
              <a:t>사회복지사업법에 의해 설립된 병원으로 복지사업을 근거로 정부나 지방단체의 보조금에 의존하는 경우가 많으며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초정노인병원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세명정신병원</a:t>
            </a:r>
            <a:r>
              <a:rPr lang="ko-KR" altLang="en-US" sz="1600" dirty="0"/>
              <a:t> 등이 있다</a:t>
            </a:r>
            <a:r>
              <a:rPr lang="en-US" altLang="ko-KR" sz="1600" dirty="0"/>
              <a:t>. </a:t>
            </a:r>
            <a:r>
              <a:rPr lang="ko-KR" altLang="en-US" sz="1600" dirty="0"/>
              <a:t>아산사회복지사업재단의 서울아산병원</a:t>
            </a:r>
            <a:r>
              <a:rPr lang="en-US" altLang="ko-KR" sz="1600" dirty="0"/>
              <a:t>, </a:t>
            </a:r>
            <a:r>
              <a:rPr lang="ko-KR" altLang="en-US" sz="1600" dirty="0"/>
              <a:t>삼성생명공익재단의 삼성서울병원 등도 해당된다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354013" indent="-354013" fontAlgn="base"/>
            <a:r>
              <a:rPr lang="en-US" altLang="ko-KR" sz="1600" dirty="0"/>
              <a:t>(</a:t>
            </a:r>
            <a:r>
              <a:rPr lang="ko-KR" altLang="en-US" sz="1600" dirty="0"/>
              <a:t>마</a:t>
            </a:r>
            <a:r>
              <a:rPr lang="en-US" altLang="ko-KR" sz="1600" dirty="0"/>
              <a:t>) </a:t>
            </a:r>
            <a:r>
              <a:rPr lang="ko-KR" altLang="en-US" sz="1600" dirty="0"/>
              <a:t>회사법인병원 </a:t>
            </a:r>
            <a:r>
              <a:rPr lang="en-US" altLang="ko-KR" sz="1600" dirty="0"/>
              <a:t>: </a:t>
            </a:r>
            <a:r>
              <a:rPr lang="ko-KR" altLang="en-US" sz="1600" dirty="0"/>
              <a:t>의료기관 개설특례규정에 따라 소속직원이나 종업원</a:t>
            </a:r>
            <a:r>
              <a:rPr lang="en-US" altLang="ko-KR" sz="1600" dirty="0"/>
              <a:t>, </a:t>
            </a:r>
            <a:r>
              <a:rPr lang="ko-KR" altLang="en-US" sz="1600" dirty="0"/>
              <a:t>가족의 건강관리를 목적으로 설립된 병원으로 한국전력공사의 한일병원이 해당된다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354013" indent="-354013" fontAlgn="base"/>
            <a:r>
              <a:rPr lang="en-US" altLang="ko-KR" sz="1600" dirty="0"/>
              <a:t>(</a:t>
            </a:r>
            <a:r>
              <a:rPr lang="ko-KR" altLang="en-US" sz="1600" dirty="0"/>
              <a:t>바</a:t>
            </a:r>
            <a:r>
              <a:rPr lang="en-US" altLang="ko-KR" sz="1600" dirty="0"/>
              <a:t>) </a:t>
            </a:r>
            <a:r>
              <a:rPr lang="ko-KR" altLang="en-US" sz="1600" dirty="0"/>
              <a:t>의료법인병원 </a:t>
            </a:r>
            <a:r>
              <a:rPr lang="en-US" altLang="ko-KR" sz="1600" dirty="0"/>
              <a:t>: </a:t>
            </a:r>
            <a:r>
              <a:rPr lang="ko-KR" altLang="en-US" sz="1600" dirty="0"/>
              <a:t>의료업을 목적으로 설립된 법인이 운영하는 병원으로 개인병원에 비해 각종 세제혜택</a:t>
            </a:r>
            <a:r>
              <a:rPr lang="en-US" altLang="ko-KR" sz="1600" dirty="0"/>
              <a:t>(</a:t>
            </a:r>
            <a:r>
              <a:rPr lang="ko-KR" altLang="en-US" sz="1600" dirty="0"/>
              <a:t>세금경감</a:t>
            </a:r>
            <a:r>
              <a:rPr lang="en-US" altLang="ko-KR" sz="1600" dirty="0"/>
              <a:t>, </a:t>
            </a:r>
            <a:r>
              <a:rPr lang="ko-KR" altLang="en-US" sz="1600" dirty="0"/>
              <a:t>재산세</a:t>
            </a:r>
            <a:r>
              <a:rPr lang="en-US" altLang="ko-KR" sz="1600" dirty="0"/>
              <a:t>·</a:t>
            </a:r>
            <a:r>
              <a:rPr lang="ko-KR" altLang="en-US" sz="1600" dirty="0"/>
              <a:t>취득세 등 비과세</a:t>
            </a:r>
            <a:r>
              <a:rPr lang="en-US" altLang="ko-KR" sz="1600" dirty="0"/>
              <a:t>)</a:t>
            </a:r>
            <a:r>
              <a:rPr lang="ko-KR" altLang="en-US" sz="1600" dirty="0"/>
              <a:t>이 있으며</a:t>
            </a:r>
            <a:r>
              <a:rPr lang="en-US" altLang="ko-KR" sz="1600" dirty="0"/>
              <a:t>, </a:t>
            </a:r>
            <a:r>
              <a:rPr lang="ko-KR" altLang="en-US" sz="1600" dirty="0"/>
              <a:t>인천의 </a:t>
            </a:r>
            <a:r>
              <a:rPr lang="ko-KR" altLang="en-US" sz="1600" dirty="0" err="1"/>
              <a:t>길병원</a:t>
            </a:r>
            <a:r>
              <a:rPr lang="en-US" altLang="ko-KR" sz="1600" dirty="0"/>
              <a:t>, </a:t>
            </a:r>
            <a:r>
              <a:rPr lang="ko-KR" altLang="en-US" sz="1600" dirty="0"/>
              <a:t>대전의 </a:t>
            </a:r>
            <a:r>
              <a:rPr lang="ko-KR" altLang="en-US" sz="1600" dirty="0" err="1"/>
              <a:t>선병원</a:t>
            </a:r>
            <a:r>
              <a:rPr lang="en-US" altLang="ko-KR" sz="1600" dirty="0"/>
              <a:t>, </a:t>
            </a:r>
            <a:r>
              <a:rPr lang="ko-KR" altLang="en-US" sz="1600" dirty="0"/>
              <a:t>충남의 백제병원 등이 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354013" indent="-354013" fontAlgn="base"/>
            <a:r>
              <a:rPr lang="en-US" altLang="ko-KR" sz="1600" dirty="0"/>
              <a:t>(</a:t>
            </a:r>
            <a:r>
              <a:rPr lang="ko-KR" altLang="en-US" sz="1600" dirty="0"/>
              <a:t>사</a:t>
            </a:r>
            <a:r>
              <a:rPr lang="en-US" altLang="ko-KR" sz="1600" dirty="0"/>
              <a:t>) </a:t>
            </a:r>
            <a:r>
              <a:rPr lang="ko-KR" altLang="en-US" sz="1600" dirty="0"/>
              <a:t>개인병원 </a:t>
            </a:r>
            <a:r>
              <a:rPr lang="en-US" altLang="ko-KR" sz="1600" dirty="0"/>
              <a:t>: </a:t>
            </a:r>
            <a:r>
              <a:rPr lang="ko-KR" altLang="en-US" sz="1600" dirty="0"/>
              <a:t>의료법 제 </a:t>
            </a:r>
            <a:r>
              <a:rPr lang="en-US" altLang="ko-KR" sz="1600" dirty="0"/>
              <a:t>33</a:t>
            </a:r>
            <a:r>
              <a:rPr lang="ko-KR" altLang="en-US" sz="1600" dirty="0"/>
              <a:t>조에 의거 의사</a:t>
            </a:r>
            <a:r>
              <a:rPr lang="en-US" altLang="ko-KR" sz="1600" dirty="0"/>
              <a:t>·</a:t>
            </a:r>
            <a:r>
              <a:rPr lang="ko-KR" altLang="en-US" sz="1600" dirty="0"/>
              <a:t>치과의사</a:t>
            </a:r>
            <a:r>
              <a:rPr lang="en-US" altLang="ko-KR" sz="1600" dirty="0"/>
              <a:t>·</a:t>
            </a:r>
            <a:r>
              <a:rPr lang="ko-KR" altLang="en-US" sz="1600" dirty="0"/>
              <a:t>한의사 등 개인이 설립한 병원을 말한다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의료기관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930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7944"/>
            <a:ext cx="8840483" cy="4899221"/>
            <a:chOff x="1630549" y="832206"/>
            <a:chExt cx="6048672" cy="53466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외래환자 통계분석 방법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463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2000" dirty="0" smtClean="0"/>
                <a:t>  외래환자 통계월보는 외래환자 수를 매일 집계하여 월말에 과별로 그 달의 환자수와 전년도 같은 달의 환자수를 나란히 나열하고 증감비율을 구한다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그 달의 총 환자수를 그 달의 근무일수로 나누면 </a:t>
              </a:r>
              <a:r>
                <a:rPr lang="ko-KR" altLang="en-US" sz="2000" dirty="0" err="1" smtClean="0"/>
                <a:t>일일평균</a:t>
              </a:r>
              <a:r>
                <a:rPr lang="ko-KR" altLang="en-US" sz="2000" dirty="0" smtClean="0"/>
                <a:t> 외래환자수가 구해진다</a:t>
              </a:r>
              <a:r>
                <a:rPr lang="en-US" altLang="ko-KR" sz="2000" dirty="0" smtClean="0"/>
                <a:t>. </a:t>
              </a:r>
              <a:r>
                <a:rPr lang="ko-KR" altLang="en-US" sz="2000" b="1" u="sng" dirty="0" smtClean="0"/>
                <a:t>토요일은 오전 진료만 하였을 경우 </a:t>
              </a:r>
              <a:r>
                <a:rPr lang="en-US" altLang="ko-KR" sz="2000" b="1" u="sng" dirty="0" smtClean="0"/>
                <a:t>0.5</a:t>
              </a:r>
              <a:r>
                <a:rPr lang="ko-KR" altLang="en-US" sz="2000" b="1" u="sng" dirty="0" smtClean="0"/>
                <a:t>일로 계산하며</a:t>
              </a:r>
              <a:r>
                <a:rPr lang="en-US" altLang="ko-KR" sz="2000" b="1" u="sng" dirty="0" smtClean="0"/>
                <a:t>, </a:t>
              </a:r>
              <a:r>
                <a:rPr lang="ko-KR" altLang="en-US" sz="2000" b="1" u="sng" dirty="0" smtClean="0"/>
                <a:t>일요일 및 공휴일은 외래진료가 없으므로 계산하지 않는다</a:t>
              </a:r>
              <a:r>
                <a:rPr lang="en-US" altLang="ko-KR" sz="2000" b="1" u="sng" dirty="0" smtClean="0"/>
                <a:t>.</a:t>
              </a:r>
              <a:r>
                <a:rPr lang="en-US" altLang="ko-KR" sz="2000" b="1" dirty="0" smtClean="0"/>
                <a:t> </a:t>
              </a:r>
              <a:r>
                <a:rPr lang="ko-KR" altLang="en-US" sz="2000" dirty="0" smtClean="0"/>
                <a:t>외래환자 통계를 산출할 때 외래환자수에 응급환자수는 포함시킨다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하지만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외래환자 중 건강을 점검하기 위하여 내원하는 </a:t>
              </a:r>
              <a:r>
                <a:rPr lang="ko-KR" altLang="en-US" sz="2000" b="1" u="sng" dirty="0" smtClean="0"/>
                <a:t>건강검진수검자</a:t>
              </a:r>
              <a:r>
                <a:rPr lang="en-US" altLang="ko-KR" sz="2000" b="1" u="sng" dirty="0" smtClean="0"/>
                <a:t>(</a:t>
              </a:r>
              <a:r>
                <a:rPr lang="ko-KR" altLang="en-US" sz="2000" b="1" u="sng" dirty="0" err="1" smtClean="0"/>
                <a:t>종합검진자</a:t>
              </a:r>
              <a:r>
                <a:rPr lang="en-US" altLang="ko-KR" sz="2000" b="1" u="sng" dirty="0" smtClean="0"/>
                <a:t>, </a:t>
              </a:r>
              <a:r>
                <a:rPr lang="ko-KR" altLang="en-US" sz="2000" b="1" u="sng" dirty="0" err="1" smtClean="0"/>
                <a:t>일반검진자</a:t>
              </a:r>
              <a:r>
                <a:rPr lang="en-US" altLang="ko-KR" sz="2000" b="1" u="sng" dirty="0" smtClean="0"/>
                <a:t>, </a:t>
              </a:r>
              <a:r>
                <a:rPr lang="ko-KR" altLang="en-US" sz="2000" b="1" u="sng" dirty="0" smtClean="0"/>
                <a:t>기타 </a:t>
              </a:r>
              <a:r>
                <a:rPr lang="ko-KR" altLang="en-US" sz="2000" b="1" u="sng" dirty="0" err="1" smtClean="0"/>
                <a:t>신체검진자</a:t>
              </a:r>
              <a:r>
                <a:rPr lang="en-US" altLang="ko-KR" sz="2000" b="1" u="sng" dirty="0" smtClean="0"/>
                <a:t>)</a:t>
              </a:r>
              <a:r>
                <a:rPr lang="ko-KR" altLang="en-US" sz="2000" b="1" u="sng" dirty="0" smtClean="0"/>
                <a:t>는</a:t>
              </a:r>
              <a:r>
                <a:rPr lang="ko-KR" altLang="en-US" sz="2000" dirty="0" smtClean="0"/>
                <a:t> 어떤 상병의 징후를 호소하면서 내원하는 경우가 아니기 때문에 초진환자 수속을 밟지 않고 외래환자수 통계에서도 일반적으로 </a:t>
              </a:r>
              <a:r>
                <a:rPr lang="ko-KR" altLang="en-US" sz="2000" b="1" u="sng" dirty="0" smtClean="0"/>
                <a:t>제외시킨다</a:t>
              </a:r>
              <a:r>
                <a:rPr lang="en-US" altLang="ko-KR" sz="2000" b="1" u="sng" dirty="0" smtClean="0"/>
                <a:t>.</a:t>
              </a:r>
              <a:endParaRPr lang="en-US" altLang="ko-KR" sz="2000" b="1" u="sng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외래환자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860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18279"/>
            <a:ext cx="8840483" cy="1910282"/>
            <a:chOff x="1602489" y="832206"/>
            <a:chExt cx="6048672" cy="124360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30286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일일평균</a:t>
              </a:r>
              <a:r>
                <a:rPr lang="ko-KR" altLang="en-US" b="1" dirty="0" smtClean="0"/>
                <a:t> 외래환자수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99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일정기간 동안 하루에 평균 몇 명의 외래환자가 내원하는가를 알 수 있는 지표이다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dirty="0" smtClean="0"/>
                <a:t>외래환자 연인원수는 기간 중 신환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구환 환자를 합한 수를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외래진료일수를 계산할 때 진료를 하지 않은 날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일요일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공휴일 등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은 제외시킨다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병원의 연간 외래진료일수는 차이는 발생하나 대부분 </a:t>
              </a:r>
              <a:r>
                <a:rPr lang="en-US" altLang="ko-KR" sz="1800" dirty="0" smtClean="0"/>
                <a:t>260</a:t>
              </a:r>
              <a:r>
                <a:rPr lang="ko-KR" altLang="en-US" sz="1800" dirty="0" smtClean="0"/>
                <a:t>일 전후가 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85720" y="3747091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8-1) </a:t>
            </a:r>
            <a:r>
              <a:rPr lang="ko-KR" altLang="en-US" dirty="0" smtClean="0"/>
              <a:t>어느 병원의 외래환자 연인원수가 </a:t>
            </a:r>
            <a:r>
              <a:rPr lang="en-US" altLang="ko-KR" dirty="0" smtClean="0"/>
              <a:t>71,900</a:t>
            </a:r>
            <a:r>
              <a:rPr lang="ko-KR" altLang="en-US" dirty="0" smtClean="0"/>
              <a:t>명이다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연간 </a:t>
            </a:r>
            <a:r>
              <a:rPr lang="en-US" altLang="ko-KR" dirty="0" smtClean="0"/>
              <a:t>264</a:t>
            </a:r>
            <a:r>
              <a:rPr lang="ko-KR" altLang="en-US" dirty="0" smtClean="0"/>
              <a:t>일 외래진료를 보았다면 일일평균 외래환자수는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8-1)</a:t>
            </a:r>
            <a:endParaRPr lang="ko-KR" altLang="en-US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5841" name="_x92046688" descr="DRW000006f875d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604083"/>
            <a:ext cx="6586427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73714176" descr="DRW00000d9839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1759" y="4387353"/>
            <a:ext cx="2646186" cy="6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모서리가 둥근 직사각형 2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604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77128"/>
            <a:ext cx="8840483" cy="1079288"/>
            <a:chOff x="1602489" y="832206"/>
            <a:chExt cx="6048672" cy="7026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574676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병상당 </a:t>
              </a:r>
              <a:r>
                <a:rPr lang="ko-KR" altLang="en-US" b="1" dirty="0" err="1" smtClean="0"/>
                <a:t>일일평균</a:t>
              </a:r>
              <a:r>
                <a:rPr lang="ko-KR" altLang="en-US" b="1" dirty="0" smtClean="0"/>
                <a:t> 외래환자수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45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병원간의 비교를 위하여 병상당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외래환자수를 알아내는 지표이다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85720" y="3705938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8-2)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외래환자수가 </a:t>
            </a:r>
            <a:r>
              <a:rPr lang="en-US" altLang="ko-KR" dirty="0" smtClean="0"/>
              <a:t>1,064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기간 중 평균 가동병상수가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병상일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병상당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외래환자수는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8-2)</a:t>
            </a:r>
            <a:endParaRPr lang="ko-KR" altLang="en-US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4993" name="_x92045808" descr="DRW000006f875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991426"/>
            <a:ext cx="8372223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4995" name="_x92045808" descr="DRW000006f875f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348880"/>
            <a:ext cx="2143140" cy="654949"/>
          </a:xfrm>
          <a:prstGeom prst="rect">
            <a:avLst/>
          </a:prstGeom>
          <a:noFill/>
        </p:spPr>
      </p:pic>
      <p:sp>
        <p:nvSpPr>
          <p:cNvPr id="28" name="모서리가 둥근 직사각형 2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932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34149"/>
            <a:ext cx="8840483" cy="1356291"/>
            <a:chOff x="1602489" y="832206"/>
            <a:chExt cx="6048672" cy="88295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965700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en-US" altLang="ko-KR" b="1" dirty="0" smtClean="0"/>
                <a:t>100</a:t>
              </a:r>
              <a:r>
                <a:rPr lang="ko-KR" altLang="en-US" b="1" dirty="0" smtClean="0"/>
                <a:t>병상당 </a:t>
              </a:r>
              <a:r>
                <a:rPr lang="ko-KR" altLang="en-US" b="1" dirty="0" err="1" smtClean="0"/>
                <a:t>일일평균</a:t>
              </a:r>
              <a:r>
                <a:rPr lang="ko-KR" altLang="en-US" b="1" dirty="0" smtClean="0"/>
                <a:t> 외래환자수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63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규모가 상이한 병원간의 </a:t>
              </a:r>
              <a:r>
                <a:rPr lang="ko-KR" altLang="en-US" sz="1800" b="1" u="sng" dirty="0" err="1" smtClean="0"/>
                <a:t>일일평균</a:t>
              </a:r>
              <a:r>
                <a:rPr lang="ko-KR" altLang="en-US" sz="1800" b="1" u="sng" dirty="0" smtClean="0"/>
                <a:t> 외래환자 진료실적을 </a:t>
              </a:r>
              <a:r>
                <a:rPr lang="en-US" altLang="ko-KR" sz="1800" b="1" u="sng" dirty="0" smtClean="0"/>
                <a:t>100</a:t>
              </a:r>
              <a:r>
                <a:rPr lang="ko-KR" altLang="en-US" sz="1800" b="1" u="sng" dirty="0" smtClean="0"/>
                <a:t>병상을 기준으로 환산하여 비교할 수 있다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 smtClean="0"/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85720" y="3762961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8-3) </a:t>
            </a:r>
            <a:r>
              <a:rPr lang="ko-KR" altLang="en-US" dirty="0" smtClean="0"/>
              <a:t>어느 병원의 외래환자 연인원수가 </a:t>
            </a:r>
            <a:r>
              <a:rPr lang="en-US" altLang="ko-KR" smtClean="0"/>
              <a:t>297,000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외래진료일수가 </a:t>
            </a:r>
            <a:r>
              <a:rPr lang="en-US" altLang="ko-KR" dirty="0" smtClean="0"/>
              <a:t>270</a:t>
            </a:r>
            <a:r>
              <a:rPr lang="ko-KR" altLang="en-US" dirty="0" smtClean="0"/>
              <a:t>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기간 중 평균 가동병상수가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병상일 경우</a:t>
            </a:r>
            <a:r>
              <a:rPr lang="en-US" altLang="ko-KR" dirty="0" smtClean="0"/>
              <a:t>, 100</a:t>
            </a:r>
            <a:r>
              <a:rPr lang="ko-KR" altLang="en-US" dirty="0" smtClean="0"/>
              <a:t>병상당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외래환자수는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8-3)</a:t>
            </a:r>
            <a:endParaRPr lang="ko-KR" altLang="en-US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6017" name="_x92047728" descr="DRW000006f876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503" y="2066447"/>
            <a:ext cx="8953508" cy="117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173714016" descr="DRW00000d9839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71189"/>
            <a:ext cx="3200605" cy="60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모서리가 둥근 직사각형 3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64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83528"/>
            <a:ext cx="8840483" cy="1633278"/>
            <a:chOff x="1602489" y="832206"/>
            <a:chExt cx="6048672" cy="106327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356724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진료과별 </a:t>
              </a:r>
              <a:r>
                <a:rPr lang="en-US" altLang="ko-KR" b="1" dirty="0" smtClean="0"/>
                <a:t>100</a:t>
              </a:r>
              <a:r>
                <a:rPr lang="ko-KR" altLang="en-US" b="1" dirty="0" smtClean="0"/>
                <a:t>병상당 </a:t>
              </a:r>
              <a:r>
                <a:rPr lang="ko-KR" altLang="en-US" b="1" dirty="0" err="1" smtClean="0"/>
                <a:t>일일평균</a:t>
              </a:r>
              <a:r>
                <a:rPr lang="ko-KR" altLang="en-US" b="1" dirty="0" smtClean="0"/>
                <a:t> 외래환자수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81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진료과별 </a:t>
              </a:r>
              <a:r>
                <a:rPr lang="ko-KR" altLang="en-US" sz="1800" dirty="0" err="1" smtClean="0"/>
                <a:t>연외래환자수를</a:t>
              </a:r>
              <a:r>
                <a:rPr lang="ko-KR" altLang="en-US" sz="1800" dirty="0" smtClean="0"/>
                <a:t> 외래진료일수로 나누어 </a:t>
              </a:r>
              <a:r>
                <a:rPr lang="ko-KR" altLang="en-US" sz="1800" dirty="0" err="1" smtClean="0"/>
                <a:t>일평균</a:t>
              </a:r>
              <a:r>
                <a:rPr lang="ko-KR" altLang="en-US" sz="1800" dirty="0" smtClean="0"/>
                <a:t> 외래환자수를 계산하고 이를 다시 </a:t>
              </a:r>
              <a:r>
                <a:rPr lang="en-US" altLang="ko-KR" sz="1800" dirty="0" smtClean="0"/>
                <a:t>100</a:t>
              </a:r>
              <a:r>
                <a:rPr lang="ko-KR" altLang="en-US" sz="1800" dirty="0" smtClean="0"/>
                <a:t>병상당으로 환산하여 기간별 또는 </a:t>
              </a:r>
              <a:r>
                <a:rPr lang="ko-KR" altLang="en-US" sz="1800" dirty="0" err="1" smtClean="0"/>
                <a:t>병원별로</a:t>
              </a:r>
              <a:r>
                <a:rPr lang="ko-KR" altLang="en-US" sz="1800" dirty="0" smtClean="0"/>
                <a:t> 진료과별 외래환자 진료실적을 비교하기 위한 지표이다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85720" y="371234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8-4) </a:t>
            </a:r>
            <a:r>
              <a:rPr lang="ko-KR" altLang="en-US" dirty="0" smtClean="0"/>
              <a:t>어느 병원의 외과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57,000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외래진료일수가 </a:t>
            </a:r>
            <a:r>
              <a:rPr lang="en-US" altLang="ko-KR" dirty="0" smtClean="0"/>
              <a:t>260</a:t>
            </a:r>
            <a:r>
              <a:rPr lang="ko-KR" altLang="en-US" dirty="0" smtClean="0"/>
              <a:t>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기간 중 평균 가동병상수가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병상일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외과의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병상당 </a:t>
            </a:r>
            <a:r>
              <a:rPr lang="ko-KR" altLang="en-US" dirty="0" err="1" smtClean="0"/>
              <a:t>일일평균</a:t>
            </a:r>
            <a:r>
              <a:rPr lang="ko-KR" altLang="en-US" dirty="0" smtClean="0"/>
              <a:t> 외래환자수는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8-4)</a:t>
            </a:r>
            <a:endParaRPr lang="ko-KR" altLang="en-US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7041" name="_x92048368" descr="DRW000006f876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253" y="2299461"/>
            <a:ext cx="8873507" cy="9440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173715296" descr="DRW00000d9839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20574"/>
            <a:ext cx="3140966" cy="60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모서리가 둥근 직사각형 3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115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15076"/>
            <a:ext cx="8840483" cy="1079288"/>
            <a:chOff x="1602489" y="832206"/>
            <a:chExt cx="6048672" cy="7026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79164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일일평균</a:t>
              </a:r>
              <a:r>
                <a:rPr lang="ko-KR" altLang="en-US" b="1" dirty="0" smtClean="0"/>
                <a:t> 초진환자수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45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일정기간 동안 하루에 평균 몇 명의 초진환자가 내원하는가를 알 수 있는 지표이다</a:t>
              </a:r>
              <a:r>
                <a:rPr lang="en-US" altLang="ko-KR" sz="1800" dirty="0" smtClean="0"/>
                <a:t>. </a:t>
              </a:r>
              <a:endParaRPr lang="ko-KR" altLang="en-US" sz="1800" dirty="0" smtClean="0"/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85720" y="3140968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8-5)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연초진환자수가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86,000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연간 </a:t>
            </a:r>
            <a:r>
              <a:rPr lang="en-US" altLang="ko-KR" dirty="0" smtClean="0"/>
              <a:t>264</a:t>
            </a:r>
            <a:r>
              <a:rPr lang="ko-KR" altLang="en-US" dirty="0" smtClean="0"/>
              <a:t>일 외래진료를 보았다면 일일평균 초진환자수는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8-5)</a:t>
            </a:r>
            <a:endParaRPr lang="ko-KR" altLang="en-US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8065" name="_x92046928" descr="DRW000006f876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916832"/>
            <a:ext cx="5643602" cy="68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173712896" descr="DRW00000d98393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90" y="3781956"/>
            <a:ext cx="2911096" cy="7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모서리가 둥근 직사각형 3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967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모서리가 둥근 직사각형 22"/>
          <p:cNvSpPr/>
          <p:nvPr/>
        </p:nvSpPr>
        <p:spPr bwMode="auto">
          <a:xfrm>
            <a:off x="237456" y="787925"/>
            <a:ext cx="3477285" cy="38560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외래환자 </a:t>
            </a:r>
            <a:r>
              <a:rPr lang="ko-KR" altLang="en-US" b="1" dirty="0" err="1" smtClean="0"/>
              <a:t>초진율</a:t>
            </a:r>
            <a:endParaRPr lang="en-US" b="1" dirty="0" smtClean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9089" name="_x92045888" descr="DRW000006f876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3608" y="3582752"/>
            <a:ext cx="692393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6" name="직사각형 35"/>
          <p:cNvSpPr/>
          <p:nvPr/>
        </p:nvSpPr>
        <p:spPr>
          <a:xfrm>
            <a:off x="428596" y="450593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8-6)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419,000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초진환자수가 </a:t>
            </a:r>
            <a:r>
              <a:rPr lang="en-US" altLang="ko-KR" dirty="0" smtClean="0"/>
              <a:t>86,000</a:t>
            </a:r>
            <a:r>
              <a:rPr lang="ko-KR" altLang="en-US" dirty="0" smtClean="0"/>
              <a:t>명이었다면 </a:t>
            </a:r>
            <a:r>
              <a:rPr lang="ko-KR" altLang="en-US" dirty="0" err="1" smtClean="0"/>
              <a:t>외래초진율은</a:t>
            </a:r>
            <a:r>
              <a:rPr lang="ko-KR" altLang="en-US" dirty="0" smtClean="0"/>
              <a:t> 얼마인가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8-6)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9091" name="_x92046448" descr="DRW000006f8765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5220314"/>
            <a:ext cx="3493318" cy="642942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402163" y="1192114"/>
            <a:ext cx="82268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/>
              <a:t>일정기간 동안 </a:t>
            </a:r>
            <a:r>
              <a:rPr lang="ko-KR" altLang="en-US" dirty="0" err="1"/>
              <a:t>연외래환자</a:t>
            </a:r>
            <a:r>
              <a:rPr lang="ko-KR" altLang="en-US" dirty="0"/>
              <a:t> 중 초진환자가 차지하는 비율을 말한다</a:t>
            </a:r>
            <a:r>
              <a:rPr lang="en-US" altLang="ko-KR" dirty="0"/>
              <a:t>. </a:t>
            </a:r>
            <a:r>
              <a:rPr lang="ko-KR" altLang="en-US" b="1" u="sng" dirty="0"/>
              <a:t>이 비율은 병원의 </a:t>
            </a:r>
            <a:r>
              <a:rPr lang="ko-KR" altLang="en-US" b="1" u="sng" dirty="0" err="1"/>
              <a:t>진료지역내</a:t>
            </a:r>
            <a:r>
              <a:rPr lang="ko-KR" altLang="en-US" b="1" u="sng" dirty="0"/>
              <a:t> 환자 </a:t>
            </a:r>
            <a:r>
              <a:rPr lang="ko-KR" altLang="en-US" b="1" u="sng" dirty="0" err="1"/>
              <a:t>유인력과</a:t>
            </a:r>
            <a:r>
              <a:rPr lang="ko-KR" altLang="en-US" b="1" u="sng" dirty="0"/>
              <a:t> 지역사회의 신뢰도를 간접적으로 측정할 수 있다</a:t>
            </a:r>
            <a:r>
              <a:rPr lang="en-US" altLang="ko-KR" b="1" u="sng" dirty="0"/>
              <a:t>. </a:t>
            </a:r>
            <a:r>
              <a:rPr lang="ko-KR" altLang="en-US" b="1" u="sng" dirty="0"/>
              <a:t>즉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연외래환자수가</a:t>
            </a:r>
            <a:r>
              <a:rPr lang="ko-KR" altLang="en-US" b="1" u="sng" dirty="0"/>
              <a:t> 증가하면서 이 비율이 높아지는 것은 병원의 신뢰도가 커지고 있다는 점을 시사한다</a:t>
            </a:r>
            <a:r>
              <a:rPr lang="en-US" altLang="ko-KR" b="1" u="sng" dirty="0"/>
              <a:t>.</a:t>
            </a:r>
            <a:r>
              <a:rPr lang="en-US" altLang="ko-KR" b="1" dirty="0"/>
              <a:t> </a:t>
            </a:r>
            <a:r>
              <a:rPr lang="ko-KR" altLang="en-US" dirty="0"/>
              <a:t>이 지표는 어느 정도 이상의 수준을 유지하는 것이 좋으며 그 이유는 초진환자가 많을수록 재진이나 타 </a:t>
            </a:r>
            <a:r>
              <a:rPr lang="ko-KR" altLang="en-US" dirty="0" err="1"/>
              <a:t>진료과</a:t>
            </a:r>
            <a:r>
              <a:rPr lang="ko-KR" altLang="en-US" dirty="0"/>
              <a:t> </a:t>
            </a:r>
            <a:r>
              <a:rPr lang="ko-KR" altLang="en-US" dirty="0" err="1"/>
              <a:t>협진</a:t>
            </a:r>
            <a:r>
              <a:rPr lang="ko-KR" altLang="en-US" dirty="0"/>
              <a:t> 등을 유발시켜 외래환자가 증가할 가능성이 높아지기 때문이다</a:t>
            </a:r>
            <a:r>
              <a:rPr lang="en-US" altLang="ko-KR" dirty="0"/>
              <a:t>. </a:t>
            </a:r>
            <a:r>
              <a:rPr lang="ko-KR" altLang="en-US" dirty="0"/>
              <a:t>또한</a:t>
            </a:r>
            <a:r>
              <a:rPr lang="en-US" altLang="ko-KR" dirty="0"/>
              <a:t>, </a:t>
            </a:r>
            <a:r>
              <a:rPr lang="ko-KR" altLang="en-US" dirty="0"/>
              <a:t>보험수가상 </a:t>
            </a:r>
            <a:r>
              <a:rPr lang="ko-KR" altLang="en-US" dirty="0" err="1"/>
              <a:t>초진료가</a:t>
            </a:r>
            <a:r>
              <a:rPr lang="ko-KR" altLang="en-US" dirty="0"/>
              <a:t> 재진료보다 높고 초진환자의 경우 각종 검사 등으로 </a:t>
            </a:r>
            <a:r>
              <a:rPr lang="en-US" altLang="ko-KR" dirty="0"/>
              <a:t>1</a:t>
            </a:r>
            <a:r>
              <a:rPr lang="ko-KR" altLang="en-US" dirty="0"/>
              <a:t>일당 평균진료비가 </a:t>
            </a:r>
            <a:r>
              <a:rPr lang="ko-KR" altLang="en-US" dirty="0" err="1"/>
              <a:t>재진환자보다</a:t>
            </a:r>
            <a:r>
              <a:rPr lang="ko-KR" altLang="en-US" dirty="0"/>
              <a:t> 높아 진료수익이 상대적으로 높기 때문이다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790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7667"/>
            <a:ext cx="8840483" cy="2187285"/>
            <a:chOff x="1602489" y="832206"/>
            <a:chExt cx="6048672" cy="142393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79164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평균 </a:t>
              </a:r>
              <a:r>
                <a:rPr lang="ko-KR" altLang="en-US" b="1" dirty="0" err="1" smtClean="0"/>
                <a:t>내원횟수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17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일정기간 동안 외래환자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인이 평균 몇 회 외래진료를 받았는가를 보여준다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외래환자 </a:t>
              </a:r>
              <a:r>
                <a:rPr lang="ko-KR" altLang="en-US" sz="1800" b="1" u="sng" dirty="0" err="1" smtClean="0"/>
                <a:t>실인원수는</a:t>
              </a:r>
              <a:r>
                <a:rPr lang="ko-KR" altLang="en-US" sz="1800" b="1" u="sng" dirty="0" smtClean="0"/>
                <a:t> 병원 외래진료실에서 진료를 받은 환자의 실제 인원수이나 일반적으로 초진환자로 집계한다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dirty="0" smtClean="0"/>
                <a:t> </a:t>
              </a:r>
              <a:r>
                <a:rPr lang="ko-KR" altLang="en-US" sz="1800" b="1" u="sng" dirty="0" smtClean="0"/>
                <a:t>외래환자 연인원수는 한 환자가 동일상병으로 외래진료 받은 한 건을 외래환자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명으로 일정기간 집계한 환자의 수이다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b="1" dirty="0" smtClean="0"/>
                <a:t> </a:t>
              </a:r>
              <a:r>
                <a:rPr lang="ko-KR" altLang="en-US" sz="1800" dirty="0" smtClean="0"/>
                <a:t>그러므로 한 환자가 하루에 </a:t>
              </a:r>
              <a:r>
                <a:rPr lang="en-US" altLang="ko-KR" sz="1800" dirty="0" smtClean="0"/>
                <a:t>2</a:t>
              </a:r>
              <a:r>
                <a:rPr lang="ko-KR" altLang="en-US" sz="1800" dirty="0" smtClean="0"/>
                <a:t>개과에서 진료를 받은 경우 연인원은 </a:t>
              </a:r>
              <a:r>
                <a:rPr lang="en-US" altLang="ko-KR" sz="1800" dirty="0" smtClean="0"/>
                <a:t>2</a:t>
              </a:r>
              <a:r>
                <a:rPr lang="ko-KR" altLang="en-US" sz="1800" dirty="0" smtClean="0"/>
                <a:t>명이 된다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307983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8-7) </a:t>
            </a:r>
            <a:r>
              <a:rPr lang="ko-KR" altLang="en-US" dirty="0"/>
              <a:t>어느 병원의 외래환자 연인원수가 </a:t>
            </a:r>
            <a:r>
              <a:rPr lang="en-US" altLang="ko-KR" dirty="0"/>
              <a:t>419,000</a:t>
            </a:r>
            <a:r>
              <a:rPr lang="ko-KR" altLang="en-US" dirty="0"/>
              <a:t>명</a:t>
            </a:r>
            <a:r>
              <a:rPr lang="en-US" altLang="ko-KR" dirty="0"/>
              <a:t>, </a:t>
            </a:r>
            <a:r>
              <a:rPr lang="ko-KR" altLang="en-US" dirty="0"/>
              <a:t>외래환자 </a:t>
            </a:r>
            <a:r>
              <a:rPr lang="ko-KR" altLang="en-US" dirty="0" err="1"/>
              <a:t>실인원수가</a:t>
            </a:r>
            <a:r>
              <a:rPr lang="ko-KR" altLang="en-US" dirty="0"/>
              <a:t> </a:t>
            </a:r>
            <a:r>
              <a:rPr lang="en-US" altLang="ko-KR" dirty="0"/>
              <a:t>86,000</a:t>
            </a:r>
            <a:r>
              <a:rPr lang="ko-KR" altLang="en-US" dirty="0"/>
              <a:t>이다</a:t>
            </a:r>
            <a:r>
              <a:rPr lang="en-US" altLang="ko-KR" dirty="0"/>
              <a:t>. </a:t>
            </a:r>
            <a:r>
              <a:rPr lang="ko-KR" altLang="en-US" dirty="0"/>
              <a:t>외래환자의 </a:t>
            </a:r>
            <a:r>
              <a:rPr lang="en-US" altLang="ko-KR" dirty="0"/>
              <a:t>1</a:t>
            </a:r>
            <a:r>
              <a:rPr lang="ko-KR" altLang="en-US" dirty="0"/>
              <a:t>인의 평균 </a:t>
            </a:r>
            <a:r>
              <a:rPr lang="ko-KR" altLang="en-US" dirty="0" err="1"/>
              <a:t>내원횟수는</a:t>
            </a:r>
            <a:r>
              <a:rPr lang="en-US" altLang="ko-KR" dirty="0"/>
              <a:t>?</a:t>
            </a:r>
            <a:endParaRPr lang="ko-KR" altLang="en-US" dirty="0"/>
          </a:p>
          <a:p>
            <a:pPr marL="896938" indent="-896938"/>
            <a:r>
              <a:rPr lang="ko-KR" altLang="en-US" dirty="0" smtClean="0"/>
              <a:t>풀이</a:t>
            </a:r>
            <a:r>
              <a:rPr lang="en-US" altLang="ko-KR" dirty="0" smtClean="0"/>
              <a:t>8-7)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0113" name="_x92046848" descr="DRW000006f876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879223"/>
            <a:ext cx="6858048" cy="8849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9" name="_x173712976" descr="DRW00000d98394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958597"/>
            <a:ext cx="2721157" cy="7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모서리가 둥근 직사각형 3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80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모서리가 둥근 직사각형 22"/>
          <p:cNvSpPr/>
          <p:nvPr/>
        </p:nvSpPr>
        <p:spPr bwMode="auto">
          <a:xfrm>
            <a:off x="237457" y="728972"/>
            <a:ext cx="3477285" cy="38560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외래환자 </a:t>
            </a:r>
            <a:r>
              <a:rPr lang="ko-KR" altLang="en-US" b="1" dirty="0" err="1" smtClean="0"/>
              <a:t>입원율</a:t>
            </a:r>
            <a:endParaRPr lang="en-US" b="1" dirty="0" smtClean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71488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8-8)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785,000</a:t>
            </a:r>
            <a:r>
              <a:rPr lang="ko-KR" altLang="en-US" dirty="0" smtClean="0"/>
              <a:t>명이고 </a:t>
            </a:r>
            <a:r>
              <a:rPr lang="ko-KR" altLang="en-US" dirty="0" err="1" smtClean="0"/>
              <a:t>실입원환자수가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67,000</a:t>
            </a:r>
            <a:r>
              <a:rPr lang="ko-KR" altLang="en-US" dirty="0" smtClean="0"/>
              <a:t>명일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외래환자 </a:t>
            </a:r>
            <a:r>
              <a:rPr lang="ko-KR" altLang="en-US" dirty="0" err="1" smtClean="0"/>
              <a:t>입원율은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8-8)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1137" name="_x92048048" descr="DRW000006f876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73016"/>
            <a:ext cx="6923932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1139" name="_x92046208" descr="DRW000006f8769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1" y="5429264"/>
            <a:ext cx="3571901" cy="686904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415569" y="1142094"/>
            <a:ext cx="80626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/>
              <a:t>일정기간 동안의 </a:t>
            </a:r>
            <a:r>
              <a:rPr lang="ko-KR" altLang="en-US" dirty="0" err="1"/>
              <a:t>연외래환자</a:t>
            </a:r>
            <a:r>
              <a:rPr lang="ko-KR" altLang="en-US" dirty="0"/>
              <a:t> 중 병원에 입원한 비율로 </a:t>
            </a:r>
            <a:r>
              <a:rPr lang="ko-KR" altLang="en-US" b="1" u="sng" dirty="0"/>
              <a:t>병원에 내원하는 환자의 질환의 </a:t>
            </a:r>
            <a:r>
              <a:rPr lang="ko-KR" altLang="en-US" b="1" u="sng" dirty="0" err="1"/>
              <a:t>중증도를</a:t>
            </a:r>
            <a:r>
              <a:rPr lang="ko-KR" altLang="en-US" b="1" u="sng" dirty="0"/>
              <a:t> 간접적으로 설명한다</a:t>
            </a:r>
            <a:r>
              <a:rPr lang="en-US" altLang="ko-KR" dirty="0"/>
              <a:t>. </a:t>
            </a:r>
            <a:r>
              <a:rPr lang="ko-KR" altLang="en-US" dirty="0"/>
              <a:t>의사가 바뀐 다음 이 비율에 변화가 있는 것은 의사가 선호하는 진료방식 또는 의사의 지명도와 관계가 있다</a:t>
            </a:r>
            <a:r>
              <a:rPr lang="en-US" altLang="ko-KR" dirty="0"/>
              <a:t>. </a:t>
            </a:r>
            <a:r>
              <a:rPr lang="ko-KR" altLang="en-US" dirty="0"/>
              <a:t>특히 </a:t>
            </a:r>
            <a:r>
              <a:rPr lang="ko-KR" altLang="en-US" b="1" u="sng" dirty="0"/>
              <a:t>이 비율이 높을수록 병원 진료의 특성이나 진료수준에 대한 환자의 신뢰도가 높다는 것을 의미하며 앞으로 환자가 증가할 가능성이 높다는 것을 시사한다</a:t>
            </a:r>
            <a:r>
              <a:rPr lang="en-US" altLang="ko-KR" dirty="0"/>
              <a:t>. </a:t>
            </a:r>
            <a:r>
              <a:rPr lang="ko-KR" altLang="en-US" dirty="0"/>
              <a:t>또한</a:t>
            </a:r>
            <a:r>
              <a:rPr lang="en-US" altLang="ko-KR" dirty="0"/>
              <a:t>, </a:t>
            </a:r>
            <a:r>
              <a:rPr lang="ko-KR" altLang="en-US" dirty="0"/>
              <a:t>진료의 특성이나 진료수준에 큰 차이가 없음에도 불구하고 외래환자 </a:t>
            </a:r>
            <a:r>
              <a:rPr lang="ko-KR" altLang="en-US" dirty="0" err="1"/>
              <a:t>입원율이</a:t>
            </a:r>
            <a:r>
              <a:rPr lang="ko-KR" altLang="en-US" dirty="0"/>
              <a:t> 유사병원에 비해 현저히 낮을 경우 입원환자가 증가할 수 있는 잠재력이 크다는 것을 의미한다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524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40156"/>
            <a:ext cx="8840483" cy="1356291"/>
            <a:chOff x="1602489" y="832206"/>
            <a:chExt cx="6048672" cy="88295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79164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외래환자 과별 구성비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63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일정기간 동안의 </a:t>
              </a:r>
              <a:r>
                <a:rPr lang="ko-KR" altLang="en-US" sz="1800" dirty="0" err="1" smtClean="0"/>
                <a:t>연외래환자에</a:t>
              </a:r>
              <a:r>
                <a:rPr lang="ko-KR" altLang="en-US" sz="1800" dirty="0" smtClean="0"/>
                <a:t> 대한 진료과별 환자의 구성비로 어느 진료과로 환자가 집중되는지를 알아볼 수 있다</a:t>
              </a:r>
              <a:r>
                <a:rPr lang="en-US" altLang="ko-KR" sz="1800" dirty="0" smtClean="0"/>
                <a:t>.</a:t>
              </a:r>
              <a:endParaRPr lang="ko-KR" altLang="en-US" sz="1800" dirty="0" smtClean="0"/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328498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8-9)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785,000</a:t>
            </a:r>
            <a:r>
              <a:rPr lang="ko-KR" altLang="en-US" dirty="0" smtClean="0"/>
              <a:t>명이고 정형외과의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120,000</a:t>
            </a:r>
            <a:r>
              <a:rPr lang="ko-KR" altLang="en-US" dirty="0" smtClean="0"/>
              <a:t>명일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정형외과의 외래환자 과별 구성비는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8-9)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2163" name="_x92047168" descr="DRW000006f876b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13977"/>
            <a:ext cx="8602844" cy="9149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2165" name="_x92046448" descr="DRW000006f876b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999364"/>
            <a:ext cx="3493318" cy="642942"/>
          </a:xfrm>
          <a:prstGeom prst="rect">
            <a:avLst/>
          </a:prstGeom>
          <a:noFill/>
        </p:spPr>
      </p:pic>
      <p:sp>
        <p:nvSpPr>
          <p:cNvPr id="43" name="모서리가 둥근 직사각형 4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68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25630" y="792164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3592010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보건의료원</a:t>
              </a:r>
              <a:r>
                <a:rPr kumimoji="0" lang="en-US" altLang="ko-KR" b="1" dirty="0" smtClean="0"/>
                <a:t>, </a:t>
              </a:r>
              <a:r>
                <a:rPr kumimoji="0" lang="ko-KR" altLang="en-US" b="1" dirty="0" smtClean="0"/>
                <a:t>보건소</a:t>
              </a:r>
              <a:r>
                <a:rPr kumimoji="0" lang="en-US" altLang="ko-KR" b="1" dirty="0" smtClean="0"/>
                <a:t>, </a:t>
              </a:r>
              <a:r>
                <a:rPr kumimoji="0" lang="ko-KR" altLang="en-US" b="1" dirty="0" smtClean="0"/>
                <a:t>보건지소</a:t>
              </a:r>
              <a:r>
                <a:rPr kumimoji="0" lang="en-US" altLang="ko-KR" b="1" dirty="0" smtClean="0"/>
                <a:t>, </a:t>
              </a:r>
              <a:r>
                <a:rPr kumimoji="0" lang="ko-KR" altLang="en-US" b="1" dirty="0" smtClean="0"/>
                <a:t>보건진료소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40547" y="1199980"/>
            <a:ext cx="8825566" cy="211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dirty="0" smtClean="0"/>
              <a:t>  보건의료원은 </a:t>
            </a:r>
            <a:r>
              <a:rPr lang="ko-KR" altLang="en-US" dirty="0"/>
              <a:t>병원화 보건소로 보건소기능과 병원기능을 함께 운영하는 기관이며 </a:t>
            </a:r>
            <a:r>
              <a:rPr lang="en-US" altLang="ko-KR" dirty="0"/>
              <a:t>30</a:t>
            </a:r>
            <a:r>
              <a:rPr lang="ko-KR" altLang="en-US" dirty="0"/>
              <a:t>개 이상의 병상과 시설을 갖추어야 하고 필요한 진료과목을 설치 운영할 수 있으며 응급실을 운영할 수 있다</a:t>
            </a:r>
            <a:r>
              <a:rPr lang="en-US" altLang="ko-KR" dirty="0"/>
              <a:t>. </a:t>
            </a:r>
            <a:r>
              <a:rPr lang="ko-KR" altLang="en-US" dirty="0"/>
              <a:t>의료기관 종류는 보건의료원이 </a:t>
            </a:r>
            <a:r>
              <a:rPr lang="ko-KR" altLang="en-US" dirty="0" err="1"/>
              <a:t>병원급인</a:t>
            </a:r>
            <a:r>
              <a:rPr lang="ko-KR" altLang="en-US" dirty="0"/>
              <a:t> 반면 보건소는 </a:t>
            </a:r>
            <a:r>
              <a:rPr lang="ko-KR" altLang="en-US" dirty="0" err="1"/>
              <a:t>의원급에</a:t>
            </a:r>
            <a:r>
              <a:rPr lang="ko-KR" altLang="en-US" dirty="0"/>
              <a:t> 해당된다</a:t>
            </a:r>
            <a:r>
              <a:rPr lang="en-US" altLang="ko-KR" dirty="0"/>
              <a:t>. </a:t>
            </a:r>
            <a:r>
              <a:rPr lang="ko-KR" altLang="en-US" dirty="0"/>
              <a:t>보건소와 보건지소는 지역보건법</a:t>
            </a:r>
            <a:r>
              <a:rPr lang="en-US" altLang="ko-KR" dirty="0"/>
              <a:t>, </a:t>
            </a:r>
            <a:r>
              <a:rPr lang="ko-KR" altLang="en-US" dirty="0"/>
              <a:t>보건진료소는 농어촌 등 보건의료를 위한 특별조치법에 의해 설치 운영되는 기관을 말한다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의료기관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108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모서리가 둥근 직사각형 22"/>
          <p:cNvSpPr/>
          <p:nvPr/>
        </p:nvSpPr>
        <p:spPr bwMode="auto">
          <a:xfrm>
            <a:off x="237457" y="728972"/>
            <a:ext cx="3477285" cy="38560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입원 대 외래 비율</a:t>
            </a:r>
            <a:endParaRPr lang="en-US" b="1" dirty="0" smtClean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71488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8-10)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209,000</a:t>
            </a:r>
            <a:r>
              <a:rPr lang="ko-KR" altLang="en-US" dirty="0" smtClean="0"/>
              <a:t>명이고 </a:t>
            </a:r>
            <a:r>
              <a:rPr lang="ko-KR" altLang="en-US" dirty="0" err="1" smtClean="0"/>
              <a:t>총재원일수가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169,000</a:t>
            </a:r>
            <a:r>
              <a:rPr lang="ko-KR" altLang="en-US" dirty="0"/>
              <a:t>일</a:t>
            </a:r>
            <a:r>
              <a:rPr lang="ko-KR" altLang="en-US" dirty="0" smtClean="0"/>
              <a:t>일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입원 대 외래 비율은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8-10)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37456" y="1114577"/>
            <a:ext cx="84065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err="1"/>
              <a:t>연외래환자를</a:t>
            </a:r>
            <a:r>
              <a:rPr lang="ko-KR" altLang="en-US" dirty="0"/>
              <a:t> </a:t>
            </a:r>
            <a:r>
              <a:rPr lang="ko-KR" altLang="en-US" dirty="0" err="1"/>
              <a:t>총재원일수</a:t>
            </a:r>
            <a:r>
              <a:rPr lang="en-US" altLang="ko-KR" dirty="0"/>
              <a:t>(</a:t>
            </a:r>
            <a:r>
              <a:rPr lang="ko-KR" altLang="en-US" dirty="0"/>
              <a:t>퇴원환자 연인원수</a:t>
            </a:r>
            <a:r>
              <a:rPr lang="en-US" altLang="ko-KR" dirty="0"/>
              <a:t>)</a:t>
            </a:r>
            <a:r>
              <a:rPr lang="ko-KR" altLang="en-US" dirty="0"/>
              <a:t>로 나누어 산출한 지표이다</a:t>
            </a:r>
            <a:r>
              <a:rPr lang="en-US" altLang="ko-KR" dirty="0"/>
              <a:t>. </a:t>
            </a:r>
            <a:r>
              <a:rPr lang="ko-KR" altLang="en-US" dirty="0"/>
              <a:t>입원환자수에 대한 외래환자수의 비중을 설명하고 진료수익의 외래 의존도를 간접적으로 시사한다</a:t>
            </a:r>
            <a:r>
              <a:rPr lang="en-US" altLang="ko-KR" dirty="0"/>
              <a:t>. </a:t>
            </a:r>
            <a:r>
              <a:rPr lang="ko-KR" altLang="en-US" dirty="0"/>
              <a:t>입원 대 외래 비율이 높으면 병상이용률 보다 병원이용률이 상대적으로 높아지며</a:t>
            </a:r>
            <a:r>
              <a:rPr lang="en-US" altLang="ko-KR" dirty="0"/>
              <a:t>, </a:t>
            </a:r>
            <a:r>
              <a:rPr lang="ko-KR" altLang="en-US" dirty="0"/>
              <a:t>장기적으로 보아 입원환자도 증가할 가능성이 있음을 의미한다</a:t>
            </a:r>
            <a:r>
              <a:rPr lang="en-US" altLang="ko-KR" dirty="0"/>
              <a:t>. </a:t>
            </a:r>
            <a:r>
              <a:rPr lang="ko-KR" altLang="en-US" b="1" u="sng" dirty="0"/>
              <a:t>병상규모가 작은 병원은 입원환자수가 상대적으로 적기 때문에 이 비율이 높게 나타나는 것이 일반적인 반면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병상규모가 큰 병원은 입원환자 중심의 진료가 제공되므로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외래환자가 많더라도 이 비율은 비교적 낮게 나타난다</a:t>
            </a:r>
            <a:r>
              <a:rPr lang="en-US" altLang="ko-KR" b="1" u="sng" dirty="0"/>
              <a:t>.</a:t>
            </a:r>
            <a:endParaRPr lang="ko-KR" altLang="en-US" b="1" u="sng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3" name="_x173714016" descr="DRW00000d9839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38" y="3501008"/>
            <a:ext cx="6037471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5" name="_x173714816" descr="DRW00000d9839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5368272"/>
            <a:ext cx="2160241" cy="66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모서리가 둥근 직사각형 4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142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24308"/>
            <a:ext cx="8840483" cy="2408880"/>
            <a:chOff x="1602489" y="832206"/>
            <a:chExt cx="6048672" cy="15681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79164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응급환자율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3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</a:t>
              </a:r>
              <a:r>
                <a:rPr lang="ko-KR" altLang="en-US" sz="1800" dirty="0" err="1" smtClean="0"/>
                <a:t>연외래환자</a:t>
              </a:r>
              <a:r>
                <a:rPr lang="ko-KR" altLang="en-US" sz="1800" dirty="0" smtClean="0"/>
                <a:t> 중에서 응급환자가 차지하는 비율을 의미한다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응급환자 중에는 입원진료를 요하는 환자가 상대적으로 많기 때문에 </a:t>
              </a:r>
              <a:r>
                <a:rPr lang="ko-KR" altLang="en-US" sz="1800" b="1" u="sng" dirty="0" err="1" smtClean="0"/>
                <a:t>응급환자율이</a:t>
              </a:r>
              <a:r>
                <a:rPr lang="ko-KR" altLang="en-US" sz="1800" b="1" u="sng" dirty="0" smtClean="0"/>
                <a:t> 높다는 것은 입원잠재력이 높다는 것을 의미하며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지역사회 주민의 병원에 대한 신뢰도를 간접적으로 시사해 주는 지표이다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응급환자는 외래환자로 취급되어 외래환자수에 포함되며 응급환자수는 연환자수로 계산하지 않고 </a:t>
              </a:r>
              <a:r>
                <a:rPr lang="ko-KR" altLang="en-US" sz="1800" dirty="0" err="1" smtClean="0"/>
                <a:t>실환자수로</a:t>
              </a:r>
              <a:r>
                <a:rPr lang="ko-KR" altLang="en-US" sz="1800" dirty="0" smtClean="0"/>
                <a:t> 만 계산한다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병실이 없어서 응급실에서 며칠씩 기다리고 있는 환자는 외래환자가 아니고 입원환자로 보아야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건강보험에서는 응급실에서 </a:t>
              </a:r>
              <a:r>
                <a:rPr lang="en-US" altLang="ko-KR" sz="1800" dirty="0" smtClean="0"/>
                <a:t>6</a:t>
              </a:r>
              <a:r>
                <a:rPr lang="ko-KR" altLang="en-US" sz="1800" dirty="0" smtClean="0"/>
                <a:t>시간이상 있는 환자는 입원환자로 구분하고 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324631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8-11) </a:t>
            </a:r>
            <a:r>
              <a:rPr lang="ko-KR" altLang="en-US" dirty="0" smtClean="0"/>
              <a:t>어느 병원의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209,000</a:t>
            </a:r>
            <a:r>
              <a:rPr lang="ko-KR" altLang="en-US" dirty="0" smtClean="0"/>
              <a:t>명이고 응급환자수가 </a:t>
            </a:r>
            <a:r>
              <a:rPr lang="en-US" altLang="ko-KR" dirty="0" smtClean="0"/>
              <a:t>15,000</a:t>
            </a:r>
            <a:r>
              <a:rPr lang="ko-KR" altLang="en-US" dirty="0" smtClean="0"/>
              <a:t>명일 경우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응급환자율은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pPr marL="1084263" indent="-1084263"/>
            <a:r>
              <a:rPr lang="ko-KR" altLang="en-US" dirty="0" smtClean="0"/>
              <a:t>풀이</a:t>
            </a:r>
            <a:r>
              <a:rPr lang="en-US" altLang="ko-KR" dirty="0" smtClean="0"/>
              <a:t>8-11) 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4209" name="_x92046768" descr="DRW000006f876d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324499"/>
            <a:ext cx="677341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4211" name="_x92048368" descr="DRW000006f876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039011"/>
            <a:ext cx="3714776" cy="714380"/>
          </a:xfrm>
          <a:prstGeom prst="rect">
            <a:avLst/>
          </a:prstGeom>
          <a:noFill/>
        </p:spPr>
      </p:pic>
      <p:sp>
        <p:nvSpPr>
          <p:cNvPr id="47" name="모서리가 둥근 직사각형 4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521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모서리가 둥근 직사각형 22"/>
          <p:cNvSpPr/>
          <p:nvPr/>
        </p:nvSpPr>
        <p:spPr bwMode="auto">
          <a:xfrm>
            <a:off x="237457" y="721949"/>
            <a:ext cx="3477285" cy="38560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응급환자 </a:t>
            </a:r>
            <a:r>
              <a:rPr lang="ko-KR" altLang="en-US" b="1" dirty="0" err="1" smtClean="0"/>
              <a:t>입원율</a:t>
            </a:r>
            <a:endParaRPr lang="en-US" b="1" dirty="0" smtClean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32225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smtClean="0"/>
              <a:t>예제</a:t>
            </a:r>
            <a:r>
              <a:rPr lang="en-US" altLang="ko-KR" dirty="0" smtClean="0"/>
              <a:t>8-12) </a:t>
            </a:r>
            <a:r>
              <a:rPr lang="ko-KR" altLang="en-US" dirty="0"/>
              <a:t>어느 병원의 응급환자 중 입원환자수가 </a:t>
            </a:r>
            <a:r>
              <a:rPr lang="en-US" altLang="ko-KR" dirty="0"/>
              <a:t>7,000</a:t>
            </a:r>
            <a:r>
              <a:rPr lang="ko-KR" altLang="en-US" dirty="0"/>
              <a:t>명이고 </a:t>
            </a:r>
            <a:r>
              <a:rPr lang="ko-KR" altLang="en-US" dirty="0" smtClean="0"/>
              <a:t>응급환자수가</a:t>
            </a:r>
            <a:endParaRPr lang="en-US" altLang="ko-KR" dirty="0" smtClean="0"/>
          </a:p>
          <a:p>
            <a:pPr fontAlgn="base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          </a:t>
            </a:r>
            <a:r>
              <a:rPr lang="en-US" altLang="ko-KR" dirty="0" smtClean="0"/>
              <a:t>15,000</a:t>
            </a:r>
            <a:r>
              <a:rPr lang="ko-KR" altLang="en-US" dirty="0"/>
              <a:t>명일 경우</a:t>
            </a:r>
            <a:r>
              <a:rPr lang="en-US" altLang="ko-KR" dirty="0"/>
              <a:t>, </a:t>
            </a:r>
            <a:r>
              <a:rPr lang="ko-KR" altLang="en-US" dirty="0"/>
              <a:t>응급환자 </a:t>
            </a:r>
            <a:r>
              <a:rPr lang="ko-KR" altLang="en-US" dirty="0" err="1"/>
              <a:t>입원율은</a:t>
            </a:r>
            <a:r>
              <a:rPr lang="en-US" altLang="ko-KR" dirty="0"/>
              <a:t>?</a:t>
            </a:r>
            <a:endParaRPr lang="ko-KR" altLang="en-US" dirty="0"/>
          </a:p>
          <a:p>
            <a:pPr marL="1084263" indent="-1084263"/>
            <a:r>
              <a:rPr lang="ko-KR" altLang="en-US" dirty="0" smtClean="0"/>
              <a:t>풀이</a:t>
            </a:r>
            <a:r>
              <a:rPr lang="en-US" altLang="ko-KR" dirty="0" smtClean="0"/>
              <a:t>8-12) 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28596" y="1114577"/>
            <a:ext cx="80318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b="1" u="sng" dirty="0"/>
              <a:t>응급환자 </a:t>
            </a:r>
            <a:r>
              <a:rPr lang="ko-KR" altLang="en-US" b="1" u="sng" dirty="0" err="1"/>
              <a:t>실인원에</a:t>
            </a:r>
            <a:r>
              <a:rPr lang="ko-KR" altLang="en-US" b="1" u="sng" dirty="0"/>
              <a:t> 대한 응급환자 중 입원환자수의 비율을 말한다</a:t>
            </a:r>
            <a:r>
              <a:rPr lang="en-US" altLang="ko-KR" b="1" u="sng" dirty="0"/>
              <a:t>.</a:t>
            </a:r>
            <a:r>
              <a:rPr lang="en-US" altLang="ko-KR" b="1" dirty="0"/>
              <a:t> </a:t>
            </a:r>
            <a:r>
              <a:rPr lang="ko-KR" altLang="en-US" dirty="0"/>
              <a:t>응급실에 온 환자의 상당수가 다른 병원으로 후송된다면 병원은 지역사회로부터 신뢰를 잃게 될 뿐 아니라</a:t>
            </a:r>
            <a:r>
              <a:rPr lang="en-US" altLang="ko-KR" dirty="0"/>
              <a:t>, </a:t>
            </a:r>
            <a:r>
              <a:rPr lang="ko-KR" altLang="en-US" dirty="0"/>
              <a:t>의료수익도 줄어 들 수밖에 없으므로 이 비율은 응급실 관리를 위해 매우 중요하다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1" name="_x173711936" descr="DRW00000d9839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257" y="2748340"/>
            <a:ext cx="7756514" cy="72008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3" name="_x173713856" descr="DRW00000d98399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79" y="4975644"/>
            <a:ext cx="3395683" cy="65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모서리가 둥근 직사각형 4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845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688490"/>
            <a:ext cx="8840483" cy="1854890"/>
            <a:chOff x="1602489" y="832206"/>
            <a:chExt cx="6048672" cy="120754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379164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응급실경유 </a:t>
              </a:r>
              <a:r>
                <a:rPr lang="ko-KR" altLang="en-US" b="1" dirty="0" err="1" smtClean="0"/>
                <a:t>입원율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입원환자 </a:t>
              </a:r>
              <a:r>
                <a:rPr lang="ko-KR" altLang="en-US" sz="1800" b="1" u="sng" dirty="0" err="1" smtClean="0"/>
                <a:t>실인원에</a:t>
              </a:r>
              <a:r>
                <a:rPr lang="ko-KR" altLang="en-US" sz="1800" b="1" u="sng" dirty="0" smtClean="0"/>
                <a:t> 대한 응급환자 중 입원환자수의 비율을 말한다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b="1" dirty="0" smtClean="0"/>
                <a:t> </a:t>
              </a:r>
              <a:r>
                <a:rPr lang="ko-KR" altLang="en-US" sz="1800" dirty="0" smtClean="0"/>
                <a:t>응급실경유 입원환자란 응급실을 통하여 입원이 이루어진 환자를 뜻한다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응급실에 온 환자들은 응급처치 후 입원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귀가 및 사망 등으로 분류할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응급실경유 </a:t>
              </a:r>
              <a:r>
                <a:rPr lang="ko-KR" altLang="en-US" sz="1800" dirty="0" err="1" smtClean="0"/>
                <a:t>입원율은</a:t>
              </a:r>
              <a:r>
                <a:rPr lang="ko-KR" altLang="en-US" sz="1800" dirty="0" smtClean="0"/>
                <a:t> 병원에 따라 차이가 있으나 높을수록 그 병원은 지역사회에서 구급병원의 역할을 제대로 수행하고 있음을 시사한다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외래환자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28880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8-13) </a:t>
            </a:r>
            <a:r>
              <a:rPr lang="ko-KR" altLang="en-US" dirty="0"/>
              <a:t>어느 병원의 응급환자 중 입원환자수가 </a:t>
            </a:r>
            <a:r>
              <a:rPr lang="en-US" altLang="ko-KR" dirty="0"/>
              <a:t>7,000</a:t>
            </a:r>
            <a:r>
              <a:rPr lang="ko-KR" altLang="en-US" dirty="0"/>
              <a:t>명이고 </a:t>
            </a:r>
            <a:r>
              <a:rPr lang="ko-KR" altLang="en-US" dirty="0" smtClean="0"/>
              <a:t>입원환자 </a:t>
            </a:r>
            <a:r>
              <a:rPr lang="ko-KR" altLang="en-US" dirty="0" err="1"/>
              <a:t>실인원수가</a:t>
            </a:r>
            <a:r>
              <a:rPr lang="ko-KR" altLang="en-US" dirty="0"/>
              <a:t> </a:t>
            </a:r>
            <a:r>
              <a:rPr lang="en-US" altLang="ko-KR" dirty="0"/>
              <a:t>67,000</a:t>
            </a:r>
            <a:r>
              <a:rPr lang="ko-KR" altLang="en-US" dirty="0"/>
              <a:t>명일 경우</a:t>
            </a:r>
            <a:r>
              <a:rPr lang="en-US" altLang="ko-KR" dirty="0"/>
              <a:t>, </a:t>
            </a:r>
            <a:r>
              <a:rPr lang="ko-KR" altLang="en-US" dirty="0"/>
              <a:t>응급실경유 </a:t>
            </a:r>
            <a:r>
              <a:rPr lang="ko-KR" altLang="en-US" dirty="0" err="1"/>
              <a:t>입원율은</a:t>
            </a:r>
            <a:r>
              <a:rPr lang="ko-KR" altLang="en-US" dirty="0"/>
              <a:t> 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8-13)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5233" name="_x92048688" descr="DRW000006f876f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30" y="2826180"/>
            <a:ext cx="8823370" cy="962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5" name="_x173715216" descr="DRW00000d9839a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4942196"/>
            <a:ext cx="3395683" cy="65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모서리가 둥근 직사각형 4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179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100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 bwMode="auto">
          <a:xfrm>
            <a:off x="229195" y="756827"/>
            <a:ext cx="4344789" cy="59387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진료수익의 개념 및 분류</a:t>
            </a:r>
            <a:endParaRPr kumimoji="0" lang="en-US" altLang="ko-KR" b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진료수익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9194" y="1413291"/>
            <a:ext cx="85912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/>
              <a:t>병원의 진료수익은 병원이 환자에게 진료서비스를 제공하여 획득한 경제적 가치이며 환자</a:t>
            </a:r>
            <a:r>
              <a:rPr lang="en-US" altLang="ko-KR" dirty="0"/>
              <a:t>, </a:t>
            </a:r>
            <a:r>
              <a:rPr lang="ko-KR" altLang="en-US" dirty="0"/>
              <a:t>환자의 가족</a:t>
            </a:r>
            <a:r>
              <a:rPr lang="en-US" altLang="ko-KR" dirty="0"/>
              <a:t>, </a:t>
            </a:r>
            <a:r>
              <a:rPr lang="ko-KR" altLang="en-US" dirty="0"/>
              <a:t>의료보험자 등으로부터 수납할 수 있는 권한</a:t>
            </a:r>
            <a:r>
              <a:rPr lang="en-US" altLang="ko-KR" dirty="0"/>
              <a:t>(</a:t>
            </a:r>
            <a:r>
              <a:rPr lang="ko-KR" altLang="en-US" dirty="0"/>
              <a:t>채권</a:t>
            </a:r>
            <a:r>
              <a:rPr lang="en-US" altLang="ko-KR" dirty="0"/>
              <a:t>)</a:t>
            </a:r>
            <a:r>
              <a:rPr lang="ko-KR" altLang="en-US" dirty="0"/>
              <a:t>이 확정된 병원의 소득을 의미한다</a:t>
            </a:r>
            <a:r>
              <a:rPr lang="en-US" altLang="ko-KR" dirty="0"/>
              <a:t>. </a:t>
            </a:r>
            <a:r>
              <a:rPr lang="ko-KR" altLang="en-US" dirty="0"/>
              <a:t>여기서 진료수익은 환자에게 투입된 진료행위에 의해서 발생한 의료수익을 의미한다</a:t>
            </a:r>
            <a:r>
              <a:rPr lang="en-US" altLang="ko-KR" dirty="0"/>
              <a:t>. </a:t>
            </a:r>
            <a:r>
              <a:rPr lang="ko-KR" altLang="en-US" dirty="0"/>
              <a:t>즉 의료업의 결과 의료행위에 의해서 발생되는 수익이며</a:t>
            </a:r>
            <a:r>
              <a:rPr lang="en-US" altLang="ko-KR" dirty="0"/>
              <a:t>, </a:t>
            </a:r>
            <a:r>
              <a:rPr lang="ko-KR" altLang="en-US" dirty="0"/>
              <a:t>여기에 식대</a:t>
            </a:r>
            <a:r>
              <a:rPr lang="en-US" altLang="ko-KR" dirty="0"/>
              <a:t>, </a:t>
            </a:r>
            <a:r>
              <a:rPr lang="ko-KR" altLang="en-US" dirty="0"/>
              <a:t>진단서</a:t>
            </a:r>
            <a:r>
              <a:rPr lang="en-US" altLang="ko-KR" dirty="0"/>
              <a:t>, </a:t>
            </a:r>
            <a:r>
              <a:rPr lang="ko-KR" altLang="en-US" dirty="0"/>
              <a:t>증명수수료 등이 포함된다</a:t>
            </a:r>
            <a:r>
              <a:rPr lang="en-US" altLang="ko-KR" dirty="0"/>
              <a:t>. </a:t>
            </a:r>
            <a:r>
              <a:rPr lang="ko-KR" altLang="en-US" dirty="0"/>
              <a:t>진료수익은 </a:t>
            </a:r>
            <a:r>
              <a:rPr lang="ko-KR" altLang="en-US" dirty="0" err="1"/>
              <a:t>발생원천별</a:t>
            </a:r>
            <a:r>
              <a:rPr lang="en-US" altLang="ko-KR" dirty="0"/>
              <a:t>, </a:t>
            </a:r>
            <a:r>
              <a:rPr lang="ko-KR" altLang="en-US" dirty="0"/>
              <a:t>보험형태별</a:t>
            </a:r>
            <a:r>
              <a:rPr lang="en-US" altLang="ko-KR" dirty="0"/>
              <a:t>, </a:t>
            </a:r>
            <a:r>
              <a:rPr lang="ko-KR" altLang="en-US" dirty="0"/>
              <a:t>진료과별</a:t>
            </a:r>
            <a:r>
              <a:rPr lang="en-US" altLang="ko-KR" dirty="0"/>
              <a:t>, </a:t>
            </a:r>
            <a:r>
              <a:rPr lang="ko-KR" altLang="en-US" dirty="0"/>
              <a:t>진료항목별 등으로 분류하며 분류기준의 조합에 의해 다양하게 분류할 수 있다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dirty="0"/>
              <a:t>수익의 발생원천에 따라서 외래수익</a:t>
            </a:r>
            <a:r>
              <a:rPr lang="en-US" altLang="ko-KR" dirty="0"/>
              <a:t>(</a:t>
            </a:r>
            <a:r>
              <a:rPr lang="ko-KR" altLang="en-US" dirty="0"/>
              <a:t>외래환자 진료수익</a:t>
            </a:r>
            <a:r>
              <a:rPr lang="en-US" altLang="ko-KR" dirty="0"/>
              <a:t>), </a:t>
            </a:r>
            <a:r>
              <a:rPr lang="ko-KR" altLang="en-US" dirty="0"/>
              <a:t>입원수익</a:t>
            </a:r>
            <a:r>
              <a:rPr lang="en-US" altLang="ko-KR" dirty="0"/>
              <a:t>(</a:t>
            </a:r>
            <a:r>
              <a:rPr lang="ko-KR" altLang="en-US" dirty="0"/>
              <a:t>입원환자 진료수익</a:t>
            </a:r>
            <a:r>
              <a:rPr lang="en-US" altLang="ko-KR" dirty="0"/>
              <a:t>)</a:t>
            </a:r>
            <a:r>
              <a:rPr lang="ko-KR" altLang="en-US" dirty="0"/>
              <a:t>과 기타의료수익</a:t>
            </a:r>
            <a:r>
              <a:rPr lang="en-US" altLang="ko-KR" dirty="0"/>
              <a:t>(</a:t>
            </a:r>
            <a:r>
              <a:rPr lang="ko-KR" altLang="en-US" dirty="0"/>
              <a:t>종합검진</a:t>
            </a:r>
            <a:r>
              <a:rPr lang="en-US" altLang="ko-KR" dirty="0"/>
              <a:t>, </a:t>
            </a:r>
            <a:r>
              <a:rPr lang="ko-KR" altLang="en-US" dirty="0"/>
              <a:t>건강검진</a:t>
            </a:r>
            <a:r>
              <a:rPr lang="en-US" altLang="ko-KR" dirty="0"/>
              <a:t>, </a:t>
            </a:r>
            <a:r>
              <a:rPr lang="ko-KR" altLang="en-US" dirty="0"/>
              <a:t>신체검진</a:t>
            </a:r>
            <a:r>
              <a:rPr lang="en-US" altLang="ko-KR" dirty="0"/>
              <a:t>, </a:t>
            </a:r>
            <a:r>
              <a:rPr lang="ko-KR" altLang="en-US" dirty="0"/>
              <a:t>방문진료 등의 수익</a:t>
            </a:r>
            <a:r>
              <a:rPr lang="en-US" altLang="ko-KR" dirty="0"/>
              <a:t>) </a:t>
            </a:r>
            <a:r>
              <a:rPr lang="ko-KR" altLang="en-US" dirty="0"/>
              <a:t>등으로 분류된다</a:t>
            </a:r>
            <a:r>
              <a:rPr lang="en-US" altLang="ko-KR" dirty="0"/>
              <a:t>. </a:t>
            </a:r>
            <a:r>
              <a:rPr lang="ko-KR" altLang="en-US" dirty="0"/>
              <a:t>보험형태에 따라서 국민건강보험</a:t>
            </a:r>
            <a:r>
              <a:rPr lang="en-US" altLang="ko-KR" dirty="0"/>
              <a:t>, </a:t>
            </a:r>
            <a:r>
              <a:rPr lang="ko-KR" altLang="en-US" dirty="0"/>
              <a:t>의료급여</a:t>
            </a:r>
            <a:r>
              <a:rPr lang="en-US" altLang="ko-KR" dirty="0"/>
              <a:t>, </a:t>
            </a:r>
            <a:r>
              <a:rPr lang="ko-KR" altLang="en-US" dirty="0"/>
              <a:t>산재보험</a:t>
            </a:r>
            <a:r>
              <a:rPr lang="en-US" altLang="ko-KR" dirty="0"/>
              <a:t>, </a:t>
            </a:r>
            <a:r>
              <a:rPr lang="ko-KR" altLang="en-US" dirty="0"/>
              <a:t>공무상요양</a:t>
            </a:r>
            <a:r>
              <a:rPr lang="en-US" altLang="ko-KR" dirty="0"/>
              <a:t>, </a:t>
            </a:r>
            <a:r>
              <a:rPr lang="ko-KR" altLang="en-US" dirty="0"/>
              <a:t>자동차보험</a:t>
            </a:r>
            <a:r>
              <a:rPr lang="en-US" altLang="ko-KR" dirty="0"/>
              <a:t>, </a:t>
            </a:r>
            <a:r>
              <a:rPr lang="ko-KR" altLang="en-US" dirty="0" err="1"/>
              <a:t>일반비급여</a:t>
            </a:r>
            <a:r>
              <a:rPr lang="ko-KR" altLang="en-US" dirty="0"/>
              <a:t> 등으로 분류한다</a:t>
            </a:r>
            <a:r>
              <a:rPr lang="en-US" altLang="ko-KR" dirty="0"/>
              <a:t>. </a:t>
            </a:r>
            <a:r>
              <a:rPr lang="ko-KR" altLang="en-US" dirty="0"/>
              <a:t>진료과별로 내과</a:t>
            </a:r>
            <a:r>
              <a:rPr lang="en-US" altLang="ko-KR" dirty="0"/>
              <a:t>, </a:t>
            </a:r>
            <a:r>
              <a:rPr lang="ko-KR" altLang="en-US" dirty="0"/>
              <a:t>외과</a:t>
            </a:r>
            <a:r>
              <a:rPr lang="en-US" altLang="ko-KR" dirty="0"/>
              <a:t>, </a:t>
            </a:r>
            <a:r>
              <a:rPr lang="ko-KR" altLang="en-US" dirty="0"/>
              <a:t>산부인과</a:t>
            </a:r>
            <a:r>
              <a:rPr lang="en-US" altLang="ko-KR" dirty="0"/>
              <a:t>, </a:t>
            </a:r>
            <a:r>
              <a:rPr lang="ko-KR" altLang="en-US" dirty="0"/>
              <a:t>소아청소년과</a:t>
            </a:r>
            <a:r>
              <a:rPr lang="en-US" altLang="ko-KR" dirty="0"/>
              <a:t>, </a:t>
            </a:r>
            <a:r>
              <a:rPr lang="ko-KR" altLang="en-US" dirty="0"/>
              <a:t>신경과</a:t>
            </a:r>
            <a:r>
              <a:rPr lang="en-US" altLang="ko-KR" dirty="0"/>
              <a:t>, </a:t>
            </a:r>
            <a:r>
              <a:rPr lang="ko-KR" altLang="en-US" dirty="0"/>
              <a:t>신경외과</a:t>
            </a:r>
            <a:r>
              <a:rPr lang="en-US" altLang="ko-KR" dirty="0"/>
              <a:t>, </a:t>
            </a:r>
            <a:r>
              <a:rPr lang="ko-KR" altLang="en-US" dirty="0"/>
              <a:t>정형외과</a:t>
            </a:r>
            <a:r>
              <a:rPr lang="en-US" altLang="ko-KR" dirty="0"/>
              <a:t>, </a:t>
            </a:r>
            <a:r>
              <a:rPr lang="ko-KR" altLang="en-US" dirty="0"/>
              <a:t>안과</a:t>
            </a:r>
            <a:r>
              <a:rPr lang="en-US" altLang="ko-KR" dirty="0"/>
              <a:t>, </a:t>
            </a:r>
            <a:r>
              <a:rPr lang="ko-KR" altLang="en-US" dirty="0"/>
              <a:t>이비인후과</a:t>
            </a:r>
            <a:r>
              <a:rPr lang="en-US" altLang="ko-KR" dirty="0"/>
              <a:t>, </a:t>
            </a:r>
            <a:r>
              <a:rPr lang="ko-KR" altLang="en-US" dirty="0"/>
              <a:t>비뇨기과</a:t>
            </a:r>
            <a:r>
              <a:rPr lang="en-US" altLang="ko-KR" dirty="0"/>
              <a:t>, </a:t>
            </a:r>
            <a:r>
              <a:rPr lang="ko-KR" altLang="en-US" dirty="0"/>
              <a:t>피부과</a:t>
            </a:r>
            <a:r>
              <a:rPr lang="en-US" altLang="ko-KR" dirty="0"/>
              <a:t>, </a:t>
            </a:r>
            <a:r>
              <a:rPr lang="ko-KR" altLang="en-US" dirty="0"/>
              <a:t>정신건강의학과</a:t>
            </a:r>
            <a:r>
              <a:rPr lang="en-US" altLang="ko-KR" dirty="0"/>
              <a:t>, </a:t>
            </a:r>
            <a:r>
              <a:rPr lang="ko-KR" altLang="en-US" dirty="0"/>
              <a:t>재활의학과</a:t>
            </a:r>
            <a:r>
              <a:rPr lang="en-US" altLang="ko-KR" dirty="0"/>
              <a:t>, </a:t>
            </a:r>
            <a:r>
              <a:rPr lang="ko-KR" altLang="en-US" dirty="0"/>
              <a:t>가정의학과</a:t>
            </a:r>
            <a:r>
              <a:rPr lang="en-US" altLang="ko-KR" dirty="0"/>
              <a:t>, </a:t>
            </a:r>
            <a:r>
              <a:rPr lang="ko-KR" altLang="en-US" dirty="0"/>
              <a:t>치과</a:t>
            </a:r>
            <a:r>
              <a:rPr lang="en-US" altLang="ko-KR" dirty="0"/>
              <a:t>, </a:t>
            </a:r>
            <a:r>
              <a:rPr lang="ko-KR" altLang="en-US" dirty="0"/>
              <a:t>응급의학과 등으로 분류할 수 있다</a:t>
            </a:r>
            <a:r>
              <a:rPr lang="en-US" altLang="ko-KR" dirty="0"/>
              <a:t>. </a:t>
            </a:r>
            <a:r>
              <a:rPr lang="ko-KR" altLang="en-US" b="1" u="sng" dirty="0" smtClean="0"/>
              <a:t>진료항목별로 </a:t>
            </a:r>
            <a:r>
              <a:rPr lang="ko-KR" altLang="en-US" b="1" u="sng" dirty="0" err="1"/>
              <a:t>기본진료료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검사료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영상진단 및 방사선 </a:t>
            </a:r>
            <a:r>
              <a:rPr lang="ko-KR" altLang="en-US" b="1" u="sng" dirty="0" err="1"/>
              <a:t>치료료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투약 및 </a:t>
            </a:r>
            <a:r>
              <a:rPr lang="ko-KR" altLang="en-US" b="1" u="sng" dirty="0" err="1"/>
              <a:t>조제료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주사료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마취료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이학요법료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정신요법료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처치 및 수술료</a:t>
            </a:r>
            <a:r>
              <a:rPr lang="en-US" altLang="ko-KR" b="1" u="sng" dirty="0"/>
              <a:t>, </a:t>
            </a:r>
            <a:r>
              <a:rPr lang="ko-KR" altLang="en-US" b="1" u="sng" dirty="0" err="1"/>
              <a:t>약제비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입원환자 식대 등이 있다</a:t>
            </a:r>
            <a:r>
              <a:rPr lang="en-US" altLang="ko-KR" b="1" u="sng" dirty="0"/>
              <a:t>.</a:t>
            </a:r>
            <a:endParaRPr lang="ko-KR" altLang="en-US" b="1" u="sng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810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4430"/>
            <a:ext cx="8840483" cy="2131877"/>
            <a:chOff x="1602489" y="832206"/>
            <a:chExt cx="6048672" cy="138786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외래환자 </a:t>
              </a:r>
              <a:r>
                <a:rPr lang="en-US" altLang="ko-KR" b="1" dirty="0" smtClean="0"/>
                <a:t>1</a:t>
              </a:r>
              <a:r>
                <a:rPr lang="ko-KR" altLang="en-US" b="1" dirty="0" smtClean="0"/>
                <a:t>인당 </a:t>
              </a:r>
              <a:r>
                <a:rPr lang="ko-KR" altLang="en-US" b="1" dirty="0" err="1" smtClean="0"/>
                <a:t>일평균</a:t>
              </a:r>
              <a:r>
                <a:rPr lang="ko-KR" altLang="en-US" b="1" dirty="0" smtClean="0"/>
                <a:t> 진료비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114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외래환자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인당 </a:t>
              </a:r>
              <a:r>
                <a:rPr lang="ko-KR" altLang="en-US" sz="1800" b="1" u="sng" dirty="0" err="1" smtClean="0"/>
                <a:t>일평균</a:t>
              </a:r>
              <a:r>
                <a:rPr lang="ko-KR" altLang="en-US" sz="1800" b="1" u="sng" dirty="0" smtClean="0"/>
                <a:t> 진료비는 외래수익을 </a:t>
              </a:r>
              <a:r>
                <a:rPr lang="ko-KR" altLang="en-US" sz="1800" b="1" u="sng" dirty="0" err="1" smtClean="0"/>
                <a:t>연외래환자수로</a:t>
              </a:r>
              <a:r>
                <a:rPr lang="ko-KR" altLang="en-US" sz="1800" b="1" u="sng" dirty="0" smtClean="0"/>
                <a:t> 나눈 비율이다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진료수익은 환자수와 환자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인당 평균진료비의 곱으로 결정되기 때문에 환자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인당 평균진료비 수준이 수익성 관리에 있어서 중요한 지표이다</a:t>
              </a:r>
              <a:r>
                <a:rPr lang="en-US" altLang="ko-KR" sz="1800" b="1" dirty="0" smtClean="0"/>
                <a:t>. </a:t>
              </a:r>
              <a:r>
                <a:rPr lang="ko-KR" altLang="en-US" sz="1800" b="1" u="sng" dirty="0" smtClean="0"/>
                <a:t>환자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인당 평균진료비는 환자 질환의 난이도와 의료의 질적 수준과 관련 있는 지표이기 때문에 의료서비스 관리에 있어서도 중요한 의미를 갖는다</a:t>
              </a:r>
              <a:r>
                <a:rPr lang="en-US" altLang="ko-KR" sz="1800" b="1" u="sng" dirty="0" smtClean="0"/>
                <a:t>.</a:t>
              </a:r>
              <a:r>
                <a:rPr lang="en-US" altLang="ko-KR" sz="1800" dirty="0" smtClean="0"/>
                <a:t> </a:t>
              </a:r>
              <a:r>
                <a:rPr lang="ko-KR" altLang="en-US" sz="1800" dirty="0" smtClean="0"/>
                <a:t>병원 내에서 진료과별로 분류하여 파악할 경우 진료과별로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인당 </a:t>
              </a:r>
              <a:r>
                <a:rPr lang="ko-KR" altLang="en-US" sz="1800" dirty="0" err="1" smtClean="0"/>
                <a:t>일평균</a:t>
              </a:r>
              <a:r>
                <a:rPr lang="ko-KR" altLang="en-US" sz="1800" dirty="0" smtClean="0"/>
                <a:t> 진료비를 알아 볼 수 있어 병원경영 지표로 이용할 수 있다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진료수익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304752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8-14) </a:t>
            </a:r>
            <a:r>
              <a:rPr lang="ko-KR" altLang="en-US" dirty="0" smtClean="0"/>
              <a:t>어느 병원의 외래수익이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억원이고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23,000</a:t>
            </a:r>
            <a:r>
              <a:rPr lang="ko-KR" altLang="en-US" dirty="0" smtClean="0"/>
              <a:t>명이라면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외래환자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ko-KR" altLang="en-US" dirty="0" err="1" smtClean="0"/>
              <a:t>일평균</a:t>
            </a:r>
            <a:r>
              <a:rPr lang="ko-KR" altLang="en-US" dirty="0" smtClean="0"/>
              <a:t> 진료비는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8-14)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6257" name="_x92048688" descr="DRW000006f877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90306"/>
            <a:ext cx="796295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6259" name="_x92046128" descr="DRW000006f877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019132"/>
            <a:ext cx="3075804" cy="714380"/>
          </a:xfrm>
          <a:prstGeom prst="rect">
            <a:avLst/>
          </a:prstGeom>
          <a:noFill/>
        </p:spPr>
      </p:pic>
      <p:sp>
        <p:nvSpPr>
          <p:cNvPr id="51" name="모서리가 둥근 직사각형 5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302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9558"/>
            <a:ext cx="8840483" cy="746908"/>
            <a:chOff x="1602489" y="832206"/>
            <a:chExt cx="6048672" cy="48624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입원환자 </a:t>
              </a:r>
              <a:r>
                <a:rPr lang="en-US" altLang="ko-KR" b="1" dirty="0" smtClean="0"/>
                <a:t>1</a:t>
              </a:r>
              <a:r>
                <a:rPr lang="ko-KR" altLang="en-US" b="1" dirty="0" smtClean="0"/>
                <a:t>인당 </a:t>
              </a:r>
              <a:r>
                <a:rPr lang="ko-KR" altLang="en-US" b="1" dirty="0" err="1" smtClean="0"/>
                <a:t>일평균</a:t>
              </a:r>
              <a:r>
                <a:rPr lang="ko-KR" altLang="en-US" b="1" dirty="0" smtClean="0"/>
                <a:t> 진료비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2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b="1" u="sng" dirty="0" smtClean="0"/>
                <a:t>입원환자 </a:t>
              </a:r>
              <a:r>
                <a:rPr lang="en-US" altLang="ko-KR" sz="1800" b="1" u="sng" dirty="0" smtClean="0"/>
                <a:t>1</a:t>
              </a:r>
              <a:r>
                <a:rPr lang="ko-KR" altLang="en-US" sz="1800" b="1" u="sng" dirty="0" smtClean="0"/>
                <a:t>인당 </a:t>
              </a:r>
              <a:r>
                <a:rPr lang="ko-KR" altLang="en-US" sz="1800" b="1" u="sng" dirty="0" err="1" smtClean="0"/>
                <a:t>일평균</a:t>
              </a:r>
              <a:r>
                <a:rPr lang="ko-KR" altLang="en-US" sz="1800" b="1" u="sng" dirty="0" smtClean="0"/>
                <a:t> 진료비는 입원수익을 </a:t>
              </a:r>
              <a:r>
                <a:rPr lang="ko-KR" altLang="en-US" sz="1800" b="1" u="sng" dirty="0" err="1" smtClean="0"/>
                <a:t>연입원환자수로</a:t>
              </a:r>
              <a:r>
                <a:rPr lang="ko-KR" altLang="en-US" sz="1800" b="1" u="sng" dirty="0" smtClean="0"/>
                <a:t> 나눈 비율이다</a:t>
              </a:r>
              <a:r>
                <a:rPr lang="en-US" altLang="ko-KR" sz="1800" b="1" u="sng" dirty="0" smtClean="0"/>
                <a:t>.</a:t>
              </a:r>
              <a:endParaRPr lang="ko-KR" altLang="en-US" sz="1800" b="1" u="sng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진료수익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3386553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8-15) </a:t>
            </a:r>
            <a:r>
              <a:rPr lang="ko-KR" altLang="en-US" dirty="0" smtClean="0"/>
              <a:t>어느 병원의 입원수익이 </a:t>
            </a:r>
            <a:r>
              <a:rPr lang="en-US" altLang="ko-KR" dirty="0" smtClean="0"/>
              <a:t>19</a:t>
            </a:r>
            <a:r>
              <a:rPr lang="ko-KR" altLang="en-US" dirty="0" err="1" smtClean="0"/>
              <a:t>억원이고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연입원환자수가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12,000</a:t>
            </a:r>
            <a:r>
              <a:rPr lang="ko-KR" altLang="en-US" dirty="0" smtClean="0"/>
              <a:t>명이라면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입원환자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ko-KR" altLang="en-US" dirty="0" err="1" smtClean="0"/>
              <a:t>일평균</a:t>
            </a:r>
            <a:r>
              <a:rPr lang="ko-KR" altLang="en-US" dirty="0" smtClean="0"/>
              <a:t> 진료비는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8-15)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91389296" descr="DRW0000163884c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88840"/>
            <a:ext cx="796295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_x91390896" descr="DRW0000163884d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100934"/>
            <a:ext cx="3286148" cy="723998"/>
          </a:xfrm>
          <a:prstGeom prst="rect">
            <a:avLst/>
          </a:prstGeom>
          <a:noFill/>
        </p:spPr>
      </p:pic>
      <p:sp>
        <p:nvSpPr>
          <p:cNvPr id="53" name="모서리가 둥근 직사각형 5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53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3171"/>
            <a:ext cx="8840483" cy="1577886"/>
            <a:chOff x="1602489" y="832206"/>
            <a:chExt cx="6048672" cy="102721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en-US" altLang="ko-KR" b="1" dirty="0" smtClean="0"/>
                <a:t>100</a:t>
              </a:r>
              <a:r>
                <a:rPr lang="ko-KR" altLang="en-US" b="1" dirty="0" smtClean="0"/>
                <a:t>병상당 월평균 외래수익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7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연간 외래수익을 기간 중 월수로 나누고 </a:t>
              </a:r>
              <a:r>
                <a:rPr lang="en-US" altLang="ko-KR" sz="1800" dirty="0" smtClean="0"/>
                <a:t>100</a:t>
              </a:r>
              <a:r>
                <a:rPr lang="ko-KR" altLang="en-US" sz="1800" dirty="0" smtClean="0"/>
                <a:t>병상으로 환산한 수익이다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진료과별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환자종류별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진료항목별 </a:t>
              </a:r>
              <a:r>
                <a:rPr lang="en-US" altLang="ko-KR" sz="1800" dirty="0" smtClean="0"/>
                <a:t>100</a:t>
              </a:r>
              <a:r>
                <a:rPr lang="ko-KR" altLang="en-US" sz="1800" dirty="0" smtClean="0"/>
                <a:t>병상당 월평균 외래수익으로 세분하여 분석할 경우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어떤 종류의 </a:t>
              </a:r>
              <a:r>
                <a:rPr lang="ko-KR" altLang="en-US" sz="1800" dirty="0" err="1" smtClean="0"/>
                <a:t>진료과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환자종류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진료항목에게서 월평균 어느 정도의 수익이 발생하는 가를 파악할 수 있다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진료수익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30349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8-16) </a:t>
            </a:r>
            <a:r>
              <a:rPr lang="ko-KR" altLang="en-US" dirty="0" smtClean="0"/>
              <a:t>어느 병원의 평균가동병상이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병상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외래수익이 </a:t>
            </a:r>
            <a:r>
              <a:rPr lang="en-US" altLang="ko-KR" dirty="0" smtClean="0"/>
              <a:t>180</a:t>
            </a:r>
            <a:r>
              <a:rPr lang="ko-KR" altLang="en-US" dirty="0" err="1" smtClean="0"/>
              <a:t>억원이라면</a:t>
            </a:r>
            <a:r>
              <a:rPr lang="ko-KR" altLang="en-US" dirty="0" smtClean="0"/>
              <a:t>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병상당 월평균 외래수익은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8-16)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8309" name="_x92047888" descr="DRW000006f8773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988" y="2655127"/>
            <a:ext cx="8720096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8311" name="_x92047568" descr="DRW000006f877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017875"/>
            <a:ext cx="4071966" cy="653789"/>
          </a:xfrm>
          <a:prstGeom prst="rect">
            <a:avLst/>
          </a:prstGeom>
          <a:noFill/>
        </p:spPr>
      </p:pic>
      <p:sp>
        <p:nvSpPr>
          <p:cNvPr id="55" name="모서리가 둥근 직사각형 5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40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25775"/>
            <a:ext cx="8840483" cy="746893"/>
            <a:chOff x="1602489" y="832206"/>
            <a:chExt cx="6048672" cy="48623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en-US" altLang="ko-KR" b="1" dirty="0" smtClean="0"/>
                <a:t>100</a:t>
              </a:r>
              <a:r>
                <a:rPr lang="ko-KR" altLang="en-US" b="1" dirty="0" smtClean="0"/>
                <a:t>병상당 월평균 입원수익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2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연간 입원수익을 기간 중 월수로 나누고 </a:t>
              </a:r>
              <a:r>
                <a:rPr lang="en-US" altLang="ko-KR" sz="1800" dirty="0" smtClean="0"/>
                <a:t>100</a:t>
              </a:r>
              <a:r>
                <a:rPr lang="ko-KR" altLang="en-US" sz="1800" dirty="0" smtClean="0"/>
                <a:t>병상으로 환산한 수익이다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진료수익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3402763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8-17) </a:t>
            </a:r>
            <a:r>
              <a:rPr lang="ko-KR" altLang="en-US" dirty="0" smtClean="0"/>
              <a:t>어느 병원의 평균가동병상이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병상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입원수익이 </a:t>
            </a:r>
            <a:r>
              <a:rPr lang="en-US" altLang="ko-KR" dirty="0" smtClean="0"/>
              <a:t>450</a:t>
            </a:r>
            <a:r>
              <a:rPr lang="ko-KR" altLang="en-US" dirty="0" err="1" smtClean="0"/>
              <a:t>억원이라면</a:t>
            </a:r>
            <a:r>
              <a:rPr lang="ko-KR" altLang="en-US" dirty="0" smtClean="0"/>
              <a:t>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병상당 월평균 입원수익은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8-17)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91390016" descr="DRW0000163884d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117143"/>
            <a:ext cx="4643470" cy="671697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91390096" descr="DRW0000163884e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200" y="1835047"/>
            <a:ext cx="8720095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7" name="모서리가 둥근 직사각형 5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325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60032"/>
            <a:ext cx="8840483" cy="1854890"/>
            <a:chOff x="1602489" y="832206"/>
            <a:chExt cx="6048672" cy="120754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조정환자수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조정환자수는 모든 환자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재원환자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외래환자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를 진료비를 근거로 하여 재원환자로 환산한 환자수를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이러한 조정환자수는 병원 재무계획 수립 및 재료비를 추정하거나 원가계산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부가가치계산에 사용된다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조정환자수 개념을 사용하는 이유로서 병원의 환자는 재원환자와 외래환자로 구분하며 재원환자와 외래환자의 </a:t>
              </a:r>
              <a:r>
                <a:rPr lang="ko-KR" altLang="en-US" sz="1800" dirty="0" err="1" smtClean="0"/>
                <a:t>진료량</a:t>
              </a:r>
              <a:r>
                <a:rPr lang="ko-KR" altLang="en-US" sz="1800" dirty="0" smtClean="0"/>
                <a:t> 수준이 다르므로 투입비용과 수가기준이 달라 단순하게 합산할 수 없기 때문이다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진료수익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4360350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8-18) 500</a:t>
            </a:r>
            <a:r>
              <a:rPr lang="ko-KR" altLang="en-US" dirty="0" smtClean="0"/>
              <a:t>병상 규모인 </a:t>
            </a:r>
            <a:r>
              <a:rPr lang="en-US" altLang="ko-KR" dirty="0" smtClean="0"/>
              <a:t>D</a:t>
            </a:r>
            <a:r>
              <a:rPr lang="ko-KR" altLang="en-US" dirty="0" smtClean="0"/>
              <a:t>병원의 </a:t>
            </a:r>
            <a:r>
              <a:rPr lang="ko-KR" altLang="en-US" dirty="0" err="1" smtClean="0"/>
              <a:t>연재원환자수가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169,725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연외래환자수가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168,045</a:t>
            </a:r>
            <a:r>
              <a:rPr lang="ko-KR" altLang="en-US" dirty="0" smtClean="0"/>
              <a:t>명이고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재원환자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ko-KR" altLang="en-US" dirty="0" err="1" smtClean="0"/>
              <a:t>일평균</a:t>
            </a:r>
            <a:r>
              <a:rPr lang="ko-KR" altLang="en-US" dirty="0" smtClean="0"/>
              <a:t> 진료비가 </a:t>
            </a:r>
            <a:r>
              <a:rPr lang="en-US" altLang="ko-KR" dirty="0" smtClean="0"/>
              <a:t>158,333</a:t>
            </a:r>
            <a:r>
              <a:rPr lang="ko-KR" altLang="en-US" dirty="0" smtClean="0"/>
              <a:t>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외래환자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ko-KR" altLang="en-US" dirty="0" err="1" smtClean="0"/>
              <a:t>일평균</a:t>
            </a:r>
            <a:r>
              <a:rPr lang="ko-KR" altLang="en-US" dirty="0" smtClean="0"/>
              <a:t> 진료비가 </a:t>
            </a:r>
            <a:r>
              <a:rPr lang="en-US" altLang="ko-KR" dirty="0" smtClean="0"/>
              <a:t>43,478</a:t>
            </a:r>
            <a:r>
              <a:rPr lang="ko-KR" altLang="en-US" dirty="0" smtClean="0"/>
              <a:t>원이라고 하면 </a:t>
            </a:r>
            <a:r>
              <a:rPr lang="en-US" altLang="ko-KR" dirty="0" smtClean="0"/>
              <a:t>D</a:t>
            </a:r>
            <a:r>
              <a:rPr lang="ko-KR" altLang="en-US" dirty="0" smtClean="0"/>
              <a:t>병원의 조정환자수는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8-18)</a:t>
            </a:r>
            <a:endParaRPr lang="ko-KR" altLang="en-US" dirty="0" smtClean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2769" name="_x91390576" descr="DRW0000163884f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" y="2931590"/>
            <a:ext cx="8873067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2771" name="_x91388496" descr="DRW0000163885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5503358"/>
            <a:ext cx="5740044" cy="642942"/>
          </a:xfrm>
          <a:prstGeom prst="rect">
            <a:avLst/>
          </a:prstGeom>
          <a:noFill/>
        </p:spPr>
      </p:pic>
      <p:sp>
        <p:nvSpPr>
          <p:cNvPr id="59" name="모서리가 둥근 직사각형 5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182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537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7"/>
          <p:cNvGrpSpPr>
            <a:grpSpLocks/>
          </p:cNvGrpSpPr>
          <p:nvPr/>
        </p:nvGrpSpPr>
        <p:grpSpPr bwMode="auto">
          <a:xfrm>
            <a:off x="112446" y="692696"/>
            <a:ext cx="8840483" cy="794721"/>
            <a:chOff x="1630549" y="832206"/>
            <a:chExt cx="6048672" cy="132911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3592010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의료전달체계 및 </a:t>
              </a:r>
              <a:r>
                <a:rPr kumimoji="0" lang="ko-KR" altLang="en-US" b="1" dirty="0" err="1" smtClean="0"/>
                <a:t>종별가산율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49"/>
              <a:ext cx="6048672" cy="6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ko-KR" altLang="en-US" sz="18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-2231" y="1127828"/>
            <a:ext cx="914825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700" dirty="0" smtClean="0"/>
              <a:t>  의료전달체계</a:t>
            </a:r>
            <a:r>
              <a:rPr lang="en-US" altLang="ko-KR" sz="1700" dirty="0"/>
              <a:t>(health care delivery system)</a:t>
            </a:r>
            <a:r>
              <a:rPr lang="ko-KR" altLang="en-US" sz="1700" dirty="0"/>
              <a:t>에 따르면 국민건강보험 요양급여 기준에 관한 규칙에 의하여 </a:t>
            </a:r>
            <a:r>
              <a:rPr lang="ko-KR" altLang="en-US" sz="1700" b="1" u="sng" dirty="0"/>
              <a:t>요양급여는 </a:t>
            </a:r>
            <a:r>
              <a:rPr lang="en-US" altLang="ko-KR" sz="1700" b="1" u="sng" dirty="0"/>
              <a:t>1</a:t>
            </a:r>
            <a:r>
              <a:rPr lang="ko-KR" altLang="en-US" sz="1700" b="1" u="sng" dirty="0"/>
              <a:t>단계 요양급여를 받은 후 </a:t>
            </a:r>
            <a:r>
              <a:rPr lang="en-US" altLang="ko-KR" sz="1700" b="1" u="sng" dirty="0"/>
              <a:t>2</a:t>
            </a:r>
            <a:r>
              <a:rPr lang="ko-KR" altLang="en-US" sz="1700" b="1" u="sng" dirty="0"/>
              <a:t>단계 요양급여를 받아야 한다</a:t>
            </a:r>
            <a:r>
              <a:rPr lang="en-US" altLang="ko-KR" sz="1700" b="1" u="sng" dirty="0"/>
              <a:t>. </a:t>
            </a:r>
            <a:r>
              <a:rPr lang="en-US" altLang="ko-KR" sz="1700" dirty="0"/>
              <a:t>1</a:t>
            </a:r>
            <a:r>
              <a:rPr lang="ko-KR" altLang="en-US" sz="1700" dirty="0"/>
              <a:t>단계 요양급여는 상급종합병원을 제외한 요양기관에서 받는 요양급여를 말하며</a:t>
            </a:r>
            <a:r>
              <a:rPr lang="en-US" altLang="ko-KR" sz="1700" dirty="0"/>
              <a:t>, 2</a:t>
            </a:r>
            <a:r>
              <a:rPr lang="ko-KR" altLang="en-US" sz="1700" dirty="0"/>
              <a:t>단계 요양급여는 상급종합병원에서 받는 요양급여를 말한다</a:t>
            </a:r>
            <a:r>
              <a:rPr lang="en-US" altLang="ko-KR" sz="1700" dirty="0"/>
              <a:t>. </a:t>
            </a:r>
            <a:r>
              <a:rPr lang="ko-KR" altLang="en-US" sz="1700" dirty="0"/>
              <a:t>단</a:t>
            </a:r>
            <a:r>
              <a:rPr lang="en-US" altLang="ko-KR" sz="1700" dirty="0"/>
              <a:t>, </a:t>
            </a:r>
            <a:r>
              <a:rPr lang="ko-KR" altLang="en-US" sz="1700" dirty="0"/>
              <a:t>다음의 경우에는 상급종합병원에서 </a:t>
            </a:r>
            <a:r>
              <a:rPr lang="en-US" altLang="ko-KR" sz="1700" dirty="0"/>
              <a:t>1</a:t>
            </a:r>
            <a:r>
              <a:rPr lang="ko-KR" altLang="en-US" sz="1700" dirty="0"/>
              <a:t>단계 요양급여를 받을 수 있다</a:t>
            </a:r>
            <a:r>
              <a:rPr lang="en-US" altLang="ko-KR" sz="1700" dirty="0"/>
              <a:t>.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①「응급의료에 관한 법률」 제</a:t>
            </a:r>
            <a:r>
              <a:rPr lang="en-US" altLang="ko-KR" sz="1700" dirty="0"/>
              <a:t>2</a:t>
            </a:r>
            <a:r>
              <a:rPr lang="ko-KR" altLang="en-US" sz="1700" dirty="0"/>
              <a:t>조 제</a:t>
            </a:r>
            <a:r>
              <a:rPr lang="en-US" altLang="ko-KR" sz="1700" dirty="0"/>
              <a:t>1</a:t>
            </a:r>
            <a:r>
              <a:rPr lang="ko-KR" altLang="en-US" sz="1700" dirty="0"/>
              <a:t>호에 해당하는 </a:t>
            </a:r>
            <a:r>
              <a:rPr lang="en-US" altLang="ko-KR" sz="1700" dirty="0" smtClean="0"/>
              <a:t>“</a:t>
            </a:r>
            <a:r>
              <a:rPr lang="ko-KR" altLang="en-US" sz="1700" dirty="0" smtClean="0"/>
              <a:t>응급환자</a:t>
            </a:r>
            <a:r>
              <a:rPr lang="en-US" altLang="ko-KR" sz="1700" dirty="0" smtClean="0"/>
              <a:t>”</a:t>
            </a:r>
            <a:r>
              <a:rPr lang="ko-KR" altLang="en-US" sz="1700" dirty="0" smtClean="0"/>
              <a:t>인 </a:t>
            </a:r>
            <a:r>
              <a:rPr lang="ko-KR" altLang="en-US" sz="1700" dirty="0"/>
              <a:t>경우</a:t>
            </a:r>
          </a:p>
          <a:p>
            <a:pPr fontAlgn="base"/>
            <a:r>
              <a:rPr lang="ko-KR" altLang="en-US" sz="1700" dirty="0"/>
              <a:t>② 분만의 경우</a:t>
            </a:r>
          </a:p>
          <a:p>
            <a:pPr fontAlgn="base"/>
            <a:r>
              <a:rPr lang="ko-KR" altLang="en-US" sz="1700" dirty="0"/>
              <a:t>③ 치과에서 요양급여를 받는 경우</a:t>
            </a:r>
          </a:p>
          <a:p>
            <a:pPr fontAlgn="base"/>
            <a:r>
              <a:rPr lang="ko-KR" altLang="en-US" sz="1700" dirty="0"/>
              <a:t>④「장애인복지법」 제</a:t>
            </a:r>
            <a:r>
              <a:rPr lang="en-US" altLang="ko-KR" sz="1700" dirty="0"/>
              <a:t>32</a:t>
            </a:r>
            <a:r>
              <a:rPr lang="ko-KR" altLang="en-US" sz="1700" dirty="0"/>
              <a:t>조에 따른 등록 장애인 또는 단순 물리치료가 아닌 작업치료</a:t>
            </a:r>
            <a:r>
              <a:rPr lang="en-US" altLang="ko-KR" sz="1700" dirty="0"/>
              <a:t>·</a:t>
            </a:r>
            <a:r>
              <a:rPr lang="ko-KR" altLang="en-US" sz="1700" dirty="0"/>
              <a:t>운동치료 등의 재활치료가 필요하다고 인정되는 자가 재활의학과에서 요양급여를 받는 경우</a:t>
            </a:r>
          </a:p>
          <a:p>
            <a:pPr fontAlgn="base"/>
            <a:r>
              <a:rPr lang="ko-KR" altLang="en-US" sz="1700" dirty="0"/>
              <a:t>⑤ 가정의학과에서 요양급여를 받는 경우</a:t>
            </a:r>
          </a:p>
          <a:p>
            <a:pPr fontAlgn="base"/>
            <a:r>
              <a:rPr lang="ko-KR" altLang="en-US" sz="1700" dirty="0"/>
              <a:t>⑥ 당해 요양기관에서 근무하는 가입자가 요양급여를 받는 경우</a:t>
            </a:r>
          </a:p>
          <a:p>
            <a:pPr fontAlgn="base"/>
            <a:r>
              <a:rPr lang="ko-KR" altLang="en-US" sz="1700" dirty="0"/>
              <a:t>⑦ 혈우병환자가 요양급여를 받는 경우</a:t>
            </a:r>
          </a:p>
          <a:p>
            <a:pPr fontAlgn="base"/>
            <a:r>
              <a:rPr lang="ko-KR" altLang="en-US" sz="1700" dirty="0" smtClean="0"/>
              <a:t>  </a:t>
            </a:r>
            <a:endParaRPr lang="en-US" altLang="ko-KR" sz="1700" dirty="0" smtClean="0"/>
          </a:p>
          <a:p>
            <a:pPr fontAlgn="base"/>
            <a:r>
              <a:rPr lang="ko-KR" altLang="en-US" sz="1700" dirty="0" smtClean="0"/>
              <a:t>  </a:t>
            </a:r>
            <a:r>
              <a:rPr lang="ko-KR" altLang="en-US" sz="1700" b="1" u="sng" dirty="0" smtClean="0"/>
              <a:t>의료급여의 </a:t>
            </a:r>
            <a:r>
              <a:rPr lang="ko-KR" altLang="en-US" sz="1700" b="1" u="sng" dirty="0"/>
              <a:t>경우에는 의료급여의 절차에 의하여 </a:t>
            </a:r>
            <a:r>
              <a:rPr lang="en-US" altLang="ko-KR" sz="1700" b="1" u="sng" dirty="0"/>
              <a:t>1</a:t>
            </a:r>
            <a:r>
              <a:rPr lang="ko-KR" altLang="en-US" sz="1700" b="1" u="sng" dirty="0"/>
              <a:t>차</a:t>
            </a:r>
            <a:r>
              <a:rPr lang="en-US" altLang="ko-KR" sz="1700" b="1" u="sng" dirty="0"/>
              <a:t>, 2</a:t>
            </a:r>
            <a:r>
              <a:rPr lang="ko-KR" altLang="en-US" sz="1700" b="1" u="sng" dirty="0"/>
              <a:t>차</a:t>
            </a:r>
            <a:r>
              <a:rPr lang="en-US" altLang="ko-KR" sz="1700" b="1" u="sng" dirty="0"/>
              <a:t>, 3</a:t>
            </a:r>
            <a:r>
              <a:rPr lang="ko-KR" altLang="en-US" sz="1700" b="1" u="sng" dirty="0"/>
              <a:t>차 의료급여를 시행</a:t>
            </a:r>
            <a:r>
              <a:rPr lang="ko-KR" altLang="en-US" sz="1700" dirty="0"/>
              <a:t>하고 있으며</a:t>
            </a:r>
            <a:r>
              <a:rPr lang="en-US" altLang="ko-KR" sz="1700" dirty="0"/>
              <a:t>, </a:t>
            </a:r>
            <a:r>
              <a:rPr lang="ko-KR" altLang="en-US" sz="1700" dirty="0"/>
              <a:t>제</a:t>
            </a:r>
            <a:r>
              <a:rPr lang="en-US" altLang="ko-KR" sz="1700" dirty="0"/>
              <a:t>1</a:t>
            </a:r>
            <a:r>
              <a:rPr lang="ko-KR" altLang="en-US" sz="1700" dirty="0"/>
              <a:t>차 의료급여기관은 의원</a:t>
            </a:r>
            <a:r>
              <a:rPr lang="en-US" altLang="ko-KR" sz="1700" dirty="0"/>
              <a:t>·</a:t>
            </a:r>
            <a:r>
              <a:rPr lang="ko-KR" altLang="en-US" sz="1700" dirty="0"/>
              <a:t>치과의원</a:t>
            </a:r>
            <a:r>
              <a:rPr lang="en-US" altLang="ko-KR" sz="1700" dirty="0"/>
              <a:t>·</a:t>
            </a:r>
            <a:r>
              <a:rPr lang="ko-KR" altLang="en-US" sz="1700" dirty="0"/>
              <a:t>한의원</a:t>
            </a:r>
            <a:r>
              <a:rPr lang="en-US" altLang="ko-KR" sz="1700" dirty="0" smtClean="0"/>
              <a:t>·</a:t>
            </a:r>
            <a:r>
              <a:rPr lang="ko-KR" altLang="en-US" sz="1700" dirty="0" smtClean="0"/>
              <a:t>보건소</a:t>
            </a:r>
            <a:r>
              <a:rPr lang="en-US" altLang="ko-KR" sz="1700" dirty="0"/>
              <a:t>·</a:t>
            </a:r>
            <a:r>
              <a:rPr lang="ko-KR" altLang="en-US" sz="1700" dirty="0" smtClean="0"/>
              <a:t>조산원</a:t>
            </a:r>
            <a:r>
              <a:rPr lang="en-US" altLang="ko-KR" sz="1700" dirty="0" smtClean="0"/>
              <a:t>·</a:t>
            </a:r>
            <a:r>
              <a:rPr lang="ko-KR" altLang="en-US" sz="1700" dirty="0"/>
              <a:t>약국 등이며</a:t>
            </a:r>
            <a:r>
              <a:rPr lang="en-US" altLang="ko-KR" sz="1700" dirty="0"/>
              <a:t>, </a:t>
            </a:r>
            <a:r>
              <a:rPr lang="ko-KR" altLang="en-US" sz="1700" dirty="0"/>
              <a:t>제</a:t>
            </a:r>
            <a:r>
              <a:rPr lang="en-US" altLang="ko-KR" sz="1700" dirty="0"/>
              <a:t>2</a:t>
            </a:r>
            <a:r>
              <a:rPr lang="ko-KR" altLang="en-US" sz="1700" dirty="0"/>
              <a:t>차 의료급여기관은 종합병원</a:t>
            </a:r>
            <a:r>
              <a:rPr lang="en-US" altLang="ko-KR" sz="1700" dirty="0"/>
              <a:t>·</a:t>
            </a:r>
            <a:r>
              <a:rPr lang="ko-KR" altLang="en-US" sz="1700" dirty="0"/>
              <a:t>병원</a:t>
            </a:r>
            <a:r>
              <a:rPr lang="en-US" altLang="ko-KR" sz="1700" dirty="0"/>
              <a:t>·</a:t>
            </a:r>
            <a:r>
              <a:rPr lang="ko-KR" altLang="en-US" sz="1700" dirty="0"/>
              <a:t>치과병원</a:t>
            </a:r>
            <a:r>
              <a:rPr lang="en-US" altLang="ko-KR" sz="1700" dirty="0"/>
              <a:t>·</a:t>
            </a:r>
            <a:r>
              <a:rPr lang="ko-KR" altLang="en-US" sz="1700" dirty="0"/>
              <a:t>한방병원</a:t>
            </a:r>
            <a:r>
              <a:rPr lang="en-US" altLang="ko-KR" sz="1700" dirty="0"/>
              <a:t>·</a:t>
            </a:r>
            <a:r>
              <a:rPr lang="ko-KR" altLang="en-US" sz="1700" dirty="0"/>
              <a:t>요양병원</a:t>
            </a:r>
            <a:r>
              <a:rPr lang="en-US" altLang="ko-KR" sz="1700" dirty="0"/>
              <a:t>, </a:t>
            </a:r>
            <a:r>
              <a:rPr lang="ko-KR" altLang="en-US" sz="1700" dirty="0"/>
              <a:t>제</a:t>
            </a:r>
            <a:r>
              <a:rPr lang="en-US" altLang="ko-KR" sz="1700" dirty="0"/>
              <a:t>3</a:t>
            </a:r>
            <a:r>
              <a:rPr lang="ko-KR" altLang="en-US" sz="1700" dirty="0"/>
              <a:t>차 의료급여기관은 상급종합병원이 해당된다</a:t>
            </a:r>
            <a:r>
              <a:rPr lang="en-US" altLang="ko-KR" sz="1700" dirty="0" smtClean="0"/>
              <a:t>.  </a:t>
            </a:r>
            <a:r>
              <a:rPr lang="ko-KR" altLang="en-US" sz="1700" dirty="0" smtClean="0"/>
              <a:t>한편</a:t>
            </a:r>
            <a:r>
              <a:rPr lang="en-US" altLang="ko-KR" sz="1700" dirty="0" smtClean="0"/>
              <a:t>, </a:t>
            </a:r>
            <a:r>
              <a:rPr lang="ko-KR" altLang="en-US" sz="1700" b="1" u="sng" dirty="0" smtClean="0"/>
              <a:t>건강보험요양급여비용 </a:t>
            </a:r>
            <a:r>
              <a:rPr lang="ko-KR" altLang="en-US" sz="1700" b="1" u="sng" dirty="0"/>
              <a:t>요양기관 </a:t>
            </a:r>
            <a:r>
              <a:rPr lang="ko-KR" altLang="en-US" sz="1700" b="1" u="sng" dirty="0" err="1"/>
              <a:t>종별가산율에</a:t>
            </a:r>
            <a:r>
              <a:rPr lang="ko-KR" altLang="en-US" sz="1700" b="1" u="sng" dirty="0"/>
              <a:t> 의하면</a:t>
            </a:r>
            <a:r>
              <a:rPr lang="en-US" altLang="ko-KR" sz="1700" b="1" u="sng" dirty="0"/>
              <a:t>, </a:t>
            </a:r>
            <a:r>
              <a:rPr lang="ko-KR" altLang="en-US" sz="1700" b="1" u="sng" dirty="0"/>
              <a:t>상급종합병원 </a:t>
            </a:r>
            <a:r>
              <a:rPr lang="en-US" altLang="ko-KR" sz="1700" b="1" u="sng" dirty="0"/>
              <a:t>30%, </a:t>
            </a:r>
            <a:r>
              <a:rPr lang="ko-KR" altLang="en-US" sz="1700" b="1" u="sng" dirty="0"/>
              <a:t>종합병원 </a:t>
            </a:r>
            <a:r>
              <a:rPr lang="en-US" altLang="ko-KR" sz="1700" b="1" u="sng" dirty="0"/>
              <a:t>25%, </a:t>
            </a:r>
            <a:r>
              <a:rPr lang="ko-KR" altLang="en-US" sz="1700" b="1" u="sng" dirty="0"/>
              <a:t>병원 </a:t>
            </a:r>
            <a:r>
              <a:rPr lang="en-US" altLang="ko-KR" sz="1700" b="1" u="sng" dirty="0"/>
              <a:t>20%, </a:t>
            </a:r>
            <a:r>
              <a:rPr lang="ko-KR" altLang="en-US" sz="1700" b="1" u="sng" dirty="0"/>
              <a:t>의원 </a:t>
            </a:r>
            <a:r>
              <a:rPr lang="en-US" altLang="ko-KR" sz="1700" b="1" u="sng" dirty="0"/>
              <a:t>15%, </a:t>
            </a:r>
            <a:r>
              <a:rPr lang="ko-KR" altLang="en-US" sz="1700" b="1" u="sng" dirty="0" smtClean="0"/>
              <a:t>보건소</a:t>
            </a:r>
            <a:r>
              <a:rPr lang="en-US" altLang="ko-KR" sz="1700" b="1" u="sng" dirty="0"/>
              <a:t>·</a:t>
            </a:r>
            <a:r>
              <a:rPr lang="ko-KR" altLang="en-US" sz="1700" b="1" u="sng" dirty="0" smtClean="0"/>
              <a:t>조산원</a:t>
            </a:r>
            <a:r>
              <a:rPr lang="en-US" altLang="ko-KR" sz="1700" b="1" u="sng" dirty="0" smtClean="0"/>
              <a:t>·</a:t>
            </a:r>
            <a:r>
              <a:rPr lang="ko-KR" altLang="en-US" sz="1700" b="1" u="sng" dirty="0" smtClean="0"/>
              <a:t>약국 </a:t>
            </a:r>
            <a:r>
              <a:rPr lang="en-US" altLang="ko-KR" sz="1700" b="1" u="sng" dirty="0"/>
              <a:t>0%</a:t>
            </a:r>
            <a:r>
              <a:rPr lang="ko-KR" altLang="en-US" sz="1700" b="1" u="sng" dirty="0"/>
              <a:t>의 </a:t>
            </a:r>
            <a:r>
              <a:rPr lang="ko-KR" altLang="en-US" sz="1700" b="1" u="sng" dirty="0" err="1"/>
              <a:t>종별가산율을</a:t>
            </a:r>
            <a:r>
              <a:rPr lang="ko-KR" altLang="en-US" sz="1700" b="1" u="sng" dirty="0"/>
              <a:t> 최종 금액에 가산하게 되어있다</a:t>
            </a:r>
            <a:r>
              <a:rPr lang="en-US" altLang="ko-KR" sz="1700" b="1" u="sng" dirty="0"/>
              <a:t>.</a:t>
            </a:r>
            <a:endParaRPr lang="ko-KR" altLang="en-US" sz="1700" b="1" u="sng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5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>
                <a:latin typeface="+mj-lt"/>
                <a:ea typeface="+mj-ea"/>
                <a:cs typeface="+mj-cs"/>
              </a:rPr>
              <a:t>병원통계의 </a:t>
            </a:r>
            <a:r>
              <a:rPr lang="ko-KR" altLang="en-US" sz="11200" dirty="0">
                <a:latin typeface="+mj-lt"/>
                <a:ea typeface="+mj-ea"/>
                <a:cs typeface="+mj-cs"/>
              </a:rPr>
              <a:t>개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념    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병원통계 관련 용어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의료기관</a:t>
            </a:r>
            <a:r>
              <a:rPr lang="en-US" altLang="ko-K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99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83006" y="3358698"/>
            <a:ext cx="8840483" cy="1300898"/>
            <a:chOff x="1602489" y="832206"/>
            <a:chExt cx="6048672" cy="84689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조정환자 </a:t>
              </a:r>
              <a:r>
                <a:rPr lang="en-US" altLang="ko-KR" b="1" dirty="0" smtClean="0"/>
                <a:t>1</a:t>
              </a:r>
              <a:r>
                <a:rPr lang="ko-KR" altLang="en-US" b="1" dirty="0" smtClean="0"/>
                <a:t>인당 부가가치</a:t>
              </a:r>
              <a:endParaRPr lang="en-US" b="1" dirty="0" smtClean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부가가치는 의료수익에서 재료비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소모품비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동력비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외주가공비를 제외한 금액으로 계산한다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부가가치가 높다는 것은 가처분소득이 높다는 것을 의미하므로 조정환자 </a:t>
              </a:r>
              <a:r>
                <a:rPr lang="en-US" altLang="ko-KR" sz="1800" dirty="0" smtClean="0"/>
                <a:t>1</a:t>
              </a:r>
              <a:r>
                <a:rPr lang="ko-KR" altLang="en-US" sz="1800" dirty="0" smtClean="0"/>
                <a:t>인당 부가가치가 높을수록 병원의 경영효율성이 높다는 것을 의미한다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진료수익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3793" name="_x91389936" descr="DRW0000163885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0" y="2512422"/>
            <a:ext cx="9019048" cy="4640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3795" name="_x91390416" descr="DRW0000163885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406" y="4986270"/>
            <a:ext cx="843861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63" name="그룹 7"/>
          <p:cNvGrpSpPr>
            <a:grpSpLocks/>
          </p:cNvGrpSpPr>
          <p:nvPr/>
        </p:nvGrpSpPr>
        <p:grpSpPr bwMode="auto">
          <a:xfrm>
            <a:off x="152844" y="794871"/>
            <a:ext cx="8840483" cy="1300898"/>
            <a:chOff x="1602489" y="832206"/>
            <a:chExt cx="6048672" cy="84689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재료비 추정</a:t>
              </a:r>
              <a:endParaRPr lang="en-US" b="1" dirty="0" smtClean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재료비는 총비용에서 차지하는 비중이 높기 때문에 재무예측 시 세밀하게 추정하여야 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추정방법에는 거시적인 방법과 미시적인 방법이 사용되는데 거시적인 방법을 사용할 경우 조정환자수 개념이 사용된다</a:t>
              </a:r>
              <a:r>
                <a:rPr lang="en-US" altLang="ko-KR" sz="1800" dirty="0" smtClean="0"/>
                <a:t>.</a:t>
              </a:r>
              <a:endParaRPr lang="ko-KR" altLang="en-US" sz="1800" dirty="0"/>
            </a:p>
          </p:txBody>
        </p:sp>
      </p:grpSp>
      <p:sp>
        <p:nvSpPr>
          <p:cNvPr id="66" name="모서리가 둥근 직사각형 6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01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진료수익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254392" y="726935"/>
            <a:ext cx="4048790" cy="3856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ko-KR" altLang="en-US" b="1" dirty="0" smtClean="0"/>
              <a:t>병원이용률</a:t>
            </a:r>
            <a:endParaRPr lang="en-US" b="1" dirty="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817" name="_x91388256" descr="DRW0000163885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734" y="3581740"/>
            <a:ext cx="8341749" cy="7858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6" name="직사각형 65"/>
          <p:cNvSpPr/>
          <p:nvPr/>
        </p:nvSpPr>
        <p:spPr>
          <a:xfrm>
            <a:off x="285720" y="4664957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/>
            <a:r>
              <a:rPr lang="ko-KR" altLang="en-US" dirty="0" smtClean="0"/>
              <a:t>예제</a:t>
            </a:r>
            <a:r>
              <a:rPr lang="en-US" altLang="ko-KR" dirty="0" smtClean="0"/>
              <a:t>8-19) C</a:t>
            </a:r>
            <a:r>
              <a:rPr lang="ko-KR" altLang="en-US" dirty="0" smtClean="0"/>
              <a:t>병원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월의 가동병상수가 </a:t>
            </a:r>
            <a:r>
              <a:rPr lang="en-US" altLang="ko-KR" dirty="0" smtClean="0"/>
              <a:t>550</a:t>
            </a:r>
            <a:r>
              <a:rPr lang="ko-KR" altLang="en-US" dirty="0" smtClean="0"/>
              <a:t>병상이고 조정환자수가 </a:t>
            </a:r>
            <a:r>
              <a:rPr lang="en-US" altLang="ko-KR" dirty="0" smtClean="0"/>
              <a:t>15,200</a:t>
            </a:r>
            <a:r>
              <a:rPr lang="ko-KR" altLang="en-US" dirty="0" smtClean="0"/>
              <a:t>명일 경우</a:t>
            </a:r>
            <a:r>
              <a:rPr lang="en-US" altLang="ko-KR" dirty="0" smtClean="0"/>
              <a:t>, C</a:t>
            </a:r>
            <a:r>
              <a:rPr lang="ko-KR" altLang="en-US" dirty="0" smtClean="0"/>
              <a:t>병원의 병원이용률은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8-19)</a:t>
            </a:r>
            <a:endParaRPr lang="ko-KR" altLang="en-US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819" name="_x91389776" descr="DRW0000163885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5307899"/>
            <a:ext cx="3688085" cy="642942"/>
          </a:xfrm>
          <a:prstGeom prst="rect">
            <a:avLst/>
          </a:prstGeom>
          <a:noFill/>
        </p:spPr>
      </p:pic>
      <p:sp>
        <p:nvSpPr>
          <p:cNvPr id="2" name="직사각형 1"/>
          <p:cNvSpPr/>
          <p:nvPr/>
        </p:nvSpPr>
        <p:spPr>
          <a:xfrm>
            <a:off x="254392" y="1112540"/>
            <a:ext cx="8461012" cy="233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b="1" u="sng" dirty="0"/>
              <a:t>일정기간 동안의 가동병상 중에서 조정환자수가 차지하는 비율로 가동병상의 효율성을 측정하는 지표이다</a:t>
            </a:r>
            <a:r>
              <a:rPr lang="en-US" altLang="ko-KR" b="1" u="sng" dirty="0"/>
              <a:t>.</a:t>
            </a:r>
            <a:r>
              <a:rPr lang="en-US" altLang="ko-KR" dirty="0"/>
              <a:t> </a:t>
            </a:r>
            <a:r>
              <a:rPr lang="ko-KR" altLang="en-US" dirty="0"/>
              <a:t>병상이용률은 병원마다 입원환자 대 외래환자의 비율이 각각 상이하고 외래환자의 진료수익이 총 수입에서 차지하는 비중이 크기 때문에 병원의 전체 </a:t>
            </a:r>
            <a:r>
              <a:rPr lang="ko-KR" altLang="en-US" dirty="0" err="1"/>
              <a:t>진료서비스양이나</a:t>
            </a:r>
            <a:r>
              <a:rPr lang="ko-KR" altLang="en-US" dirty="0"/>
              <a:t> 투입 산출의 관계를 충분히 설명하기 힘든데 반해</a:t>
            </a:r>
            <a:r>
              <a:rPr lang="en-US" altLang="ko-KR" dirty="0"/>
              <a:t>, </a:t>
            </a:r>
            <a:r>
              <a:rPr lang="ko-KR" altLang="en-US" dirty="0"/>
              <a:t>병원이용률은 병원인력</a:t>
            </a:r>
            <a:r>
              <a:rPr lang="en-US" altLang="ko-KR" dirty="0"/>
              <a:t>, </a:t>
            </a:r>
            <a:r>
              <a:rPr lang="ko-KR" altLang="en-US" dirty="0"/>
              <a:t>시설의 활용도 등을 종합적으로 설명하는 지표이다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b="1" u="sng" dirty="0"/>
              <a:t>병상이용률이 입원환자만 대상으로 한 지표라면 병원이용률은 입원과 외래를 동시에 평가하는 지표로서 병원이용률이 병상이용률 보다 병원인력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시설의 활용도 등의 종합적인 설명력이 더 높은 것으로 알려져 있다</a:t>
            </a:r>
            <a:r>
              <a:rPr lang="en-US" altLang="ko-KR" b="1" u="sng" dirty="0"/>
              <a:t>.</a:t>
            </a:r>
            <a:endParaRPr lang="ko-KR" altLang="en-US" b="1" u="sng" dirty="0"/>
          </a:p>
        </p:txBody>
      </p:sp>
      <p:sp>
        <p:nvSpPr>
          <p:cNvPr id="62" name="모서리가 둥근 직사각형 61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357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건강보험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750948"/>
            <a:ext cx="8840483" cy="1854905"/>
            <a:chOff x="1602489" y="832206"/>
            <a:chExt cx="6048672" cy="120755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진료비 청구</a:t>
              </a:r>
              <a:endParaRPr lang="en-US" b="1" dirty="0" smtClean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9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건강보험 수진자가 진료과정에서 발생된 진료비 즉 진료행위와 진료재료에 대하여 건강보험 진료수가 산정기준을 적용시켜는 업무이며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수진자가 요양기관에 도착하여 접수한 시점부터 귀가 전까지 의료기관에서 행한 진료에 관련된 전 과정에 대하여 건강보험 진료수가를 적용한 명세서를 작성한 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가입자에게 본인부담금을 청구하고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보험자부담금에 대하여 청구하는 업무를 말한다</a:t>
              </a:r>
              <a:r>
                <a:rPr lang="en-US" altLang="ko-KR" sz="1800" dirty="0" smtClean="0"/>
                <a:t>.</a:t>
              </a:r>
            </a:p>
          </p:txBody>
        </p:sp>
      </p:grp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63" name="그룹 7"/>
          <p:cNvGrpSpPr>
            <a:grpSpLocks/>
          </p:cNvGrpSpPr>
          <p:nvPr/>
        </p:nvGrpSpPr>
        <p:grpSpPr bwMode="auto">
          <a:xfrm>
            <a:off x="131004" y="2810327"/>
            <a:ext cx="8840483" cy="1300899"/>
            <a:chOff x="1602489" y="832206"/>
            <a:chExt cx="6048672" cy="84689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삭감률</a:t>
              </a:r>
              <a:endParaRPr lang="en-US" b="1" dirty="0" smtClean="0"/>
            </a:p>
          </p:txBody>
        </p:sp>
        <p:sp>
          <p:nvSpPr>
            <p:cNvPr id="68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6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dirty="0" err="1" smtClean="0"/>
                <a:t>삭감률은</a:t>
              </a:r>
              <a:r>
                <a:rPr lang="ko-KR" altLang="en-US" sz="1800" dirty="0" smtClean="0"/>
                <a:t> 삭감유형별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진료항목별로 산출할 수 있다</a:t>
              </a:r>
              <a:r>
                <a:rPr lang="en-US" altLang="ko-KR" sz="1800" dirty="0" smtClean="0"/>
                <a:t>. </a:t>
              </a:r>
              <a:r>
                <a:rPr lang="ko-KR" altLang="en-US" sz="1800" b="1" u="sng" dirty="0" smtClean="0"/>
                <a:t>삭감유형에는 산정착오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수가적용착오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급여기준적용착오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계산착오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err="1" smtClean="0"/>
                <a:t>재료대</a:t>
              </a:r>
              <a:r>
                <a:rPr lang="ko-KR" altLang="en-US" sz="1800" b="1" u="sng" dirty="0" smtClean="0"/>
                <a:t> 과다 청구</a:t>
              </a:r>
              <a:r>
                <a:rPr lang="en-US" altLang="ko-KR" sz="1800" b="1" u="sng" dirty="0" smtClean="0"/>
                <a:t>, </a:t>
              </a:r>
              <a:r>
                <a:rPr lang="ko-KR" altLang="en-US" sz="1800" b="1" u="sng" dirty="0" smtClean="0"/>
                <a:t>소명자료 </a:t>
              </a:r>
              <a:r>
                <a:rPr lang="ko-KR" altLang="en-US" sz="1800" b="1" u="sng" dirty="0" err="1" smtClean="0"/>
                <a:t>미제출</a:t>
              </a:r>
              <a:r>
                <a:rPr lang="ko-KR" altLang="en-US" sz="1800" b="1" u="sng" dirty="0" smtClean="0"/>
                <a:t> 등이 있다</a:t>
              </a:r>
              <a:r>
                <a:rPr lang="en-US" altLang="ko-KR" sz="1800" b="1" u="sng" dirty="0" smtClean="0"/>
                <a:t>.</a:t>
              </a:r>
              <a:endParaRPr lang="en-US" altLang="ko-KR" sz="1800" b="1" u="sng" dirty="0"/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5841" name="_x91390896" descr="DRW0000163885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1" y="4111842"/>
            <a:ext cx="6807021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6" name="모서리가 둥근 직사각형 6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364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건강보험 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52844" y="690271"/>
            <a:ext cx="8840483" cy="1023881"/>
            <a:chOff x="1602489" y="832206"/>
            <a:chExt cx="6048672" cy="66655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이의 </a:t>
              </a:r>
              <a:r>
                <a:rPr lang="ko-KR" altLang="en-US" b="1" dirty="0" err="1" smtClean="0"/>
                <a:t>신청률</a:t>
              </a:r>
              <a:endParaRPr lang="en-US" b="1" dirty="0" smtClean="0"/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5"/>
              <a:ext cx="6048672" cy="4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병원에서 보험자부담금을 청구한 후 심사결과 통지서를 상세히 분석하여 </a:t>
              </a:r>
              <a:r>
                <a:rPr lang="ko-KR" altLang="en-US" sz="1800" b="1" u="sng" dirty="0" smtClean="0"/>
                <a:t>진료비 삭감에 대한 적정성을 파악하여 부당 </a:t>
              </a:r>
              <a:r>
                <a:rPr lang="ko-KR" altLang="en-US" sz="1800" b="1" u="sng" dirty="0" err="1" smtClean="0"/>
                <a:t>삭감시</a:t>
              </a:r>
              <a:r>
                <a:rPr lang="ko-KR" altLang="en-US" sz="1800" b="1" u="sng" dirty="0" smtClean="0"/>
                <a:t> 이의신청을 할 수 있다</a:t>
              </a:r>
              <a:r>
                <a:rPr lang="en-US" altLang="ko-KR" sz="1800" b="1" u="sng" dirty="0" smtClean="0"/>
                <a:t>. </a:t>
              </a:r>
              <a:endParaRPr lang="en-US" altLang="ko-KR" sz="1800" b="1" u="sng" dirty="0"/>
            </a:p>
          </p:txBody>
        </p:sp>
      </p:grp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114071" y="3003639"/>
            <a:ext cx="8840483" cy="746908"/>
            <a:chOff x="1602489" y="832206"/>
            <a:chExt cx="6048672" cy="48624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1671968" y="832206"/>
              <a:ext cx="2770188" cy="25103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smtClean="0"/>
                <a:t>회수율</a:t>
              </a:r>
              <a:endParaRPr lang="en-US" b="1" dirty="0" smtClean="0"/>
            </a:p>
          </p:txBody>
        </p:sp>
        <p:sp>
          <p:nvSpPr>
            <p:cNvPr id="68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2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b="1" u="sng" dirty="0" smtClean="0"/>
                <a:t>회수율은 </a:t>
              </a:r>
              <a:r>
                <a:rPr lang="ko-KR" altLang="en-US" sz="1800" b="1" u="sng" dirty="0" err="1" smtClean="0"/>
                <a:t>삭감액에</a:t>
              </a:r>
              <a:r>
                <a:rPr lang="ko-KR" altLang="en-US" sz="1800" b="1" u="sng" dirty="0" smtClean="0"/>
                <a:t> 대한 회수율과 이의 </a:t>
              </a:r>
              <a:r>
                <a:rPr lang="ko-KR" altLang="en-US" sz="1800" b="1" u="sng" dirty="0" err="1" smtClean="0"/>
                <a:t>신청액에</a:t>
              </a:r>
              <a:r>
                <a:rPr lang="ko-KR" altLang="en-US" sz="1800" b="1" u="sng" dirty="0" smtClean="0"/>
                <a:t> 대한 회수율로 나누어진다</a:t>
              </a:r>
              <a:r>
                <a:rPr lang="en-US" altLang="ko-KR" sz="1800" b="1" u="sng" dirty="0" smtClean="0"/>
                <a:t>.</a:t>
              </a: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6865" name="_x91389376" descr="DRW0000163885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961178"/>
            <a:ext cx="5353925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6867" name="_x91390256" descr="DRW0000163885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592" y="4131809"/>
            <a:ext cx="865106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9" name="모서리가 둥근 직사각형 6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826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764704"/>
            <a:ext cx="8840483" cy="4314445"/>
            <a:chOff x="1630549" y="832206"/>
            <a:chExt cx="6048672" cy="470844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요  약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39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일일평균</a:t>
              </a:r>
              <a:r>
                <a:rPr lang="ko-KR" altLang="en-US" sz="2000" dirty="0" smtClean="0"/>
                <a:t> 외래환자수 </a:t>
              </a:r>
              <a:r>
                <a:rPr lang="en-US" altLang="ko-KR" sz="2000" dirty="0" smtClean="0"/>
                <a:t>= </a:t>
              </a:r>
              <a:r>
                <a:rPr lang="ko-KR" altLang="en-US" sz="2000" dirty="0" smtClean="0"/>
                <a:t>외래환자 연인원수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외래진료일수</a:t>
              </a:r>
            </a:p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일일평균</a:t>
              </a:r>
              <a:r>
                <a:rPr lang="ko-KR" altLang="en-US" sz="2000" dirty="0" smtClean="0"/>
                <a:t> 초진환자수 </a:t>
              </a:r>
              <a:r>
                <a:rPr lang="en-US" altLang="ko-KR" sz="2000" dirty="0" smtClean="0"/>
                <a:t>= </a:t>
              </a:r>
              <a:r>
                <a:rPr lang="ko-KR" altLang="en-US" sz="2000" dirty="0" err="1" smtClean="0"/>
                <a:t>연초진환자수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외래진료일수</a:t>
              </a:r>
            </a:p>
            <a:p>
              <a:pPr>
                <a:buNone/>
              </a:pPr>
              <a:r>
                <a:rPr lang="ko-KR" altLang="en-US" sz="2000" dirty="0" smtClean="0"/>
                <a:t>❍ 외래환자 </a:t>
              </a:r>
              <a:r>
                <a:rPr lang="ko-KR" altLang="en-US" sz="2000" dirty="0" err="1" smtClean="0"/>
                <a:t>초진율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초진환자수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err="1" smtClean="0"/>
                <a:t>연외래환자수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평균 </a:t>
              </a:r>
              <a:r>
                <a:rPr lang="ko-KR" altLang="en-US" sz="2000" dirty="0" err="1" smtClean="0"/>
                <a:t>내원횟수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</a:t>
              </a:r>
              <a:r>
                <a:rPr lang="ko-KR" altLang="en-US" sz="2000" dirty="0" smtClean="0"/>
                <a:t>외래환자 연인원수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외래환자 </a:t>
              </a:r>
              <a:r>
                <a:rPr lang="ko-KR" altLang="en-US" sz="2000" dirty="0" err="1" smtClean="0"/>
                <a:t>실인원수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외래환자 </a:t>
              </a:r>
              <a:r>
                <a:rPr lang="en-US" altLang="ko-KR" sz="2000" dirty="0" smtClean="0"/>
                <a:t>1</a:t>
              </a:r>
              <a:r>
                <a:rPr lang="ko-KR" altLang="en-US" sz="2000" dirty="0" smtClean="0"/>
                <a:t>인당 </a:t>
              </a:r>
              <a:r>
                <a:rPr lang="ko-KR" altLang="en-US" sz="2000" dirty="0" err="1" smtClean="0"/>
                <a:t>일평균</a:t>
              </a:r>
              <a:r>
                <a:rPr lang="ko-KR" altLang="en-US" sz="2000" dirty="0" smtClean="0"/>
                <a:t> 진료비 </a:t>
              </a:r>
              <a:r>
                <a:rPr lang="en-US" altLang="ko-KR" sz="2000" dirty="0" smtClean="0"/>
                <a:t>= </a:t>
              </a:r>
              <a:r>
                <a:rPr lang="ko-KR" altLang="en-US" sz="2000" dirty="0" smtClean="0"/>
                <a:t>외래수익 </a:t>
              </a:r>
              <a:r>
                <a:rPr lang="en-US" altLang="ko-KR" sz="2000" dirty="0" smtClean="0"/>
                <a:t>/ </a:t>
              </a:r>
              <a:r>
                <a:rPr lang="ko-KR" altLang="en-US" sz="2000" dirty="0" err="1" smtClean="0"/>
                <a:t>연외래환자수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입원환자 </a:t>
              </a:r>
              <a:r>
                <a:rPr lang="en-US" altLang="ko-KR" sz="2000" dirty="0" smtClean="0"/>
                <a:t>1</a:t>
              </a:r>
              <a:r>
                <a:rPr lang="ko-KR" altLang="en-US" sz="2000" dirty="0" smtClean="0"/>
                <a:t>인당 </a:t>
              </a:r>
              <a:r>
                <a:rPr lang="ko-KR" altLang="en-US" sz="2000" dirty="0" err="1" smtClean="0"/>
                <a:t>일평균</a:t>
              </a:r>
              <a:r>
                <a:rPr lang="ko-KR" altLang="en-US" sz="2000" dirty="0" smtClean="0"/>
                <a:t> 진료비 </a:t>
              </a:r>
              <a:r>
                <a:rPr lang="en-US" altLang="ko-KR" sz="2000" dirty="0" smtClean="0"/>
                <a:t>= </a:t>
              </a:r>
              <a:r>
                <a:rPr lang="ko-KR" altLang="en-US" sz="2000" dirty="0" smtClean="0"/>
                <a:t>입원수익 </a:t>
              </a:r>
              <a:r>
                <a:rPr lang="en-US" altLang="ko-KR" sz="2000" dirty="0" smtClean="0"/>
                <a:t>/ </a:t>
              </a:r>
              <a:r>
                <a:rPr lang="ko-KR" altLang="en-US" sz="2000" dirty="0" err="1" smtClean="0"/>
                <a:t>연입원환자수</a:t>
              </a:r>
              <a:endParaRPr lang="ko-KR" altLang="en-US" sz="2000" dirty="0" smtClean="0"/>
            </a:p>
            <a:p>
              <a:pPr marL="355600" indent="-355600">
                <a:buNone/>
              </a:pPr>
              <a:r>
                <a:rPr lang="ko-KR" altLang="en-US" sz="2000" dirty="0" smtClean="0"/>
                <a:t>❍ 조정환자수 </a:t>
              </a:r>
              <a:r>
                <a:rPr lang="en-US" altLang="ko-KR" sz="2000" dirty="0" smtClean="0"/>
                <a:t>= </a:t>
              </a:r>
              <a:r>
                <a:rPr lang="ko-KR" altLang="en-US" sz="2000" dirty="0" err="1" smtClean="0"/>
                <a:t>연재원환자수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+ </a:t>
              </a:r>
              <a:r>
                <a:rPr lang="ko-KR" altLang="en-US" sz="2000" dirty="0" err="1" smtClean="0"/>
                <a:t>연외래환자수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× (</a:t>
              </a:r>
              <a:r>
                <a:rPr lang="ko-KR" altLang="en-US" sz="2000" dirty="0" smtClean="0"/>
                <a:t>외래환자 </a:t>
              </a:r>
              <a:r>
                <a:rPr lang="en-US" altLang="ko-KR" sz="2000" dirty="0" smtClean="0"/>
                <a:t>1</a:t>
              </a:r>
              <a:r>
                <a:rPr lang="ko-KR" altLang="en-US" sz="2000" dirty="0" smtClean="0"/>
                <a:t>인당 </a:t>
              </a:r>
              <a:r>
                <a:rPr lang="ko-KR" altLang="en-US" sz="2000" dirty="0" err="1" smtClean="0"/>
                <a:t>일평균</a:t>
              </a:r>
              <a:r>
                <a:rPr lang="ko-KR" altLang="en-US" sz="2000" dirty="0" smtClean="0"/>
                <a:t> 진료비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재원환자 </a:t>
              </a:r>
              <a:r>
                <a:rPr lang="en-US" altLang="ko-KR" sz="2000" dirty="0" smtClean="0"/>
                <a:t>1</a:t>
              </a:r>
              <a:r>
                <a:rPr lang="ko-KR" altLang="en-US" sz="2000" dirty="0" smtClean="0"/>
                <a:t>인당 </a:t>
              </a:r>
              <a:r>
                <a:rPr lang="ko-KR" altLang="en-US" sz="2000" dirty="0" err="1" smtClean="0"/>
                <a:t>일평균</a:t>
              </a:r>
              <a:r>
                <a:rPr lang="ko-KR" altLang="en-US" sz="2000" dirty="0" smtClean="0"/>
                <a:t> 진료비</a:t>
              </a:r>
              <a:r>
                <a:rPr lang="en-US" altLang="ko-KR" sz="2000" dirty="0" smtClean="0"/>
                <a:t>)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</a:t>
              </a:r>
              <a:r>
                <a:rPr lang="ko-KR" altLang="en-US" sz="2000" dirty="0" err="1" smtClean="0"/>
                <a:t>삭감률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err="1" smtClean="0"/>
                <a:t>삭감액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/ </a:t>
              </a:r>
              <a:r>
                <a:rPr lang="ko-KR" altLang="en-US" sz="2000" dirty="0" smtClean="0"/>
                <a:t>보험급여 청구액 </a:t>
              </a:r>
              <a:r>
                <a:rPr lang="en-US" altLang="ko-KR" sz="2000" dirty="0" smtClean="0"/>
                <a:t>) × 100</a:t>
              </a:r>
              <a:endParaRPr lang="ko-KR" altLang="en-US" sz="2000" dirty="0" smtClean="0"/>
            </a:p>
            <a:p>
              <a:pPr>
                <a:buNone/>
              </a:pPr>
              <a:r>
                <a:rPr lang="ko-KR" altLang="en-US" sz="2000" dirty="0" smtClean="0"/>
                <a:t>❍ 이의 </a:t>
              </a:r>
              <a:r>
                <a:rPr lang="ko-KR" altLang="en-US" sz="2000" dirty="0" err="1" smtClean="0"/>
                <a:t>신청률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= ( </a:t>
              </a:r>
              <a:r>
                <a:rPr lang="ko-KR" altLang="en-US" sz="2000" dirty="0" smtClean="0"/>
                <a:t>이의 신청액 </a:t>
              </a:r>
              <a:r>
                <a:rPr lang="en-US" altLang="ko-KR" sz="2000" dirty="0" smtClean="0"/>
                <a:t>/ </a:t>
              </a:r>
              <a:r>
                <a:rPr lang="ko-KR" altLang="en-US" sz="2000" dirty="0" err="1" smtClean="0"/>
                <a:t>삭감액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/>
                <a:t>) × 100</a:t>
              </a:r>
              <a:endParaRPr lang="ko-KR" altLang="en-US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lang="ko-KR" altLang="en-US" sz="11200" dirty="0" smtClean="0">
                <a:latin typeface="+mj-lt"/>
                <a:ea typeface="+mj-ea"/>
                <a:cs typeface="+mj-cs"/>
              </a:rPr>
              <a:t>외래환자 통계 및 진료수익 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415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65699"/>
            <a:ext cx="8840483" cy="4591448"/>
            <a:chOff x="1630549" y="832206"/>
            <a:chExt cx="6048672" cy="501074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학습목표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42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2000" dirty="0" smtClean="0"/>
                <a:t>  의무기록 관련 주요통계 개념을 이해한다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사망률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감염률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err="1" smtClean="0"/>
                <a:t>부검률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병상회전율 등 의무기록과 관련이 있는 주요 통계공식을 배우고 예제를 통해 익힌다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err="1" smtClean="0"/>
                <a:t>조사망률과</a:t>
              </a:r>
              <a:r>
                <a:rPr lang="ko-KR" altLang="en-US" sz="2000" dirty="0" smtClean="0"/>
                <a:t> </a:t>
              </a:r>
              <a:r>
                <a:rPr lang="ko-KR" altLang="en-US" sz="2000" dirty="0" err="1" smtClean="0"/>
                <a:t>순사망률의</a:t>
              </a:r>
              <a:r>
                <a:rPr lang="ko-KR" altLang="en-US" sz="2000" dirty="0" smtClean="0"/>
                <a:t>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수술 후 사망률과 수술 후 감염률의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모성 사망률과 </a:t>
              </a:r>
              <a:r>
                <a:rPr lang="ko-KR" altLang="en-US" sz="2000" dirty="0" err="1" smtClean="0"/>
                <a:t>제왕절개율의</a:t>
              </a:r>
              <a:r>
                <a:rPr lang="ko-KR" altLang="en-US" sz="2000" dirty="0" smtClean="0"/>
                <a:t>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신생아사망률과 사산율의 개념을 이해하고 계산할 수 있다</a:t>
              </a:r>
              <a:r>
                <a:rPr lang="en-US" altLang="ko-KR" sz="2000" dirty="0" smtClean="0"/>
                <a:t>.</a:t>
              </a:r>
            </a:p>
            <a:p>
              <a:pPr>
                <a:buNone/>
              </a:pPr>
              <a:r>
                <a:rPr lang="en-US" altLang="ko-KR" sz="2000" dirty="0" smtClean="0"/>
                <a:t>❏ </a:t>
              </a:r>
              <a:r>
                <a:rPr lang="ko-KR" altLang="en-US" sz="2000" dirty="0" smtClean="0"/>
                <a:t>조부검률</a:t>
              </a:r>
              <a:r>
                <a:rPr lang="en-US" altLang="ko-KR" sz="2000" dirty="0" smtClean="0"/>
                <a:t>, </a:t>
              </a:r>
              <a:r>
                <a:rPr lang="ko-KR" altLang="en-US" sz="2000" dirty="0" err="1" smtClean="0"/>
                <a:t>순부검률의</a:t>
              </a:r>
              <a:r>
                <a:rPr lang="ko-KR" altLang="en-US" sz="2000" dirty="0" smtClean="0"/>
                <a:t> 개념을 이해하고 계산할 수 있다</a:t>
              </a:r>
              <a:r>
                <a:rPr lang="en-US" altLang="ko-KR" sz="2000" dirty="0" smtClean="0"/>
                <a:t>.</a:t>
              </a:r>
              <a:endParaRPr lang="en-US" altLang="ko-KR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00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1725" y="692696"/>
            <a:ext cx="8840483" cy="3514229"/>
            <a:chOff x="1630549" y="832206"/>
            <a:chExt cx="6048672" cy="383515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1671968" y="832206"/>
              <a:ext cx="2972711" cy="648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kumimoji="0" lang="ko-KR" altLang="en-US" b="1" dirty="0" smtClean="0"/>
                <a:t>사망률</a:t>
              </a:r>
              <a:r>
                <a:rPr kumimoji="0" lang="en-US" altLang="ko-KR" b="1" dirty="0" smtClean="0"/>
                <a:t>(</a:t>
              </a:r>
              <a:r>
                <a:rPr lang="en-US" altLang="ko-KR" b="1" dirty="0" smtClean="0"/>
                <a:t>m</a:t>
              </a:r>
              <a:r>
                <a:rPr kumimoji="0" lang="en-US" altLang="ko-KR" b="1" dirty="0" smtClean="0"/>
                <a:t>ortality rate)</a:t>
              </a:r>
              <a:endParaRPr kumimoji="0" lang="en-US" altLang="ko-KR" b="1" dirty="0"/>
            </a:p>
          </p:txBody>
        </p:sp>
        <p:sp>
          <p:nvSpPr>
            <p:cNvPr id="2054" name="직사각형 2"/>
            <p:cNvSpPr>
              <a:spLocks noChangeArrowheads="1"/>
            </p:cNvSpPr>
            <p:nvPr/>
          </p:nvSpPr>
          <p:spPr bwMode="auto">
            <a:xfrm>
              <a:off x="1630549" y="903350"/>
              <a:ext cx="6048672" cy="31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ko-KR" altLang="en-US" sz="2000" dirty="0" smtClean="0"/>
                <a:t>  병원 입원을 사망으로 종결 짖는 환자들의 수를 이용하여 여러 가지 사망률을 구할 수 있다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병원 사망률을 계산할 때 응급실 도착 당시 이미 사망해 있었던 환자</a:t>
              </a:r>
              <a:r>
                <a:rPr lang="en-US" altLang="ko-KR" sz="2000" dirty="0" smtClean="0"/>
                <a:t>(dead on arrival, DOA), </a:t>
              </a:r>
              <a:r>
                <a:rPr lang="ko-KR" altLang="en-US" sz="2000" dirty="0" smtClean="0"/>
                <a:t>입원수속을 하지 않은 채 응급실에 있던 중 사망한 환자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사산아</a:t>
              </a:r>
              <a:r>
                <a:rPr lang="en-US" altLang="ko-KR" sz="2000" dirty="0" smtClean="0"/>
                <a:t>(fetal death)</a:t>
              </a:r>
              <a:r>
                <a:rPr lang="ko-KR" altLang="en-US" sz="2000" dirty="0" smtClean="0"/>
                <a:t>는 제외되며 입원수속을 한 환자가 수술실</a:t>
              </a:r>
              <a:r>
                <a:rPr lang="en-US" altLang="ko-KR" sz="2000" dirty="0" smtClean="0"/>
                <a:t>, </a:t>
              </a:r>
              <a:r>
                <a:rPr lang="ko-KR" altLang="en-US" sz="2000" dirty="0" err="1" smtClean="0"/>
                <a:t>회복실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특수치료실 등에서 사망하였다면 입원환자로 간주하여 병원 사망에 포함시킨다</a:t>
              </a:r>
              <a:r>
                <a:rPr lang="en-US" altLang="ko-KR" sz="2000" dirty="0" smtClean="0"/>
                <a:t>.</a:t>
              </a:r>
              <a:endParaRPr lang="en-US" altLang="ko-KR" sz="2000" dirty="0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434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49139" y="3068960"/>
            <a:ext cx="8840483" cy="2131892"/>
            <a:chOff x="1602489" y="832206"/>
            <a:chExt cx="6048672" cy="138787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275623" cy="2279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순사망률</a:t>
              </a:r>
              <a:r>
                <a:rPr lang="en-US" altLang="ko-KR" b="1" dirty="0" smtClean="0"/>
                <a:t>(</a:t>
              </a:r>
              <a:r>
                <a:rPr lang="ko-KR" altLang="en-US" b="1" dirty="0" err="1" smtClean="0"/>
                <a:t>純死亡率</a:t>
              </a:r>
              <a:r>
                <a:rPr lang="en-US" altLang="ko-KR" b="1" dirty="0" smtClean="0"/>
                <a:t>, </a:t>
              </a:r>
              <a:r>
                <a:rPr lang="en-US" b="1" dirty="0" smtClean="0"/>
                <a:t>net death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114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err="1" smtClean="0"/>
                <a:t>순사망률은</a:t>
              </a:r>
              <a:r>
                <a:rPr lang="ko-KR" altLang="en-US" sz="1800" b="1" u="sng" dirty="0" smtClean="0"/>
                <a:t> </a:t>
              </a:r>
              <a:r>
                <a:rPr lang="ko-KR" altLang="en-US" sz="1800" b="1" u="sng" dirty="0" err="1" smtClean="0"/>
                <a:t>조사망률에서</a:t>
              </a:r>
              <a:r>
                <a:rPr lang="ko-KR" altLang="en-US" sz="1800" b="1" u="sng" dirty="0" smtClean="0"/>
                <a:t> 입원 후 </a:t>
              </a:r>
              <a:r>
                <a:rPr lang="en-US" altLang="ko-KR" sz="1800" b="1" u="sng" dirty="0" smtClean="0"/>
                <a:t>48</a:t>
              </a:r>
              <a:r>
                <a:rPr lang="ko-KR" altLang="en-US" sz="1800" b="1" u="sng" dirty="0" smtClean="0"/>
                <a:t>시간 이전 사망을 포함시키지 않은 것이다</a:t>
              </a:r>
              <a:r>
                <a:rPr lang="en-US" altLang="ko-KR" sz="1800" dirty="0" smtClean="0"/>
                <a:t>. 48</a:t>
              </a:r>
              <a:r>
                <a:rPr lang="ko-KR" altLang="en-US" sz="1800" dirty="0" smtClean="0"/>
                <a:t>시간 이전 사망자를 포함시키지 않는 이유는 </a:t>
              </a:r>
              <a:r>
                <a:rPr lang="ko-KR" altLang="en-US" sz="1800" b="1" u="sng" dirty="0" smtClean="0"/>
                <a:t>입원 후 </a:t>
              </a:r>
              <a:r>
                <a:rPr lang="en-US" altLang="ko-KR" sz="1800" b="1" u="sng" dirty="0" smtClean="0"/>
                <a:t>48</a:t>
              </a:r>
              <a:r>
                <a:rPr lang="ko-KR" altLang="en-US" sz="1800" b="1" u="sng" dirty="0" smtClean="0"/>
                <a:t>시간 이내라는 기간은 병원이 그 환자의 상태를 진단하고 치료하기에 충분하지 않은 시간으로 간주하기 때문이다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대체적으로 </a:t>
              </a:r>
              <a:r>
                <a:rPr lang="ko-KR" altLang="en-US" sz="1800" dirty="0" err="1" smtClean="0"/>
                <a:t>조사망률</a:t>
              </a:r>
              <a:r>
                <a:rPr lang="ko-KR" altLang="en-US" sz="1800" dirty="0" smtClean="0"/>
                <a:t> 대비 </a:t>
              </a:r>
              <a:r>
                <a:rPr lang="ko-KR" altLang="en-US" sz="1800" dirty="0" err="1" smtClean="0"/>
                <a:t>순사망률이</a:t>
              </a:r>
              <a:r>
                <a:rPr lang="ko-KR" altLang="en-US" sz="1800" dirty="0" smtClean="0"/>
                <a:t> 낮을수록 병원에서 많은 생명을 구조한 것임을 알 수 있다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하지만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의료기술이 발달된 요즘에는 이 개념이 더 이상 의미가 없다고 하는 경향이 많이 논의되고 있다</a:t>
              </a:r>
              <a:r>
                <a:rPr lang="en-US" altLang="ko-KR" sz="1800" dirty="0" smtClean="0"/>
                <a:t>.</a:t>
              </a:r>
              <a:endParaRPr lang="en-US" altLang="ko-KR" sz="1800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3" name="그룹 7"/>
          <p:cNvGrpSpPr>
            <a:grpSpLocks/>
          </p:cNvGrpSpPr>
          <p:nvPr/>
        </p:nvGrpSpPr>
        <p:grpSpPr bwMode="auto">
          <a:xfrm>
            <a:off x="152844" y="734833"/>
            <a:ext cx="8840483" cy="1910295"/>
            <a:chOff x="1602489" y="832206"/>
            <a:chExt cx="6048672" cy="124361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1671968" y="832206"/>
              <a:ext cx="3296260" cy="2693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  <a:defRPr/>
              </a:pPr>
              <a:r>
                <a:rPr lang="ko-KR" altLang="en-US" b="1" dirty="0" err="1" smtClean="0"/>
                <a:t>조사망률</a:t>
              </a:r>
              <a:r>
                <a:rPr lang="en-US" altLang="ko-KR" b="1" dirty="0" smtClean="0"/>
                <a:t>(</a:t>
              </a:r>
              <a:r>
                <a:rPr lang="ko-KR" altLang="en-US" b="1" dirty="0" err="1" smtClean="0"/>
                <a:t>粗死亡率</a:t>
              </a:r>
              <a:r>
                <a:rPr lang="en-US" altLang="ko-KR" b="1" dirty="0" smtClean="0"/>
                <a:t>, </a:t>
              </a:r>
              <a:r>
                <a:rPr lang="en-US" b="1" dirty="0" smtClean="0"/>
                <a:t>gross death rate)</a:t>
              </a:r>
            </a:p>
          </p:txBody>
        </p:sp>
        <p:sp>
          <p:nvSpPr>
            <p:cNvPr id="65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99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기간 중 총 퇴원환자수에 대한 총 사망자수의 비율을 말한다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신생아는 </a:t>
              </a:r>
              <a:r>
                <a:rPr lang="ko-KR" altLang="en-US" sz="1800" dirty="0" err="1" smtClean="0"/>
                <a:t>일일평균</a:t>
              </a:r>
              <a:r>
                <a:rPr lang="ko-KR" altLang="en-US" sz="1800" dirty="0" smtClean="0"/>
                <a:t> 재원환자수나 평균재원일수를 계산할 때</a:t>
              </a:r>
              <a:r>
                <a:rPr lang="en-US" altLang="ko-KR" sz="1800" dirty="0" smtClean="0"/>
                <a:t>, </a:t>
              </a:r>
              <a:r>
                <a:rPr lang="ko-KR" altLang="en-US" sz="1800" dirty="0" smtClean="0"/>
                <a:t>특별히 명시하지 않는 한 제외시켰으나</a:t>
              </a:r>
              <a:r>
                <a:rPr lang="en-US" altLang="ko-KR" sz="1800" dirty="0" smtClean="0"/>
                <a:t>, </a:t>
              </a:r>
              <a:r>
                <a:rPr lang="ko-KR" altLang="en-US" sz="1800" dirty="0" err="1" smtClean="0"/>
                <a:t>조사망률에는</a:t>
              </a:r>
              <a:r>
                <a:rPr lang="ko-KR" altLang="en-US" sz="1800" dirty="0" smtClean="0"/>
                <a:t> 포함시킨다</a:t>
              </a:r>
              <a:r>
                <a:rPr lang="en-US" altLang="ko-KR" sz="1800" dirty="0" smtClean="0"/>
                <a:t>. </a:t>
              </a:r>
              <a:r>
                <a:rPr lang="ko-KR" altLang="en-US" sz="1800" dirty="0" smtClean="0"/>
                <a:t>사망률 공식에서 분모의 총 퇴원 수에는 항상 사망</a:t>
              </a:r>
              <a:r>
                <a:rPr lang="en-US" altLang="ko-KR" sz="1800" dirty="0" smtClean="0"/>
                <a:t>(</a:t>
              </a:r>
              <a:r>
                <a:rPr lang="ko-KR" altLang="en-US" sz="1800" dirty="0" smtClean="0"/>
                <a:t>퇴원</a:t>
              </a:r>
              <a:r>
                <a:rPr lang="en-US" altLang="ko-KR" sz="1800" dirty="0" smtClean="0"/>
                <a:t>)</a:t>
              </a:r>
              <a:r>
                <a:rPr lang="ko-KR" altLang="en-US" sz="1800" dirty="0" smtClean="0"/>
                <a:t>이 포함된다</a:t>
              </a:r>
              <a:r>
                <a:rPr lang="en-US" altLang="ko-KR" sz="1800" dirty="0" smtClean="0"/>
                <a:t>.</a:t>
              </a:r>
            </a:p>
            <a:p>
              <a:pPr>
                <a:buNone/>
              </a:pPr>
              <a:endParaRPr lang="ko-KR" altLang="en-US" sz="1800" dirty="0"/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61" name="_x92003904" descr="DRW0000164c7c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33" y="2265050"/>
            <a:ext cx="9009577" cy="674161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63" name="_x92004144" descr="DRW0000164c7c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104" y="5336337"/>
            <a:ext cx="8809383" cy="785794"/>
          </a:xfrm>
          <a:prstGeom prst="rect">
            <a:avLst/>
          </a:prstGeom>
          <a:noFill/>
        </p:spPr>
      </p:pic>
      <p:sp>
        <p:nvSpPr>
          <p:cNvPr id="66" name="모서리가 둥근 직사각형 6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189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1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28596" y="700801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9-1)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총 퇴원환자는 성인과 소아가 </a:t>
            </a:r>
            <a:r>
              <a:rPr lang="en-US" altLang="ko-KR" dirty="0" smtClean="0"/>
              <a:t>750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신생아가 </a:t>
            </a:r>
            <a:r>
              <a:rPr lang="en-US" altLang="ko-KR" dirty="0" smtClean="0"/>
              <a:t>45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이들 중에는 성인과 소아 사망이 </a:t>
            </a:r>
            <a:r>
              <a:rPr lang="en-US" altLang="ko-KR" dirty="0" smtClean="0"/>
              <a:t>21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 사망이 </a:t>
            </a:r>
            <a:r>
              <a:rPr lang="en-US" altLang="ko-KR" dirty="0" smtClean="0"/>
              <a:t>6</a:t>
            </a:r>
            <a:r>
              <a:rPr lang="ko-KR" altLang="en-US" dirty="0" smtClean="0"/>
              <a:t>명 포함되었다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성인과 소아 사망 </a:t>
            </a:r>
            <a:r>
              <a:rPr lang="en-US" altLang="ko-KR" dirty="0" smtClean="0"/>
              <a:t>21</a:t>
            </a:r>
            <a:r>
              <a:rPr lang="ko-KR" altLang="en-US" dirty="0" smtClean="0"/>
              <a:t>명 중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시간 이전 사망자가 </a:t>
            </a:r>
            <a:r>
              <a:rPr lang="en-US" altLang="ko-KR" dirty="0" smtClean="0"/>
              <a:t>6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48</a:t>
            </a:r>
            <a:r>
              <a:rPr lang="ko-KR" altLang="en-US" dirty="0" smtClean="0"/>
              <a:t>시간 이후 사망자가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신상아 사망 </a:t>
            </a:r>
            <a:r>
              <a:rPr lang="en-US" altLang="ko-KR" dirty="0" smtClean="0"/>
              <a:t>6</a:t>
            </a:r>
            <a:r>
              <a:rPr lang="ko-KR" altLang="en-US" dirty="0" smtClean="0"/>
              <a:t>명 중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시간 이전 사망자가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48</a:t>
            </a:r>
            <a:r>
              <a:rPr lang="ko-KR" altLang="en-US" dirty="0" smtClean="0"/>
              <a:t>시간 이후 사망자가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10</a:t>
            </a:r>
            <a:r>
              <a:rPr lang="ko-KR" altLang="en-US" dirty="0" smtClean="0"/>
              <a:t>월의 </a:t>
            </a:r>
            <a:r>
              <a:rPr lang="ko-KR" altLang="en-US" dirty="0" err="1" smtClean="0"/>
              <a:t>조사망률과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순사망률은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pPr marL="896938" indent="-896938"/>
            <a:r>
              <a:rPr lang="ko-KR" altLang="en-US" dirty="0" smtClean="0"/>
              <a:t>풀이</a:t>
            </a:r>
            <a:r>
              <a:rPr lang="en-US" altLang="ko-KR" dirty="0" smtClean="0"/>
              <a:t>9-1) 10</a:t>
            </a:r>
            <a:r>
              <a:rPr lang="ko-KR" altLang="en-US" dirty="0" smtClean="0"/>
              <a:t>월의 </a:t>
            </a:r>
            <a:r>
              <a:rPr lang="ko-KR" altLang="en-US" dirty="0" err="1" smtClean="0"/>
              <a:t>조사망률</a:t>
            </a:r>
            <a:endParaRPr lang="en-US" altLang="ko-KR" dirty="0" smtClean="0"/>
          </a:p>
          <a:p>
            <a:pPr marL="896938" indent="-896938"/>
            <a:endParaRPr lang="en-US" altLang="ko-KR" dirty="0" smtClean="0"/>
          </a:p>
          <a:p>
            <a:pPr marL="896938" indent="-896938"/>
            <a:r>
              <a:rPr lang="en-US" altLang="ko-KR" dirty="0" smtClean="0"/>
              <a:t>            10</a:t>
            </a:r>
            <a:r>
              <a:rPr lang="ko-KR" altLang="en-US" dirty="0" smtClean="0"/>
              <a:t>월의 </a:t>
            </a:r>
            <a:r>
              <a:rPr lang="ko-KR" altLang="en-US" dirty="0" err="1" smtClean="0"/>
              <a:t>순사망률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500034" y="3533978"/>
            <a:ext cx="8001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9-2)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총 퇴원환자는 성인과 소아가 </a:t>
            </a:r>
            <a:r>
              <a:rPr lang="en-US" altLang="ko-KR" dirty="0" smtClean="0"/>
              <a:t>1,120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신생아가 </a:t>
            </a:r>
            <a:r>
              <a:rPr lang="en-US" altLang="ko-KR" dirty="0" smtClean="0"/>
              <a:t>152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이들 중에는 성인과 소아 사망이 </a:t>
            </a:r>
            <a:r>
              <a:rPr lang="en-US" altLang="ko-KR" dirty="0" smtClean="0"/>
              <a:t>22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신생아 사망이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 포함되었다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</a:t>
            </a:r>
            <a:r>
              <a:rPr lang="en-US" altLang="ko-KR" dirty="0" smtClean="0"/>
              <a:t>, 48</a:t>
            </a:r>
            <a:r>
              <a:rPr lang="ko-KR" altLang="en-US" dirty="0" smtClean="0"/>
              <a:t>시간 이내 사망자가 </a:t>
            </a:r>
            <a:r>
              <a:rPr lang="en-US" altLang="ko-KR" dirty="0" smtClean="0"/>
              <a:t>13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48</a:t>
            </a:r>
            <a:r>
              <a:rPr lang="ko-KR" altLang="en-US" dirty="0" smtClean="0"/>
              <a:t>시간 이후 사망자가 </a:t>
            </a:r>
            <a:r>
              <a:rPr lang="en-US" altLang="ko-KR" dirty="0" smtClean="0"/>
              <a:t>11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6</a:t>
            </a:r>
            <a:r>
              <a:rPr lang="ko-KR" altLang="en-US" dirty="0" smtClean="0"/>
              <a:t>월의 </a:t>
            </a:r>
            <a:r>
              <a:rPr lang="ko-KR" altLang="en-US" dirty="0" err="1" smtClean="0"/>
              <a:t>조사망률과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순사망률은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9-2) 6</a:t>
            </a:r>
            <a:r>
              <a:rPr lang="ko-KR" altLang="en-US" dirty="0" smtClean="0"/>
              <a:t>월의 </a:t>
            </a:r>
            <a:r>
              <a:rPr lang="ko-KR" altLang="en-US" dirty="0" err="1" smtClean="0"/>
              <a:t>조사망률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           6</a:t>
            </a:r>
            <a:r>
              <a:rPr lang="ko-KR" altLang="en-US" dirty="0" smtClean="0"/>
              <a:t>월의 </a:t>
            </a:r>
            <a:r>
              <a:rPr lang="ko-KR" altLang="en-US" dirty="0" err="1"/>
              <a:t>순</a:t>
            </a:r>
            <a:r>
              <a:rPr lang="ko-KR" altLang="en-US" dirty="0" err="1" smtClean="0"/>
              <a:t>사망률</a:t>
            </a:r>
            <a:endParaRPr lang="ko-KR" altLang="en-US" dirty="0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3016" name="_x92006144" descr="DRW0000164c7c7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272437"/>
            <a:ext cx="3112213" cy="571504"/>
          </a:xfrm>
          <a:prstGeom prst="rect">
            <a:avLst/>
          </a:prstGeom>
          <a:noFill/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3018" name="_x92006304" descr="DRW0000164c7c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986817"/>
            <a:ext cx="4721120" cy="571504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3020" name="_x92005104" descr="DRW0000164c7c8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3" y="4701329"/>
            <a:ext cx="3435237" cy="571504"/>
          </a:xfrm>
          <a:prstGeom prst="rect">
            <a:avLst/>
          </a:prstGeom>
          <a:noFill/>
        </p:spPr>
      </p:pic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3022" name="_x92006064" descr="DRW0000164c7c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5415709"/>
            <a:ext cx="4391884" cy="571504"/>
          </a:xfrm>
          <a:prstGeom prst="rect">
            <a:avLst/>
          </a:prstGeom>
          <a:noFill/>
        </p:spPr>
      </p:pic>
      <p:sp>
        <p:nvSpPr>
          <p:cNvPr id="17" name="모서리가 둥근 직사각형 1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18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31" name="Picture 7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135910" y="700255"/>
            <a:ext cx="8840483" cy="1023896"/>
            <a:chOff x="1602489" y="832206"/>
            <a:chExt cx="6048672" cy="66656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671968" y="832206"/>
              <a:ext cx="3552236" cy="25104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Wingdings" pitchFamily="2" charset="2"/>
                <a:buChar char="v"/>
              </a:pPr>
              <a:r>
                <a:rPr lang="ko-KR" altLang="en-US" b="1" dirty="0" smtClean="0"/>
                <a:t> 수술 후 사망률</a:t>
              </a:r>
              <a:r>
                <a:rPr lang="en-US" altLang="ko-KR" b="1" dirty="0" smtClean="0"/>
                <a:t>(</a:t>
              </a:r>
              <a:r>
                <a:rPr lang="en-US" b="1" dirty="0" smtClean="0"/>
                <a:t>postoperative death rate)</a:t>
              </a:r>
              <a:endParaRPr lang="en-US" dirty="0"/>
            </a:p>
          </p:txBody>
        </p:sp>
        <p:sp>
          <p:nvSpPr>
            <p:cNvPr id="24" name="직사각형 2"/>
            <p:cNvSpPr>
              <a:spLocks noChangeArrowheads="1"/>
            </p:cNvSpPr>
            <p:nvPr/>
          </p:nvSpPr>
          <p:spPr bwMode="auto">
            <a:xfrm>
              <a:off x="1602489" y="856786"/>
              <a:ext cx="6048672" cy="4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>
                <a:buNone/>
              </a:pPr>
              <a:r>
                <a:rPr lang="ko-KR" altLang="en-US" sz="1800" dirty="0" smtClean="0"/>
                <a:t>  </a:t>
              </a:r>
              <a:r>
                <a:rPr lang="ko-KR" altLang="en-US" sz="1800" b="1" u="sng" dirty="0" smtClean="0"/>
                <a:t>기간 중 총 수술환자수에 대한 수술 후 사망수의 비율을 말한다</a:t>
              </a:r>
              <a:r>
                <a:rPr lang="en-US" altLang="ko-KR" sz="1800" b="1" u="sng" dirty="0" smtClean="0"/>
                <a:t>. </a:t>
              </a:r>
              <a:r>
                <a:rPr lang="ko-KR" altLang="en-US" sz="1800" b="1" u="sng" dirty="0" smtClean="0"/>
                <a:t>수술 후 사망이란 수술 후 </a:t>
              </a:r>
              <a:r>
                <a:rPr lang="en-US" altLang="ko-KR" sz="1800" b="1" u="sng" dirty="0" smtClean="0"/>
                <a:t>10</a:t>
              </a:r>
              <a:r>
                <a:rPr lang="ko-KR" altLang="en-US" sz="1800" b="1" u="sng" dirty="0" smtClean="0"/>
                <a:t>일 이내</a:t>
              </a:r>
              <a:r>
                <a:rPr lang="en-US" altLang="ko-KR" sz="1800" b="1" u="sng" dirty="0" smtClean="0"/>
                <a:t>(</a:t>
              </a:r>
              <a:r>
                <a:rPr lang="ko-KR" altLang="en-US" sz="1800" b="1" u="sng" dirty="0" smtClean="0"/>
                <a:t>수술일</a:t>
              </a:r>
              <a:r>
                <a:rPr lang="en-US" altLang="ko-KR" sz="1800" b="1" u="sng" dirty="0" smtClean="0"/>
                <a:t>+9</a:t>
              </a:r>
              <a:r>
                <a:rPr lang="ko-KR" altLang="en-US" sz="1800" b="1" u="sng" dirty="0" smtClean="0"/>
                <a:t>일</a:t>
              </a:r>
              <a:r>
                <a:rPr lang="en-US" altLang="ko-KR" sz="1800" b="1" u="sng" dirty="0" smtClean="0"/>
                <a:t>)</a:t>
              </a:r>
              <a:r>
                <a:rPr lang="ko-KR" altLang="en-US" sz="1800" b="1" u="sng" dirty="0" smtClean="0"/>
                <a:t>에 수술과 관련되어 발생한 사망을 말한다</a:t>
              </a:r>
              <a:r>
                <a:rPr lang="en-US" altLang="ko-KR" sz="1800" b="1" u="sng" dirty="0" smtClean="0"/>
                <a:t>.</a:t>
              </a:r>
              <a:endParaRPr lang="en-US" altLang="ko-KR" sz="1800" b="1" u="sng" dirty="0"/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110867" y="36384"/>
            <a:ext cx="8162576" cy="4759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4400" dirty="0">
                <a:latin typeface="+mj-lt"/>
                <a:ea typeface="+mj-ea"/>
                <a:cs typeface="+mj-cs"/>
              </a:rPr>
            </a:b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제</a:t>
            </a:r>
            <a:r>
              <a:rPr lang="en-US" altLang="ko-KR" sz="11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장</a:t>
            </a:r>
            <a:r>
              <a:rPr kumimoji="0" lang="en-US" altLang="ko-KR" sz="11200" dirty="0">
                <a:latin typeface="+mj-lt"/>
                <a:ea typeface="+mj-ea"/>
                <a:cs typeface="+mj-cs"/>
              </a:rPr>
              <a:t>. </a:t>
            </a:r>
            <a:r>
              <a:rPr kumimoji="0" lang="ko-KR" altLang="en-US" sz="11200" dirty="0" smtClean="0">
                <a:latin typeface="+mj-lt"/>
                <a:ea typeface="+mj-ea"/>
                <a:cs typeface="+mj-cs"/>
              </a:rPr>
              <a:t>의무기록 주요통계  </a:t>
            </a:r>
            <a:r>
              <a:rPr kumimoji="0" lang="ko-KR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endParaRPr kumimoji="0" lang="ko-KR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8596" y="3412747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ko-KR" altLang="en-US" dirty="0" smtClean="0"/>
              <a:t>예제</a:t>
            </a:r>
            <a:r>
              <a:rPr lang="en-US" altLang="ko-KR" dirty="0" smtClean="0"/>
              <a:t>9-3) </a:t>
            </a:r>
            <a:r>
              <a:rPr lang="ko-KR" altLang="en-US" dirty="0" smtClean="0"/>
              <a:t>어느 병원의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월에 수술 합병증으로 수술 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일 이내에 사망한 환자가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명이었고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수술 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일에 사망한 환자가 </a:t>
            </a:r>
            <a:r>
              <a:rPr lang="en-US" altLang="ko-KR" dirty="0" smtClean="0"/>
              <a:t>3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같은 기간에 수술 받은 환자는 모두 </a:t>
            </a:r>
            <a:r>
              <a:rPr lang="en-US" altLang="ko-KR" dirty="0" smtClean="0"/>
              <a:t>890</a:t>
            </a:r>
            <a:r>
              <a:rPr lang="ko-KR" altLang="en-US" dirty="0" smtClean="0"/>
              <a:t>명이었다</a:t>
            </a:r>
            <a:r>
              <a:rPr lang="en-US" altLang="ko-KR" dirty="0" smtClean="0"/>
              <a:t>. 7</a:t>
            </a:r>
            <a:r>
              <a:rPr lang="ko-KR" altLang="en-US" dirty="0" smtClean="0"/>
              <a:t>월의 수술 후 사망률은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풀이</a:t>
            </a:r>
            <a:r>
              <a:rPr lang="en-US" altLang="ko-KR" dirty="0" smtClean="0"/>
              <a:t>9-3)</a:t>
            </a:r>
            <a:endParaRPr lang="ko-KR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4033" name="_x92004304" descr="DRW0000164c7c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60848"/>
            <a:ext cx="8991600" cy="950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4035" name="_x92005664" descr="DRW0000164c7c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341441"/>
            <a:ext cx="2750363" cy="642942"/>
          </a:xfrm>
          <a:prstGeom prst="rect">
            <a:avLst/>
          </a:prstGeom>
          <a:noFill/>
        </p:spPr>
      </p:pic>
      <p:sp>
        <p:nvSpPr>
          <p:cNvPr id="55" name="모서리가 둥근 직사각형 5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195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spcBef>
            <a:spcPct val="0"/>
          </a:spcBef>
          <a:buNone/>
          <a:defRPr kumimoji="0" sz="1800" dirty="0" smtClean="0"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15742</Words>
  <Application>Microsoft Office PowerPoint</Application>
  <PresentationFormat>화면 슬라이드 쇼(4:3)</PresentationFormat>
  <Paragraphs>1133</Paragraphs>
  <Slides>140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140</vt:i4>
      </vt:variant>
    </vt:vector>
  </HeadingPairs>
  <TitlesOfParts>
    <vt:vector size="14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  <vt:lpstr>슬라이드 60</vt:lpstr>
      <vt:lpstr>슬라이드 61</vt:lpstr>
      <vt:lpstr>슬라이드 62</vt:lpstr>
      <vt:lpstr>슬라이드 63</vt:lpstr>
      <vt:lpstr>슬라이드 64</vt:lpstr>
      <vt:lpstr>슬라이드 65</vt:lpstr>
      <vt:lpstr>슬라이드 66</vt:lpstr>
      <vt:lpstr>슬라이드 67</vt:lpstr>
      <vt:lpstr>슬라이드 68</vt:lpstr>
      <vt:lpstr>슬라이드 69</vt:lpstr>
      <vt:lpstr>슬라이드 70</vt:lpstr>
      <vt:lpstr>슬라이드 71</vt:lpstr>
      <vt:lpstr>슬라이드 72</vt:lpstr>
      <vt:lpstr>슬라이드 73</vt:lpstr>
      <vt:lpstr>슬라이드 74</vt:lpstr>
      <vt:lpstr>슬라이드 75</vt:lpstr>
      <vt:lpstr>슬라이드 76</vt:lpstr>
      <vt:lpstr>슬라이드 77</vt:lpstr>
      <vt:lpstr>슬라이드 78</vt:lpstr>
      <vt:lpstr>슬라이드 79</vt:lpstr>
      <vt:lpstr>슬라이드 80</vt:lpstr>
      <vt:lpstr>슬라이드 81</vt:lpstr>
      <vt:lpstr>슬라이드 82</vt:lpstr>
      <vt:lpstr>슬라이드 83</vt:lpstr>
      <vt:lpstr>슬라이드 84</vt:lpstr>
      <vt:lpstr>슬라이드 85</vt:lpstr>
      <vt:lpstr>슬라이드 86</vt:lpstr>
      <vt:lpstr>슬라이드 87</vt:lpstr>
      <vt:lpstr>슬라이드 88</vt:lpstr>
      <vt:lpstr>슬라이드 89</vt:lpstr>
      <vt:lpstr>슬라이드 90</vt:lpstr>
      <vt:lpstr>슬라이드 91</vt:lpstr>
      <vt:lpstr>슬라이드 92</vt:lpstr>
      <vt:lpstr>슬라이드 93</vt:lpstr>
      <vt:lpstr>슬라이드 94</vt:lpstr>
      <vt:lpstr>슬라이드 95</vt:lpstr>
      <vt:lpstr>슬라이드 96</vt:lpstr>
      <vt:lpstr>슬라이드 97</vt:lpstr>
      <vt:lpstr>슬라이드 98</vt:lpstr>
      <vt:lpstr>슬라이드 99</vt:lpstr>
      <vt:lpstr>슬라이드 100</vt:lpstr>
      <vt:lpstr>슬라이드 101</vt:lpstr>
      <vt:lpstr>슬라이드 102</vt:lpstr>
      <vt:lpstr>슬라이드 103</vt:lpstr>
      <vt:lpstr>슬라이드 104</vt:lpstr>
      <vt:lpstr>슬라이드 105</vt:lpstr>
      <vt:lpstr>슬라이드 106</vt:lpstr>
      <vt:lpstr>슬라이드 107</vt:lpstr>
      <vt:lpstr>슬라이드 108</vt:lpstr>
      <vt:lpstr>슬라이드 109</vt:lpstr>
      <vt:lpstr>슬라이드 110</vt:lpstr>
      <vt:lpstr>슬라이드 111</vt:lpstr>
      <vt:lpstr>슬라이드 112</vt:lpstr>
      <vt:lpstr>슬라이드 113</vt:lpstr>
      <vt:lpstr>슬라이드 114</vt:lpstr>
      <vt:lpstr>슬라이드 115</vt:lpstr>
      <vt:lpstr>슬라이드 116</vt:lpstr>
      <vt:lpstr>슬라이드 117</vt:lpstr>
      <vt:lpstr>슬라이드 118</vt:lpstr>
      <vt:lpstr>슬라이드 119</vt:lpstr>
      <vt:lpstr>슬라이드 120</vt:lpstr>
      <vt:lpstr>슬라이드 121</vt:lpstr>
      <vt:lpstr>슬라이드 122</vt:lpstr>
      <vt:lpstr>슬라이드 123</vt:lpstr>
      <vt:lpstr>슬라이드 124</vt:lpstr>
      <vt:lpstr>슬라이드 125</vt:lpstr>
      <vt:lpstr>슬라이드 126</vt:lpstr>
      <vt:lpstr>슬라이드 127</vt:lpstr>
      <vt:lpstr>슬라이드 128</vt:lpstr>
      <vt:lpstr>슬라이드 129</vt:lpstr>
      <vt:lpstr>슬라이드 130</vt:lpstr>
      <vt:lpstr>슬라이드 131</vt:lpstr>
      <vt:lpstr>슬라이드 132</vt:lpstr>
      <vt:lpstr>슬라이드 133</vt:lpstr>
      <vt:lpstr>슬라이드 134</vt:lpstr>
      <vt:lpstr>슬라이드 135</vt:lpstr>
      <vt:lpstr>슬라이드 136</vt:lpstr>
      <vt:lpstr>슬라이드 137</vt:lpstr>
      <vt:lpstr>슬라이드 138</vt:lpstr>
      <vt:lpstr>슬라이드 139</vt:lpstr>
      <vt:lpstr>슬라이드 140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삼성</cp:lastModifiedBy>
  <cp:revision>352</cp:revision>
  <dcterms:created xsi:type="dcterms:W3CDTF">2006-10-05T04:04:58Z</dcterms:created>
  <dcterms:modified xsi:type="dcterms:W3CDTF">2015-05-20T06:33:39Z</dcterms:modified>
</cp:coreProperties>
</file>