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xls" ContentType="application/vnd.ms-exce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480" r:id="rId2"/>
    <p:sldId id="479" r:id="rId3"/>
    <p:sldId id="487" r:id="rId4"/>
    <p:sldId id="497" r:id="rId5"/>
    <p:sldId id="627" r:id="rId6"/>
    <p:sldId id="488" r:id="rId7"/>
    <p:sldId id="489" r:id="rId8"/>
    <p:sldId id="498" r:id="rId9"/>
    <p:sldId id="499" r:id="rId10"/>
    <p:sldId id="500" r:id="rId11"/>
    <p:sldId id="501" r:id="rId12"/>
    <p:sldId id="503" r:id="rId13"/>
    <p:sldId id="625" r:id="rId14"/>
    <p:sldId id="504" r:id="rId15"/>
    <p:sldId id="505" r:id="rId16"/>
    <p:sldId id="507" r:id="rId17"/>
    <p:sldId id="515" r:id="rId18"/>
    <p:sldId id="509" r:id="rId19"/>
    <p:sldId id="508" r:id="rId20"/>
    <p:sldId id="628" r:id="rId21"/>
    <p:sldId id="510" r:id="rId22"/>
    <p:sldId id="511" r:id="rId23"/>
    <p:sldId id="626" r:id="rId24"/>
    <p:sldId id="512" r:id="rId25"/>
    <p:sldId id="513" r:id="rId26"/>
    <p:sldId id="506" r:id="rId27"/>
    <p:sldId id="516" r:id="rId28"/>
    <p:sldId id="491" r:id="rId29"/>
    <p:sldId id="492" r:id="rId30"/>
    <p:sldId id="521" r:id="rId31"/>
    <p:sldId id="524" r:id="rId32"/>
    <p:sldId id="525" r:id="rId33"/>
    <p:sldId id="523" r:id="rId34"/>
    <p:sldId id="526" r:id="rId35"/>
    <p:sldId id="527" r:id="rId36"/>
    <p:sldId id="635" r:id="rId37"/>
    <p:sldId id="531" r:id="rId38"/>
    <p:sldId id="540" r:id="rId39"/>
    <p:sldId id="629" r:id="rId40"/>
    <p:sldId id="546" r:id="rId41"/>
    <p:sldId id="545" r:id="rId42"/>
    <p:sldId id="547" r:id="rId43"/>
    <p:sldId id="554" r:id="rId44"/>
    <p:sldId id="630" r:id="rId45"/>
    <p:sldId id="631" r:id="rId46"/>
    <p:sldId id="632" r:id="rId47"/>
    <p:sldId id="570" r:id="rId48"/>
    <p:sldId id="572" r:id="rId49"/>
    <p:sldId id="576" r:id="rId50"/>
    <p:sldId id="578" r:id="rId51"/>
    <p:sldId id="634" r:id="rId52"/>
  </p:sldIdLst>
  <p:sldSz cx="9144000" cy="6858000" type="screen4x3"/>
  <p:notesSz cx="6858000" cy="9144000"/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맑은 고딕" pitchFamily="50" charset="-127"/>
        <a:ea typeface="굴림" pitchFamily="50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맑은 고딕" pitchFamily="50" charset="-127"/>
        <a:ea typeface="굴림" pitchFamily="50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맑은 고딕" pitchFamily="50" charset="-127"/>
        <a:ea typeface="굴림" pitchFamily="50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맑은 고딕" pitchFamily="50" charset="-127"/>
        <a:ea typeface="굴림" pitchFamily="50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맑은 고딕" pitchFamily="50" charset="-127"/>
        <a:ea typeface="굴림" pitchFamily="50" charset="-127"/>
        <a:cs typeface="+mn-cs"/>
      </a:defRPr>
    </a:lvl5pPr>
    <a:lvl6pPr marL="2286000" algn="l" defTabSz="914400" rtl="0" eaLnBrk="1" latinLnBrk="1" hangingPunct="1">
      <a:defRPr kumimoji="1" kern="1200">
        <a:solidFill>
          <a:schemeClr val="tx1"/>
        </a:solidFill>
        <a:latin typeface="맑은 고딕" pitchFamily="50" charset="-127"/>
        <a:ea typeface="굴림" pitchFamily="50" charset="-127"/>
        <a:cs typeface="+mn-cs"/>
      </a:defRPr>
    </a:lvl6pPr>
    <a:lvl7pPr marL="2743200" algn="l" defTabSz="914400" rtl="0" eaLnBrk="1" latinLnBrk="1" hangingPunct="1">
      <a:defRPr kumimoji="1" kern="1200">
        <a:solidFill>
          <a:schemeClr val="tx1"/>
        </a:solidFill>
        <a:latin typeface="맑은 고딕" pitchFamily="50" charset="-127"/>
        <a:ea typeface="굴림" pitchFamily="50" charset="-127"/>
        <a:cs typeface="+mn-cs"/>
      </a:defRPr>
    </a:lvl7pPr>
    <a:lvl8pPr marL="3200400" algn="l" defTabSz="914400" rtl="0" eaLnBrk="1" latinLnBrk="1" hangingPunct="1">
      <a:defRPr kumimoji="1" kern="1200">
        <a:solidFill>
          <a:schemeClr val="tx1"/>
        </a:solidFill>
        <a:latin typeface="맑은 고딕" pitchFamily="50" charset="-127"/>
        <a:ea typeface="굴림" pitchFamily="50" charset="-127"/>
        <a:cs typeface="+mn-cs"/>
      </a:defRPr>
    </a:lvl8pPr>
    <a:lvl9pPr marL="3657600" algn="l" defTabSz="914400" rtl="0" eaLnBrk="1" latinLnBrk="1" hangingPunct="1">
      <a:defRPr kumimoji="1" kern="1200">
        <a:solidFill>
          <a:schemeClr val="tx1"/>
        </a:solidFill>
        <a:latin typeface="맑은 고딕" pitchFamily="50" charset="-127"/>
        <a:ea typeface="굴림" pitchFamily="50" charset="-127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33CC33"/>
    <a:srgbClr val="FF9900"/>
    <a:srgbClr val="00B0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5758FB7-9AC5-4552-8A53-C91805E547FA}" styleName="테마 스타일 1 - 강조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69C7853C-536D-4A76-A0AE-DD22124D55A5}" styleName="테마 스타일 1 - 강조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B4B98B0-60AC-42C2-AFA5-B58CD77FA1E5}" styleName="밝은 스타일 1 - 강조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16DA210-FB5B-4158-B5E0-FEB733F419BA}" styleName="밝은 스타일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429" autoAdjust="0"/>
    <p:restoredTop sz="97583" autoAdjust="0"/>
  </p:normalViewPr>
  <p:slideViewPr>
    <p:cSldViewPr showGuides="1">
      <p:cViewPr>
        <p:scale>
          <a:sx n="100" d="100"/>
          <a:sy n="100" d="100"/>
        </p:scale>
        <p:origin x="-7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FAF61E-85EC-422C-B64F-6F64584E6322}" type="datetimeFigureOut">
              <a:rPr lang="ko-KR" altLang="en-US"/>
              <a:pPr>
                <a:defRPr/>
              </a:pPr>
              <a:t>2015-03-25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A763AD-890A-4F3B-B7EB-6020B2045B33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322724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1A4014-92B6-432E-9A19-8D72A437773D}" type="datetimeFigureOut">
              <a:rPr lang="ko-KR" altLang="en-US"/>
              <a:pPr>
                <a:defRPr/>
              </a:pPr>
              <a:t>2015-03-25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37E885-A8CF-4F86-96F9-AA49575B0756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586047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32BD95-EE12-41CB-97EE-08A76094E065}" type="datetimeFigureOut">
              <a:rPr lang="ko-KR" altLang="en-US"/>
              <a:pPr>
                <a:defRPr/>
              </a:pPr>
              <a:t>2015-03-25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CDE381-7179-42FD-91DC-32EC3DB258F7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264123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15714" y="10633"/>
            <a:ext cx="7983064" cy="558651"/>
          </a:xfrm>
        </p:spPr>
        <p:txBody>
          <a:bodyPr/>
          <a:lstStyle/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79512" y="1412776"/>
            <a:ext cx="8712968" cy="5112568"/>
          </a:xfrm>
        </p:spPr>
        <p:txBody>
          <a:bodyPr/>
          <a:lstStyle>
            <a:lvl1pPr marL="342900" indent="-342900">
              <a:buFont typeface="Wingdings" panose="05000000000000000000" pitchFamily="2" charset="2"/>
              <a:buChar char="v"/>
              <a:defRPr/>
            </a:lvl1pPr>
            <a:lvl2pPr marL="742950" indent="-285750">
              <a:buFont typeface="Wingdings" panose="05000000000000000000" pitchFamily="2" charset="2"/>
              <a:buChar char="§"/>
              <a:defRPr/>
            </a:lvl2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107504" y="6618618"/>
            <a:ext cx="1907232" cy="19613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E97C57-F8B4-4448-8E05-0CCCDC69CECF}" type="datetimeFigureOut">
              <a:rPr lang="ko-KR" altLang="en-US"/>
              <a:pPr>
                <a:defRPr/>
              </a:pPr>
              <a:t>2015-03-25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052192" y="6618618"/>
            <a:ext cx="2743944" cy="19613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7088916" y="6618618"/>
            <a:ext cx="1810544" cy="19613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52F61A-D4E6-4802-8035-01421E015CC8}" type="slidenum">
              <a:rPr lang="ko-KR" altLang="en-US"/>
              <a:pPr>
                <a:defRPr/>
              </a:pPr>
              <a:t>‹#›</a:t>
            </a:fld>
            <a:endParaRPr lang="ko-KR" altLang="en-US" dirty="0"/>
          </a:p>
        </p:txBody>
      </p:sp>
      <p:sp>
        <p:nvSpPr>
          <p:cNvPr id="7" name="Rectangle 4"/>
          <p:cNvSpPr>
            <a:spLocks noChangeArrowheads="1"/>
          </p:cNvSpPr>
          <p:nvPr userDrawn="1"/>
        </p:nvSpPr>
        <p:spPr bwMode="auto">
          <a:xfrm>
            <a:off x="140547" y="549275"/>
            <a:ext cx="8132896" cy="82550"/>
          </a:xfrm>
          <a:prstGeom prst="rect">
            <a:avLst/>
          </a:prstGeom>
          <a:gradFill>
            <a:gsLst>
              <a:gs pos="0">
                <a:srgbClr val="714AFE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  <a:ln w="9525">
            <a:gradFill>
              <a:gsLst>
                <a:gs pos="0">
                  <a:srgbClr val="FFC000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miter lim="800000"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pic>
        <p:nvPicPr>
          <p:cNvPr id="8" name="Picture 7" descr="C:\Program Files\Microsoft Office\MEDIA\CAGCAT10\j0205462.wm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2576" y="0"/>
            <a:ext cx="985683" cy="980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70127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24D931-5CCE-44A9-A250-E061ABE0614B}" type="datetimeFigureOut">
              <a:rPr lang="ko-KR" altLang="en-US"/>
              <a:pPr>
                <a:defRPr/>
              </a:pPr>
              <a:t>2015-03-25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CC2FDF-C5A4-407F-AD60-87198A46F9C2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67982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118020-1C1C-41BD-90D9-6E39EC709925}" type="datetimeFigureOut">
              <a:rPr lang="ko-KR" altLang="en-US"/>
              <a:pPr>
                <a:defRPr/>
              </a:pPr>
              <a:t>2015-03-25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0D67AA-1249-463F-8D0A-CF2F1726EA46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614328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E57508-F9F0-4C2C-ABE8-3F4A82CF4E96}" type="datetimeFigureOut">
              <a:rPr lang="ko-KR" altLang="en-US"/>
              <a:pPr>
                <a:defRPr/>
              </a:pPr>
              <a:t>2015-03-25</a:t>
            </a:fld>
            <a:endParaRPr lang="ko-KR" altLang="en-US"/>
          </a:p>
        </p:txBody>
      </p:sp>
      <p:sp>
        <p:nvSpPr>
          <p:cNvPr id="8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9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DFF4F6-EF70-4634-8E82-50B027EF0B80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114689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55FD3F-1268-41F7-A58C-3583484B15D8}" type="datetimeFigureOut">
              <a:rPr lang="ko-KR" altLang="en-US"/>
              <a:pPr>
                <a:defRPr/>
              </a:pPr>
              <a:t>2015-03-25</a:t>
            </a:fld>
            <a:endParaRPr lang="ko-KR" altLang="en-US"/>
          </a:p>
        </p:txBody>
      </p:sp>
      <p:sp>
        <p:nvSpPr>
          <p:cNvPr id="4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5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6007A5-10A5-428F-A505-7CBD78772DA7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106808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E3321E-DCC4-4D24-9714-DAFC0E0655DD}" type="datetimeFigureOut">
              <a:rPr lang="ko-KR" altLang="en-US"/>
              <a:pPr>
                <a:defRPr/>
              </a:pPr>
              <a:t>2015-03-25</a:t>
            </a:fld>
            <a:endParaRPr lang="ko-KR" altLang="en-US"/>
          </a:p>
        </p:txBody>
      </p:sp>
      <p:sp>
        <p:nvSpPr>
          <p:cNvPr id="3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4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80CC00-F90A-4AFB-A6C4-A01C568410B6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943195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96AA35-E8A0-4970-A0B3-87EC56DFF387}" type="datetimeFigureOut">
              <a:rPr lang="ko-KR" altLang="en-US"/>
              <a:pPr>
                <a:defRPr/>
              </a:pPr>
              <a:t>2015-03-25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4D8DE5-C9E1-446E-B05F-40EE2A0CD653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140542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A1F51D-BC0D-4611-AB84-413CD9DAACE8}" type="datetimeFigureOut">
              <a:rPr lang="ko-KR" altLang="en-US"/>
              <a:pPr>
                <a:defRPr/>
              </a:pPr>
              <a:t>2015-03-25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8D17B0-8740-4B32-B6A4-79CCA2187563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802773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제목 개체 틀 1"/>
          <p:cNvSpPr>
            <a:spLocks noGrp="1"/>
          </p:cNvSpPr>
          <p:nvPr>
            <p:ph type="title"/>
          </p:nvPr>
        </p:nvSpPr>
        <p:spPr bwMode="auto">
          <a:xfrm>
            <a:off x="179512" y="116632"/>
            <a:ext cx="8712968" cy="562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dirty="0" smtClean="0"/>
              <a:t>마스터 제목 스타일 편집</a:t>
            </a:r>
          </a:p>
        </p:txBody>
      </p:sp>
      <p:sp>
        <p:nvSpPr>
          <p:cNvPr id="1027" name="텍스트 개체 틀 2"/>
          <p:cNvSpPr>
            <a:spLocks noGrp="1"/>
          </p:cNvSpPr>
          <p:nvPr>
            <p:ph type="body" idx="1"/>
          </p:nvPr>
        </p:nvSpPr>
        <p:spPr bwMode="auto">
          <a:xfrm>
            <a:off x="179512" y="908720"/>
            <a:ext cx="8712968" cy="5544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107504" y="6621041"/>
            <a:ext cx="1907232" cy="1961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926427DD-4CA1-4FD7-B251-5BEAEAD8245A}" type="datetimeFigureOut">
              <a:rPr lang="ko-KR" altLang="en-US"/>
              <a:pPr>
                <a:defRPr/>
              </a:pPr>
              <a:t>2015-03-25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052192" y="6621041"/>
            <a:ext cx="2743944" cy="1961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7092280" y="6621041"/>
            <a:ext cx="1810544" cy="1961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75668333-3624-48F6-9ADA-47D8761E6482}" type="slidenum">
              <a:rPr lang="ko-KR" altLang="en-US"/>
              <a:pPr>
                <a:defRPr/>
              </a:pPr>
              <a:t>‹#›</a:t>
            </a:fld>
            <a:endParaRPr lang="ko-KR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latinLnBrk="1" hangingPunct="0">
        <a:spcBef>
          <a:spcPct val="0"/>
        </a:spcBef>
        <a:spcAft>
          <a:spcPct val="0"/>
        </a:spcAft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em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0.png"/><Relationship Id="rId2" Type="http://schemas.openxmlformats.org/officeDocument/2006/relationships/image" Target="../media/image27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25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Microsoft_Excel_97-2003_Worksheet1.xls"/><Relationship Id="rId5" Type="http://schemas.openxmlformats.org/officeDocument/2006/relationships/oleObject" Target="../embeddings/oleObject1.bin"/><Relationship Id="rId4" Type="http://schemas.openxmlformats.org/officeDocument/2006/relationships/image" Target="../media/image33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7" Type="http://schemas.microsoft.com/office/2007/relationships/hdphoto" Target="../media/hdphoto5.wdp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microsoft.com/office/2007/relationships/hdphoto" Target="../media/hdphoto4.wdp"/><Relationship Id="rId4" Type="http://schemas.openxmlformats.org/officeDocument/2006/relationships/image" Target="../media/image29.png"/></Relationships>
</file>

<file path=ppt/slides/_rels/slide41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5" Type="http://schemas.microsoft.com/office/2007/relationships/hdphoto" Target="../media/hdphoto7.wdp"/><Relationship Id="rId4" Type="http://schemas.openxmlformats.org/officeDocument/2006/relationships/image" Target="../media/image35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microsoft.com/office/2007/relationships/hdphoto" Target="../media/hdphoto8.wdp"/><Relationship Id="rId7" Type="http://schemas.microsoft.com/office/2007/relationships/hdphoto" Target="../media/hdphoto6.wdp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microsoft.com/office/2007/relationships/hdphoto" Target="../media/hdphoto9.wdp"/><Relationship Id="rId4" Type="http://schemas.openxmlformats.org/officeDocument/2006/relationships/image" Target="../media/image37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1.wdp"/><Relationship Id="rId4" Type="http://schemas.openxmlformats.org/officeDocument/2006/relationships/image" Target="../media/image41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제</a:t>
            </a:r>
            <a:r>
              <a:rPr lang="en-US" altLang="ko-KR" dirty="0" smtClean="0"/>
              <a:t>3</a:t>
            </a:r>
            <a:r>
              <a:rPr lang="ko-KR" altLang="en-US" dirty="0" smtClean="0"/>
              <a:t>장 기술통계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ko-KR" altLang="en-US" dirty="0">
                <a:latin typeface="+mn-ea"/>
              </a:rPr>
              <a:t>수집된 자료</a:t>
            </a:r>
            <a:r>
              <a:rPr lang="en-US" altLang="ko-KR" dirty="0">
                <a:latin typeface="+mn-ea"/>
              </a:rPr>
              <a:t>(</a:t>
            </a:r>
            <a:r>
              <a:rPr lang="ko-KR" altLang="en-US" dirty="0" err="1">
                <a:latin typeface="+mn-ea"/>
              </a:rPr>
              <a:t>관찰값</a:t>
            </a:r>
            <a:r>
              <a:rPr lang="en-US" altLang="ko-KR" dirty="0">
                <a:latin typeface="+mn-ea"/>
              </a:rPr>
              <a:t>)</a:t>
            </a:r>
            <a:r>
              <a:rPr lang="ko-KR" altLang="en-US" dirty="0">
                <a:latin typeface="+mn-ea"/>
              </a:rPr>
              <a:t>를 정리하는 방법을 배우게 된다</a:t>
            </a:r>
            <a:r>
              <a:rPr lang="en-US" altLang="ko-KR" dirty="0">
                <a:latin typeface="+mn-ea"/>
              </a:rPr>
              <a:t>. </a:t>
            </a:r>
            <a:r>
              <a:rPr lang="ko-KR" altLang="en-US" dirty="0" err="1">
                <a:latin typeface="+mn-ea"/>
              </a:rPr>
              <a:t>관찰값들을</a:t>
            </a:r>
            <a:r>
              <a:rPr lang="ko-KR" altLang="en-US" dirty="0">
                <a:latin typeface="+mn-ea"/>
              </a:rPr>
              <a:t> 정리하는 것을 기술통계라 하는데 정리된 기술통계를 통하여 </a:t>
            </a:r>
            <a:r>
              <a:rPr lang="ko-KR" altLang="en-US" dirty="0" err="1">
                <a:latin typeface="+mn-ea"/>
              </a:rPr>
              <a:t>관찰값들</a:t>
            </a:r>
            <a:r>
              <a:rPr lang="ko-KR" altLang="en-US" dirty="0">
                <a:latin typeface="+mn-ea"/>
              </a:rPr>
              <a:t> 사이에 존재하는 자료의 특징 또는 특성 등을 쉽게 파악할 수 있게 된다</a:t>
            </a:r>
            <a:r>
              <a:rPr lang="en-US" altLang="ko-KR" dirty="0">
                <a:latin typeface="+mn-ea"/>
              </a:rPr>
              <a:t>.</a:t>
            </a:r>
          </a:p>
          <a:p>
            <a:pPr>
              <a:lnSpc>
                <a:spcPct val="150000"/>
              </a:lnSpc>
            </a:pPr>
            <a:endParaRPr lang="ko-KR" altLang="en-US" dirty="0">
              <a:latin typeface="+mn-ea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ko-KR" altLang="en-US" dirty="0" smtClean="0">
                <a:latin typeface="+mn-ea"/>
              </a:rPr>
              <a:t>   </a:t>
            </a:r>
            <a:r>
              <a:rPr lang="ko-KR" altLang="en-US" dirty="0">
                <a:latin typeface="+mn-ea"/>
              </a:rPr>
              <a:t>❏ 도수분포표를 만드는 방법을 배운다</a:t>
            </a:r>
            <a:r>
              <a:rPr lang="en-US" altLang="ko-KR" dirty="0">
                <a:latin typeface="+mn-ea"/>
              </a:rPr>
              <a:t>.</a:t>
            </a:r>
            <a:endParaRPr lang="ko-KR" altLang="en-US" dirty="0">
              <a:latin typeface="+mn-ea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ko-KR" altLang="en-US" dirty="0" smtClean="0">
                <a:latin typeface="+mn-ea"/>
              </a:rPr>
              <a:t>   </a:t>
            </a:r>
            <a:r>
              <a:rPr lang="ko-KR" altLang="en-US" dirty="0">
                <a:latin typeface="+mn-ea"/>
              </a:rPr>
              <a:t>❏ 히스토그램을 비롯한 각종 도표에 대하여 배운다</a:t>
            </a:r>
            <a:r>
              <a:rPr lang="en-US" altLang="ko-KR" dirty="0">
                <a:latin typeface="+mn-ea"/>
              </a:rPr>
              <a:t>.</a:t>
            </a:r>
            <a:endParaRPr lang="ko-KR" altLang="en-US" dirty="0">
              <a:latin typeface="+mn-ea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ko-KR" altLang="en-US" dirty="0" smtClean="0">
                <a:latin typeface="+mn-ea"/>
              </a:rPr>
              <a:t>   </a:t>
            </a:r>
            <a:r>
              <a:rPr lang="ko-KR" altLang="en-US" dirty="0">
                <a:latin typeface="+mn-ea"/>
              </a:rPr>
              <a:t>❏ </a:t>
            </a:r>
            <a:r>
              <a:rPr lang="ko-KR" altLang="en-US" dirty="0" smtClean="0">
                <a:latin typeface="+mn-ea"/>
              </a:rPr>
              <a:t>대푯값으로 </a:t>
            </a:r>
            <a:r>
              <a:rPr lang="ko-KR" altLang="en-US" dirty="0">
                <a:latin typeface="+mn-ea"/>
              </a:rPr>
              <a:t>평균</a:t>
            </a:r>
            <a:r>
              <a:rPr lang="en-US" altLang="ko-KR" dirty="0">
                <a:latin typeface="+mn-ea"/>
              </a:rPr>
              <a:t>, </a:t>
            </a:r>
            <a:r>
              <a:rPr lang="ko-KR" altLang="en-US" dirty="0">
                <a:latin typeface="+mn-ea"/>
              </a:rPr>
              <a:t>중앙값</a:t>
            </a:r>
            <a:r>
              <a:rPr lang="en-US" altLang="ko-KR" dirty="0">
                <a:latin typeface="+mn-ea"/>
              </a:rPr>
              <a:t>, </a:t>
            </a:r>
            <a:r>
              <a:rPr lang="ko-KR" altLang="en-US" dirty="0" err="1">
                <a:latin typeface="+mn-ea"/>
              </a:rPr>
              <a:t>최빈값</a:t>
            </a:r>
            <a:r>
              <a:rPr lang="ko-KR" altLang="en-US" dirty="0">
                <a:latin typeface="+mn-ea"/>
              </a:rPr>
              <a:t> 등을 배운다</a:t>
            </a:r>
            <a:r>
              <a:rPr lang="en-US" altLang="ko-KR" dirty="0">
                <a:latin typeface="+mn-ea"/>
              </a:rPr>
              <a:t>.</a:t>
            </a:r>
            <a:endParaRPr lang="ko-KR" altLang="en-US" dirty="0">
              <a:latin typeface="+mn-ea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ko-KR" altLang="en-US" dirty="0" smtClean="0">
                <a:latin typeface="+mn-ea"/>
              </a:rPr>
              <a:t>   </a:t>
            </a:r>
            <a:r>
              <a:rPr lang="ko-KR" altLang="en-US" dirty="0">
                <a:latin typeface="+mn-ea"/>
              </a:rPr>
              <a:t>❏ 산포도로서 분산과 표준편차 등에 대해서 배운다</a:t>
            </a:r>
            <a:r>
              <a:rPr lang="en-US" altLang="ko-KR" dirty="0">
                <a:latin typeface="+mn-ea"/>
              </a:rPr>
              <a:t>.</a:t>
            </a:r>
            <a:endParaRPr lang="ko-KR" altLang="en-US" dirty="0">
              <a:latin typeface="+mn-ea"/>
            </a:endParaRPr>
          </a:p>
          <a:p>
            <a:endParaRPr lang="ko-KR" altLang="en-US" dirty="0"/>
          </a:p>
        </p:txBody>
      </p:sp>
      <p:sp>
        <p:nvSpPr>
          <p:cNvPr id="4" name="모서리가 둥근 직사각형 3"/>
          <p:cNvSpPr/>
          <p:nvPr/>
        </p:nvSpPr>
        <p:spPr bwMode="auto">
          <a:xfrm>
            <a:off x="166457" y="807852"/>
            <a:ext cx="3528393" cy="431799"/>
          </a:xfrm>
          <a:prstGeom prst="roundRect">
            <a:avLst>
              <a:gd name="adj" fmla="val 500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kumimoji="0" lang="ko-KR" altLang="en-US" b="1" dirty="0" smtClean="0"/>
              <a:t>학습목표</a:t>
            </a:r>
            <a:endParaRPr kumimoji="0" lang="en-US" altLang="ko-KR" b="1" dirty="0"/>
          </a:p>
        </p:txBody>
      </p:sp>
      <p:sp>
        <p:nvSpPr>
          <p:cNvPr id="5" name="모서리가 둥근 직사각형 4"/>
          <p:cNvSpPr/>
          <p:nvPr/>
        </p:nvSpPr>
        <p:spPr>
          <a:xfrm>
            <a:off x="7740352" y="0"/>
            <a:ext cx="669926" cy="4046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18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381534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제</a:t>
            </a:r>
            <a:r>
              <a:rPr lang="en-US" altLang="ko-KR" dirty="0" smtClean="0"/>
              <a:t>3</a:t>
            </a:r>
            <a:r>
              <a:rPr lang="ko-KR" altLang="en-US" dirty="0" smtClean="0"/>
              <a:t>장 기술통계</a:t>
            </a:r>
            <a:r>
              <a:rPr lang="ko-KR" altLang="en-US" sz="1800" dirty="0" smtClean="0"/>
              <a:t>         </a:t>
            </a:r>
            <a:r>
              <a:rPr lang="ko-KR" alt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기술통계량 </a:t>
            </a:r>
            <a:r>
              <a:rPr lang="en-US" altLang="ko-KR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– </a:t>
            </a:r>
            <a:r>
              <a:rPr lang="ko-KR" altLang="en-US" sz="1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중심경향값</a:t>
            </a:r>
            <a:endParaRPr lang="ko-KR" altLang="en-US" sz="1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내용 개체 틀 2"/>
              <p:cNvSpPr>
                <a:spLocks noGrp="1"/>
              </p:cNvSpPr>
              <p:nvPr>
                <p:ph idx="1"/>
              </p:nvPr>
            </p:nvSpPr>
            <p:spPr>
              <a:xfrm>
                <a:off x="179512" y="1412776"/>
                <a:ext cx="8712968" cy="5112568"/>
              </a:xfrm>
            </p:spPr>
            <p:txBody>
              <a:bodyPr/>
              <a:lstStyle/>
              <a:p>
                <a:r>
                  <a:rPr lang="ko-KR" altLang="en-US" u="sng" dirty="0" smtClean="0"/>
                  <a:t>인구증가율</a:t>
                </a:r>
                <a:r>
                  <a:rPr lang="en-US" altLang="ko-KR" u="sng" dirty="0" smtClean="0"/>
                  <a:t>, </a:t>
                </a:r>
                <a:r>
                  <a:rPr lang="ko-KR" altLang="en-US" u="sng" dirty="0" smtClean="0"/>
                  <a:t>경제성장률 등과 같이 어떤 비율로 증가하거나 감소하는 </a:t>
                </a:r>
                <a:r>
                  <a:rPr lang="ko-KR" altLang="en-US" u="sng" dirty="0" err="1" smtClean="0"/>
                  <a:t>관찰값들에</a:t>
                </a:r>
                <a:r>
                  <a:rPr lang="ko-KR" altLang="en-US" u="sng" dirty="0" smtClean="0"/>
                  <a:t> 대한 평균값으로 사용</a:t>
                </a:r>
                <a:r>
                  <a:rPr lang="en-US" altLang="ko-KR" u="sng" dirty="0" smtClean="0"/>
                  <a:t> </a:t>
                </a:r>
                <a:endParaRPr lang="en-US" altLang="ko-KR" i="1" dirty="0" smtClean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1600" b="0" i="1" smtClean="0">
                          <a:latin typeface="Cambria Math"/>
                        </a:rPr>
                        <m:t>𝐺</m:t>
                      </m:r>
                      <m:r>
                        <a:rPr lang="en-US" altLang="ko-KR" sz="1600" b="0" i="1" smtClean="0">
                          <a:latin typeface="Cambria Math"/>
                        </a:rPr>
                        <m:t>= </m:t>
                      </m:r>
                      <m:rad>
                        <m:radPr>
                          <m:ctrlPr>
                            <a:rPr lang="en-US" altLang="ko-KR" sz="1600" b="0" i="1" smtClean="0">
                              <a:latin typeface="Cambria Math"/>
                            </a:rPr>
                          </m:ctrlPr>
                        </m:radPr>
                        <m:deg>
                          <m:r>
                            <m:rPr>
                              <m:brk m:alnAt="7"/>
                            </m:rPr>
                            <a:rPr lang="en-US" altLang="ko-KR" sz="1600" b="0" i="1" smtClean="0">
                              <a:latin typeface="Cambria Math"/>
                            </a:rPr>
                            <m:t>𝑛</m:t>
                          </m:r>
                        </m:deg>
                        <m:e>
                          <m:sSub>
                            <m:sSubPr>
                              <m:ctrlPr>
                                <a:rPr lang="en-US" altLang="ko-KR" sz="16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ko-KR" sz="16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ko-KR" sz="1600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ko-KR" sz="1600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altLang="ko-KR" sz="1600" b="0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sSub>
                            <m:sSubPr>
                              <m:ctrlPr>
                                <a:rPr lang="en-US" altLang="ko-KR" sz="16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ko-KR" sz="1600" i="1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ko-KR" sz="1600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altLang="ko-KR" sz="1600" i="1">
                              <a:latin typeface="Cambria Math"/>
                            </a:rPr>
                            <m:t> </m:t>
                          </m:r>
                          <m:r>
                            <a:rPr lang="en-US" altLang="ko-KR" sz="1600" i="1"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en-US" altLang="ko-KR" sz="1600" b="0" i="1" smtClean="0">
                              <a:latin typeface="Cambria Math"/>
                              <a:ea typeface="Cambria Math"/>
                            </a:rPr>
                            <m:t> ⋯ ∙</m:t>
                          </m:r>
                          <m:sSub>
                            <m:sSubPr>
                              <m:ctrlPr>
                                <a:rPr lang="en-US" altLang="ko-KR" sz="16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ko-KR" sz="1600" i="1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ko-KR" sz="1600" b="0" i="1" smtClean="0">
                                  <a:latin typeface="Cambria Math"/>
                                </a:rPr>
                                <m:t>𝑛</m:t>
                              </m:r>
                            </m:sub>
                          </m:sSub>
                        </m:e>
                      </m:rad>
                      <m:r>
                        <a:rPr lang="en-US" altLang="ko-KR" sz="1600" b="0" i="1" smtClean="0">
                          <a:latin typeface="Cambria Math"/>
                        </a:rPr>
                        <m:t>= </m:t>
                      </m:r>
                      <m:rad>
                        <m:radPr>
                          <m:ctrlPr>
                            <a:rPr lang="en-US" altLang="ko-KR" sz="1600" b="0" i="1" smtClean="0">
                              <a:latin typeface="Cambria Math"/>
                            </a:rPr>
                          </m:ctrlPr>
                        </m:radPr>
                        <m:deg>
                          <m:r>
                            <m:rPr>
                              <m:brk m:alnAt="7"/>
                            </m:rPr>
                            <a:rPr lang="en-US" altLang="ko-KR" sz="1600" b="0" i="1" smtClean="0">
                              <a:latin typeface="Cambria Math"/>
                            </a:rPr>
                            <m:t>𝑛</m:t>
                          </m:r>
                        </m:deg>
                        <m:e>
                          <m:nary>
                            <m:naryPr>
                              <m:chr m:val="∏"/>
                              <m:ctrlPr>
                                <a:rPr lang="en-US" altLang="ko-KR" sz="1600" b="0" i="1" smtClean="0"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altLang="ko-KR" sz="1600" b="0" i="1" smtClean="0">
                                  <a:latin typeface="Cambria Math"/>
                                </a:rPr>
                                <m:t>𝑖</m:t>
                              </m:r>
                              <m:r>
                                <a:rPr lang="en-US" altLang="ko-KR" sz="1600" b="0" i="1" smtClean="0">
                                  <a:latin typeface="Cambria Math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altLang="ko-KR" sz="1600" b="0" i="1" smtClean="0">
                                  <a:latin typeface="Cambria Math"/>
                                </a:rPr>
                                <m:t>𝑛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altLang="ko-KR" sz="16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1600" b="0" i="1" smtClean="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ko-KR" sz="1600" b="0" i="1" smtClean="0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</m:e>
                      </m:rad>
                    </m:oMath>
                  </m:oMathPara>
                </a14:m>
                <a:endParaRPr lang="en-US" altLang="ko-KR" sz="1600" b="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altLang="ko-KR" sz="1600" b="0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ko-KR" sz="1600" b="0" i="0" smtClean="0">
                              <a:latin typeface="Cambria Math"/>
                            </a:rPr>
                            <m:t>log</m:t>
                          </m:r>
                        </m:fName>
                        <m:e>
                          <m:r>
                            <a:rPr lang="en-US" altLang="ko-KR" sz="1600" b="0" i="1" smtClean="0">
                              <a:latin typeface="Cambria Math"/>
                            </a:rPr>
                            <m:t>𝐺</m:t>
                          </m:r>
                          <m:r>
                            <a:rPr lang="en-US" altLang="ko-KR" sz="1600" b="0" i="1" smtClean="0">
                              <a:latin typeface="Cambria Math"/>
                            </a:rPr>
                            <m:t>= </m:t>
                          </m:r>
                          <m:f>
                            <m:fPr>
                              <m:ctrlPr>
                                <a:rPr lang="en-US" altLang="ko-KR" sz="1600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altLang="ko-KR" sz="1600" b="0" i="1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ko-KR" sz="1600" b="0" i="1" smtClean="0">
                                  <a:latin typeface="Cambria Math"/>
                                </a:rPr>
                                <m:t>𝑛</m:t>
                              </m:r>
                            </m:den>
                          </m:f>
                          <m:d>
                            <m:dPr>
                              <m:ctrlPr>
                                <a:rPr lang="en-US" altLang="ko-KR" sz="16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func>
                                <m:funcPr>
                                  <m:ctrlPr>
                                    <a:rPr lang="en-US" altLang="ko-KR" sz="1600" b="0" i="1" smtClean="0">
                                      <a:latin typeface="Cambria Math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altLang="ko-KR" sz="1600" b="0" i="0" smtClean="0">
                                      <a:latin typeface="Cambria Math"/>
                                    </a:rPr>
                                    <m:t>log</m:t>
                                  </m:r>
                                </m:fName>
                                <m:e>
                                  <m:sSub>
                                    <m:sSubPr>
                                      <m:ctrlPr>
                                        <a:rPr lang="en-US" altLang="ko-KR" sz="1600" b="0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ko-KR" sz="1600" b="0" i="1" smtClean="0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altLang="ko-KR" sz="1600" b="0" i="1" smtClean="0">
                                          <a:latin typeface="Cambria Math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 altLang="ko-KR" sz="1600" b="0" i="1" smtClean="0">
                                      <a:latin typeface="Cambria Math"/>
                                    </a:rPr>
                                    <m:t>+ </m:t>
                                  </m:r>
                                </m:e>
                              </m:func>
                              <m:func>
                                <m:funcPr>
                                  <m:ctrlPr>
                                    <a:rPr lang="en-US" altLang="ko-KR" sz="1600" i="1">
                                      <a:latin typeface="Cambria Math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altLang="ko-KR" sz="1600">
                                      <a:latin typeface="Cambria Math"/>
                                    </a:rPr>
                                    <m:t>log</m:t>
                                  </m:r>
                                </m:fName>
                                <m:e>
                                  <m:sSub>
                                    <m:sSubPr>
                                      <m:ctrlPr>
                                        <a:rPr lang="en-US" altLang="ko-KR" sz="1600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ko-KR" sz="1600" i="1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altLang="ko-KR" sz="1600" b="0" i="1" smtClean="0">
                                          <a:latin typeface="Cambria Math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en-US" altLang="ko-KR" sz="1600" i="1">
                                      <a:latin typeface="Cambria Math"/>
                                    </a:rPr>
                                    <m:t>+ </m:t>
                                  </m:r>
                                  <m:r>
                                    <a:rPr lang="en-US" altLang="ko-KR" sz="1600" b="0" i="1" smtClean="0">
                                      <a:latin typeface="Cambria Math"/>
                                    </a:rPr>
                                    <m:t> </m:t>
                                  </m:r>
                                  <m:r>
                                    <a:rPr lang="en-US" altLang="ko-KR" sz="1600" b="0" i="1" smtClean="0">
                                      <a:latin typeface="Cambria Math"/>
                                      <a:ea typeface="Cambria Math"/>
                                    </a:rPr>
                                    <m:t>⋯</m:t>
                                  </m:r>
                                  <m:func>
                                    <m:funcPr>
                                      <m:ctrlPr>
                                        <a:rPr lang="en-US" altLang="ko-KR" sz="1600" i="1">
                                          <a:latin typeface="Cambria Math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altLang="ko-KR" sz="1600">
                                          <a:latin typeface="Cambria Math"/>
                                        </a:rPr>
                                        <m:t>log</m:t>
                                      </m:r>
                                    </m:fName>
                                    <m:e>
                                      <m:sSub>
                                        <m:sSubPr>
                                          <m:ctrlPr>
                                            <a:rPr lang="en-US" altLang="ko-KR" sz="1600" i="1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ko-KR" sz="1600" i="1"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altLang="ko-KR" sz="1600" b="0" i="1" smtClean="0">
                                              <a:latin typeface="Cambria Math"/>
                                            </a:rPr>
                                            <m:t>𝑛</m:t>
                                          </m:r>
                                        </m:sub>
                                      </m:sSub>
                                      <m:r>
                                        <a:rPr lang="en-US" altLang="ko-KR" sz="1600" i="1">
                                          <a:latin typeface="Cambria Math"/>
                                        </a:rPr>
                                        <m:t> </m:t>
                                      </m:r>
                                    </m:e>
                                  </m:func>
                                </m:e>
                              </m:func>
                            </m:e>
                          </m:d>
                        </m:e>
                      </m:func>
                    </m:oMath>
                  </m:oMathPara>
                </a14:m>
                <a:endParaRPr lang="en-US" altLang="ko-KR" sz="1600" b="0" dirty="0" smtClean="0"/>
              </a:p>
              <a:p>
                <a:pPr marL="0" indent="0">
                  <a:buNone/>
                </a:pPr>
                <a:endParaRPr lang="en-US" altLang="ko-KR" sz="1600" dirty="0" smtClean="0"/>
              </a:p>
              <a:p>
                <a:pPr marL="361950" indent="-361950">
                  <a:buNone/>
                </a:pPr>
                <a:r>
                  <a:rPr lang="ko-KR" altLang="en-US" sz="1600" dirty="0" smtClean="0"/>
                  <a:t>예</a:t>
                </a:r>
                <a:r>
                  <a:rPr lang="en-US" altLang="ko-KR" sz="1600" dirty="0" smtClean="0"/>
                  <a:t>) </a:t>
                </a:r>
                <a:r>
                  <a:rPr lang="ko-KR" altLang="en-US" sz="1600" dirty="0"/>
                  <a:t>어느 해의 물가는 전년의 동일에 비하여 </a:t>
                </a:r>
                <a:r>
                  <a:rPr lang="en-US" altLang="ko-KR" sz="1600" dirty="0"/>
                  <a:t>16</a:t>
                </a:r>
                <a:r>
                  <a:rPr lang="ko-KR" altLang="en-US" sz="1600" dirty="0"/>
                  <a:t>배가 되고</a:t>
                </a:r>
                <a:r>
                  <a:rPr lang="en-US" altLang="ko-KR" sz="1600" dirty="0"/>
                  <a:t>, </a:t>
                </a:r>
                <a:r>
                  <a:rPr lang="ko-KR" altLang="en-US" sz="1600" dirty="0"/>
                  <a:t>다음 해는 그 전해의 </a:t>
                </a:r>
                <a:r>
                  <a:rPr lang="en-US" altLang="ko-KR" sz="1600" dirty="0"/>
                  <a:t>4</a:t>
                </a:r>
                <a:r>
                  <a:rPr lang="ko-KR" altLang="en-US" sz="1600" dirty="0"/>
                  <a:t>배</a:t>
                </a:r>
                <a:r>
                  <a:rPr lang="en-US" altLang="ko-KR" sz="1600" dirty="0"/>
                  <a:t>, </a:t>
                </a:r>
                <a:r>
                  <a:rPr lang="ko-KR" altLang="en-US" sz="1600" dirty="0"/>
                  <a:t>다음 해는 </a:t>
                </a:r>
                <a:endParaRPr lang="en-US" altLang="ko-KR" sz="1600" dirty="0" smtClean="0"/>
              </a:p>
              <a:p>
                <a:pPr marL="361950" indent="-361950">
                  <a:lnSpc>
                    <a:spcPct val="150000"/>
                  </a:lnSpc>
                  <a:buNone/>
                </a:pPr>
                <a:r>
                  <a:rPr lang="en-US" altLang="ko-KR" sz="1600" dirty="0"/>
                  <a:t> </a:t>
                </a:r>
                <a:r>
                  <a:rPr lang="en-US" altLang="ko-KR" sz="1600" dirty="0" smtClean="0"/>
                  <a:t>    </a:t>
                </a:r>
                <a:r>
                  <a:rPr lang="ko-KR" altLang="en-US" sz="1600" dirty="0" smtClean="0"/>
                  <a:t>물가가 </a:t>
                </a:r>
                <a:r>
                  <a:rPr lang="ko-KR" altLang="en-US" sz="1600" dirty="0"/>
                  <a:t>안정되었기 때문에 변화가 없었다</a:t>
                </a:r>
                <a:r>
                  <a:rPr lang="en-US" altLang="ko-KR" sz="1600" dirty="0"/>
                  <a:t>. </a:t>
                </a:r>
                <a:r>
                  <a:rPr lang="ko-KR" altLang="en-US" sz="1600" dirty="0" smtClean="0"/>
                  <a:t>이 </a:t>
                </a:r>
                <a:r>
                  <a:rPr lang="ko-KR" altLang="en-US" sz="1600" dirty="0"/>
                  <a:t>경우 이 </a:t>
                </a:r>
                <a:r>
                  <a:rPr lang="en-US" altLang="ko-KR" sz="1600" dirty="0"/>
                  <a:t>3</a:t>
                </a:r>
                <a:r>
                  <a:rPr lang="ko-KR" altLang="en-US" sz="1600" dirty="0"/>
                  <a:t>개년의 평균 물가는 값이 얼마나 올랐는가</a:t>
                </a:r>
                <a:r>
                  <a:rPr lang="ko-KR" altLang="en-US" sz="1600" dirty="0" smtClean="0"/>
                  <a:t> </a:t>
                </a:r>
                <a:r>
                  <a:rPr lang="en-US" altLang="ko-KR" sz="1600" dirty="0" smtClean="0"/>
                  <a:t>?</a:t>
                </a:r>
                <a:r>
                  <a:rPr lang="ko-KR" altLang="en-US" sz="1600" dirty="0" smtClean="0"/>
                  <a:t> </a:t>
                </a:r>
                <a:endParaRPr lang="en-US" altLang="ko-KR" sz="1600" dirty="0" smtClean="0"/>
              </a:p>
              <a:p>
                <a:pPr marL="361950" indent="-361950">
                  <a:lnSpc>
                    <a:spcPct val="150000"/>
                  </a:lnSpc>
                  <a:buNone/>
                </a:pPr>
                <a:r>
                  <a:rPr lang="ko-KR" altLang="en-US" sz="1600" dirty="0" smtClean="0"/>
                  <a:t>답</a:t>
                </a:r>
                <a:r>
                  <a:rPr lang="en-US" altLang="ko-KR" sz="1600" dirty="0" smtClean="0"/>
                  <a:t>) (16</a:t>
                </a:r>
                <a:r>
                  <a:rPr lang="ko-KR" altLang="en-US" sz="1600" dirty="0" smtClean="0"/>
                  <a:t>배</a:t>
                </a:r>
                <a:r>
                  <a:rPr lang="en-US" altLang="ko-KR" sz="1600" dirty="0" smtClean="0"/>
                  <a:t>+4</a:t>
                </a:r>
                <a:r>
                  <a:rPr lang="ko-KR" altLang="en-US" sz="1600" dirty="0" smtClean="0"/>
                  <a:t>배</a:t>
                </a:r>
                <a:r>
                  <a:rPr lang="en-US" altLang="ko-KR" sz="1600" dirty="0" smtClean="0"/>
                  <a:t>+1</a:t>
                </a:r>
                <a:r>
                  <a:rPr lang="ko-KR" altLang="en-US" sz="1600" dirty="0" smtClean="0"/>
                  <a:t>배</a:t>
                </a:r>
                <a:r>
                  <a:rPr lang="en-US" altLang="ko-KR" sz="1600" dirty="0" smtClean="0"/>
                  <a:t>) ÷ 3 = 7</a:t>
                </a:r>
                <a:r>
                  <a:rPr lang="ko-KR" altLang="en-US" sz="1600" dirty="0" smtClean="0"/>
                  <a:t>배는 잘못된 것이다</a:t>
                </a:r>
                <a:r>
                  <a:rPr lang="en-US" altLang="ko-KR" sz="1600" dirty="0" smtClean="0"/>
                  <a:t>. </a:t>
                </a:r>
                <a:r>
                  <a:rPr lang="ko-KR" altLang="en-US" sz="1600" dirty="0" smtClean="0"/>
                  <a:t>즉</a:t>
                </a:r>
                <a:r>
                  <a:rPr lang="en-US" altLang="ko-KR" sz="1600" dirty="0" smtClean="0"/>
                  <a:t>, </a:t>
                </a:r>
                <a:r>
                  <a:rPr lang="ko-KR" altLang="en-US" sz="1600" dirty="0" smtClean="0"/>
                  <a:t>매년 전년의 </a:t>
                </a:r>
                <a:r>
                  <a:rPr lang="en-US" altLang="ko-KR" sz="1600" dirty="0" smtClean="0"/>
                  <a:t>7</a:t>
                </a:r>
                <a:r>
                  <a:rPr lang="ko-KR" altLang="en-US" sz="1600" dirty="0" smtClean="0"/>
                  <a:t>배씩 오른 것은 아니다</a:t>
                </a:r>
                <a:r>
                  <a:rPr lang="en-US" altLang="ko-KR" sz="1600" dirty="0" smtClean="0"/>
                  <a:t>. </a:t>
                </a:r>
                <a:r>
                  <a:rPr lang="ko-KR" altLang="en-US" sz="1600" dirty="0" smtClean="0"/>
                  <a:t>이 경우 기하평균으로 </a:t>
                </a:r>
                <a:r>
                  <a:rPr lang="en-US" altLang="ko-KR" sz="1600" dirty="0" smtClean="0"/>
                  <a:t>         </a:t>
                </a:r>
                <a14:m>
                  <m:oMath xmlns:m="http://schemas.openxmlformats.org/officeDocument/2006/math">
                    <m:r>
                      <a:rPr lang="en-US" altLang="ko-KR" sz="1400" b="0" i="1" smtClean="0">
                        <a:latin typeface="Cambria Math"/>
                      </a:rPr>
                      <m:t> </m:t>
                    </m:r>
                    <m:r>
                      <a:rPr lang="en-US" altLang="ko-KR" sz="1400" i="1">
                        <a:latin typeface="Cambria Math"/>
                      </a:rPr>
                      <m:t>𝐺</m:t>
                    </m:r>
                    <m:r>
                      <a:rPr lang="en-US" altLang="ko-KR" sz="1400" i="1">
                        <a:latin typeface="Cambria Math"/>
                      </a:rPr>
                      <m:t>= </m:t>
                    </m:r>
                    <m:rad>
                      <m:radPr>
                        <m:ctrlPr>
                          <a:rPr lang="en-US" altLang="ko-KR" sz="1400" i="1">
                            <a:latin typeface="Cambria Math"/>
                          </a:rPr>
                        </m:ctrlPr>
                      </m:radPr>
                      <m:deg>
                        <m:r>
                          <a:rPr lang="en-US" altLang="ko-KR" sz="1400" b="0" i="1" smtClean="0">
                            <a:latin typeface="Cambria Math"/>
                          </a:rPr>
                          <m:t>3</m:t>
                        </m:r>
                      </m:deg>
                      <m:e>
                        <m:r>
                          <a:rPr lang="en-US" altLang="ko-KR" sz="1400" b="0" i="1" smtClean="0">
                            <a:latin typeface="Cambria Math"/>
                          </a:rPr>
                          <m:t>16</m:t>
                        </m:r>
                        <m:r>
                          <a:rPr lang="en-US" altLang="ko-KR" sz="1400" i="1">
                            <a:latin typeface="Cambria Math"/>
                          </a:rPr>
                          <m:t> </m:t>
                        </m:r>
                        <m:r>
                          <a:rPr lang="en-US" altLang="ko-KR" sz="1400" i="1" smtClean="0">
                            <a:latin typeface="Cambria Math"/>
                            <a:ea typeface="Cambria Math"/>
                          </a:rPr>
                          <m:t>×</m:t>
                        </m:r>
                        <m:r>
                          <a:rPr lang="en-US" altLang="ko-KR" sz="1400" b="0" i="1" smtClean="0">
                            <a:latin typeface="Cambria Math"/>
                            <a:ea typeface="Cambria Math"/>
                          </a:rPr>
                          <m:t>4</m:t>
                        </m:r>
                        <m:r>
                          <a:rPr lang="en-US" altLang="ko-KR" sz="1400" i="1">
                            <a:latin typeface="Cambria Math"/>
                            <a:ea typeface="Cambria Math"/>
                          </a:rPr>
                          <m:t>×</m:t>
                        </m:r>
                        <m:r>
                          <a:rPr lang="en-US" altLang="ko-KR" sz="1400" b="0" i="1" smtClean="0">
                            <a:latin typeface="Cambria Math"/>
                            <a:ea typeface="Cambria Math"/>
                          </a:rPr>
                          <m:t>1</m:t>
                        </m:r>
                      </m:e>
                    </m:rad>
                    <m:r>
                      <a:rPr lang="en-US" altLang="ko-KR" sz="1400" b="0" i="1" smtClean="0">
                        <a:latin typeface="Cambria Math"/>
                      </a:rPr>
                      <m:t>=4</m:t>
                    </m:r>
                  </m:oMath>
                </a14:m>
                <a:r>
                  <a:rPr lang="en-US" altLang="ko-KR" sz="1400" dirty="0" smtClean="0"/>
                  <a:t>         </a:t>
                </a:r>
                <a:r>
                  <a:rPr lang="ko-KR" altLang="en-US" sz="1400" dirty="0" smtClean="0"/>
                  <a:t>계산 하여 평균 </a:t>
                </a:r>
                <a:r>
                  <a:rPr lang="en-US" altLang="ko-KR" sz="1400" dirty="0" smtClean="0"/>
                  <a:t>4</a:t>
                </a:r>
                <a:r>
                  <a:rPr lang="ko-KR" altLang="en-US" sz="1400" dirty="0" smtClean="0"/>
                  <a:t>배 올랐다고 보아야 한다</a:t>
                </a:r>
                <a:r>
                  <a:rPr lang="en-US" altLang="ko-KR" sz="1400" dirty="0" smtClean="0"/>
                  <a:t>.</a:t>
                </a:r>
                <a:endParaRPr lang="en-US" altLang="ko-KR" sz="1400" dirty="0"/>
              </a:p>
            </p:txBody>
          </p:sp>
        </mc:Choice>
        <mc:Fallback xmlns="">
          <p:sp>
            <p:nvSpPr>
              <p:cNvPr id="3" name="내용 개체 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9512" y="1412776"/>
                <a:ext cx="8712968" cy="5112568"/>
              </a:xfrm>
              <a:blipFill rotWithShape="1">
                <a:blip r:embed="rId2"/>
                <a:stretch>
                  <a:fillRect l="-420" t="-59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모서리가 둥근 직사각형 3"/>
          <p:cNvSpPr/>
          <p:nvPr/>
        </p:nvSpPr>
        <p:spPr bwMode="auto">
          <a:xfrm>
            <a:off x="166457" y="807852"/>
            <a:ext cx="3528393" cy="431799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kumimoji="0" lang="ko-KR" altLang="en-US" b="1" dirty="0" smtClean="0"/>
              <a:t>기하평균 </a:t>
            </a:r>
            <a:r>
              <a:rPr kumimoji="0" lang="en-US" altLang="ko-KR" b="1" dirty="0" smtClean="0"/>
              <a:t>G</a:t>
            </a:r>
            <a:r>
              <a:rPr lang="en-US" altLang="ko-KR" b="1" dirty="0" smtClean="0"/>
              <a:t>eometric mean</a:t>
            </a:r>
            <a:endParaRPr kumimoji="0" lang="en-US" altLang="ko-KR" b="1" dirty="0"/>
          </a:p>
        </p:txBody>
      </p:sp>
      <p:sp>
        <p:nvSpPr>
          <p:cNvPr id="5" name="모서리가 둥근 직사각형 4"/>
          <p:cNvSpPr/>
          <p:nvPr/>
        </p:nvSpPr>
        <p:spPr>
          <a:xfrm>
            <a:off x="7740352" y="0"/>
            <a:ext cx="669926" cy="4046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27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90256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제</a:t>
            </a:r>
            <a:r>
              <a:rPr lang="en-US" altLang="ko-KR" dirty="0" smtClean="0"/>
              <a:t>3</a:t>
            </a:r>
            <a:r>
              <a:rPr lang="ko-KR" altLang="en-US" dirty="0" smtClean="0"/>
              <a:t>장 기술통계</a:t>
            </a:r>
            <a:r>
              <a:rPr lang="ko-KR" altLang="en-US" sz="1800" dirty="0" smtClean="0"/>
              <a:t>         </a:t>
            </a:r>
            <a:r>
              <a:rPr lang="ko-KR" alt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기술통계량 </a:t>
            </a:r>
            <a:r>
              <a:rPr lang="en-US" altLang="ko-KR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– </a:t>
            </a:r>
            <a:r>
              <a:rPr lang="ko-KR" altLang="en-US" sz="1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중심경향값</a:t>
            </a:r>
            <a:endParaRPr lang="ko-KR" altLang="en-US" sz="1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내용 개체 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ko-KR" altLang="en-US" u="sng" dirty="0" smtClean="0"/>
                  <a:t>일정 거리상에서 각 구간들에 대한 평균 속도와 상품의 평균 비용을 구하는데 사용</a:t>
                </a:r>
              </a:p>
              <a:p>
                <a:endParaRPr lang="en-US" altLang="ko-KR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b="0" i="1" smtClean="0">
                          <a:latin typeface="Cambria Math"/>
                        </a:rPr>
                        <m:t>𝐻</m:t>
                      </m:r>
                      <m:r>
                        <a:rPr lang="en-US" altLang="ko-KR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ko-KR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ko-KR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f>
                            <m:fPr>
                              <m:ctrlPr>
                                <a:rPr lang="en-US" altLang="ko-KR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altLang="ko-KR" b="0" i="1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ko-KR" b="0" i="1" smtClean="0">
                                  <a:latin typeface="Cambria Math"/>
                                </a:rPr>
                                <m:t>𝑛</m:t>
                              </m:r>
                            </m:den>
                          </m:f>
                          <m:d>
                            <m:dPr>
                              <m:ctrlPr>
                                <a:rPr lang="en-US" altLang="ko-KR" i="1" smtClean="0"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altLang="ko-KR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ko-KR" b="0" i="1" smtClean="0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altLang="ko-KR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ko-KR" b="0" i="1" smtClean="0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altLang="ko-KR" b="0" i="1" smtClean="0">
                                          <a:latin typeface="Cambria Math"/>
                                        </a:rPr>
                                        <m:t>1</m:t>
                                      </m:r>
                                    </m:sub>
                                  </m:sSub>
                                </m:den>
                              </m:f>
                              <m:r>
                                <a:rPr lang="en-US" altLang="ko-KR" b="0" i="1" smtClean="0">
                                  <a:latin typeface="Cambria Math"/>
                                </a:rPr>
                                <m:t> +</m:t>
                              </m:r>
                              <m:f>
                                <m:fPr>
                                  <m:ctrlPr>
                                    <a:rPr lang="en-US" altLang="ko-KR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ko-KR" i="1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altLang="ko-KR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ko-KR" i="1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altLang="ko-KR" b="0" i="1" smtClean="0">
                                          <a:latin typeface="Cambria Math"/>
                                        </a:rPr>
                                        <m:t>2</m:t>
                                      </m:r>
                                    </m:sub>
                                  </m:sSub>
                                </m:den>
                              </m:f>
                              <m:r>
                                <a:rPr lang="en-US" altLang="ko-KR" i="1">
                                  <a:latin typeface="Cambria Math"/>
                                </a:rPr>
                                <m:t> +</m:t>
                              </m:r>
                              <m:r>
                                <a:rPr lang="en-US" altLang="ko-KR" b="0" i="1" smtClean="0"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altLang="ko-KR" b="0" i="1" smtClean="0">
                                  <a:latin typeface="Cambria Math"/>
                                  <a:ea typeface="Cambria Math"/>
                                </a:rPr>
                                <m:t>⋯+</m:t>
                              </m:r>
                              <m:f>
                                <m:fPr>
                                  <m:ctrlPr>
                                    <a:rPr lang="en-US" altLang="ko-KR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ko-KR" i="1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altLang="ko-KR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ko-KR" i="1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altLang="ko-KR" b="0" i="1" smtClean="0">
                                          <a:latin typeface="Cambria Math"/>
                                        </a:rPr>
                                        <m:t>𝑛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den>
                      </m:f>
                      <m:r>
                        <a:rPr lang="en-US" altLang="ko-KR" b="0" i="1" smtClean="0">
                          <a:latin typeface="Cambria Math"/>
                        </a:rPr>
                        <m:t> = </m:t>
                      </m:r>
                      <m:f>
                        <m:fPr>
                          <m:ctrlPr>
                            <a:rPr lang="en-US" altLang="ko-KR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ko-KR" b="0" i="1" smtClean="0">
                              <a:latin typeface="Cambria Math"/>
                            </a:rPr>
                            <m:t>𝑛</m:t>
                          </m:r>
                        </m:num>
                        <m:den>
                          <m:nary>
                            <m:naryPr>
                              <m:chr m:val="∑"/>
                              <m:ctrlPr>
                                <a:rPr lang="en-US" altLang="ko-KR" b="0" i="1" smtClean="0"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altLang="ko-KR" b="0" i="1" smtClean="0">
                                  <a:latin typeface="Cambria Math"/>
                                </a:rPr>
                                <m:t>𝑖</m:t>
                              </m:r>
                              <m:r>
                                <a:rPr lang="en-US" altLang="ko-KR" b="0" i="1" smtClean="0">
                                  <a:latin typeface="Cambria Math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altLang="ko-KR" b="0" i="1" smtClean="0">
                                  <a:latin typeface="Cambria Math"/>
                                </a:rPr>
                                <m:t>𝑛</m:t>
                              </m:r>
                            </m:sup>
                            <m:e>
                              <m:f>
                                <m:fPr>
                                  <m:ctrlPr>
                                    <a:rPr lang="en-US" altLang="ko-KR" b="0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ko-KR" b="0" i="1" smtClean="0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altLang="ko-KR" b="0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ko-KR" b="0" i="1" smtClean="0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altLang="ko-KR" b="0" i="1" smtClean="0"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nary>
                        </m:den>
                      </m:f>
                    </m:oMath>
                  </m:oMathPara>
                </a14:m>
                <a:endParaRPr lang="en-US" altLang="ko-KR" dirty="0" smtClean="0"/>
              </a:p>
              <a:p>
                <a:pPr marL="0" indent="0">
                  <a:buNone/>
                </a:pPr>
                <a:endParaRPr lang="en-US" altLang="ko-KR" dirty="0"/>
              </a:p>
              <a:p>
                <a:pPr marL="0" indent="0">
                  <a:buNone/>
                </a:pPr>
                <a:endParaRPr lang="ko-KR" altLang="en-US" dirty="0"/>
              </a:p>
              <a:p>
                <a:pPr marL="0" indent="0">
                  <a:buNone/>
                </a:pPr>
                <a:r>
                  <a:rPr lang="en-US" altLang="ko-KR" dirty="0"/>
                  <a:t>&lt;</a:t>
                </a:r>
                <a:r>
                  <a:rPr lang="ko-KR" altLang="en-US" dirty="0"/>
                  <a:t>예제 </a:t>
                </a:r>
                <a:r>
                  <a:rPr lang="en-US" altLang="ko-KR" dirty="0"/>
                  <a:t>3-5&gt;</a:t>
                </a:r>
                <a:r>
                  <a:rPr lang="ko-KR" altLang="en-US" dirty="0"/>
                  <a:t>두 지점을 왕복하는데 갈 때는 매시 </a:t>
                </a:r>
                <a:r>
                  <a:rPr lang="en-US" altLang="ko-KR" dirty="0"/>
                  <a:t>6km</a:t>
                </a:r>
                <a:r>
                  <a:rPr lang="ko-KR" altLang="en-US" dirty="0"/>
                  <a:t>로 걷고</a:t>
                </a:r>
                <a:r>
                  <a:rPr lang="en-US" altLang="ko-KR" dirty="0"/>
                  <a:t>, </a:t>
                </a:r>
                <a:r>
                  <a:rPr lang="ko-KR" altLang="en-US" dirty="0"/>
                  <a:t>돌아올 때는 매시 </a:t>
                </a:r>
                <a:r>
                  <a:rPr lang="en-US" altLang="ko-KR" dirty="0"/>
                  <a:t>4km</a:t>
                </a:r>
                <a:r>
                  <a:rPr lang="ko-KR" altLang="en-US" dirty="0"/>
                  <a:t>로 걸었다</a:t>
                </a:r>
                <a:r>
                  <a:rPr lang="en-US" altLang="ko-KR" dirty="0"/>
                  <a:t>. </a:t>
                </a:r>
                <a:r>
                  <a:rPr lang="ko-KR" altLang="en-US" dirty="0"/>
                  <a:t>이 두 지점을 왕복하는데 매시 평균 </a:t>
                </a:r>
                <a:r>
                  <a:rPr lang="ko-KR" altLang="en-US" dirty="0" smtClean="0"/>
                  <a:t>속도는</a:t>
                </a:r>
                <a:r>
                  <a:rPr lang="en-US" altLang="ko-KR" dirty="0" smtClean="0"/>
                  <a:t>?</a:t>
                </a:r>
              </a:p>
              <a:p>
                <a:pPr marL="0" indent="0">
                  <a:buNone/>
                </a:pPr>
                <a:endParaRPr lang="en-US" altLang="ko-KR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i="1">
                          <a:latin typeface="Cambria Math"/>
                        </a:rPr>
                        <m:t>𝐻</m:t>
                      </m:r>
                      <m:r>
                        <a:rPr lang="en-US" altLang="ko-KR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ko-KR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ko-KR" b="0" i="1" smtClean="0">
                              <a:latin typeface="Cambria Math"/>
                            </a:rPr>
                            <m:t>2</m:t>
                          </m:r>
                        </m:num>
                        <m:den>
                          <m:d>
                            <m:dPr>
                              <m:ctrlPr>
                                <a:rPr lang="en-US" altLang="ko-KR" i="1"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altLang="ko-KR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ko-KR" b="0" i="1" smtClean="0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altLang="ko-KR" b="0" i="1" smtClean="0">
                                      <a:latin typeface="Cambria Math"/>
                                    </a:rPr>
                                    <m:t>6</m:t>
                                  </m:r>
                                </m:den>
                              </m:f>
                              <m:r>
                                <a:rPr lang="en-US" altLang="ko-KR" b="0" i="1" smtClean="0">
                                  <a:latin typeface="Cambria Math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altLang="ko-KR" b="0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ko-KR" b="0" i="1" smtClean="0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altLang="ko-KR" b="0" i="1" smtClean="0">
                                      <a:latin typeface="Cambria Math"/>
                                    </a:rPr>
                                    <m:t>4</m:t>
                                  </m:r>
                                </m:den>
                              </m:f>
                            </m:e>
                          </m:d>
                        </m:den>
                      </m:f>
                      <m:r>
                        <a:rPr lang="en-US" altLang="ko-KR" i="1">
                          <a:latin typeface="Cambria Math"/>
                        </a:rPr>
                        <m:t> =</m:t>
                      </m:r>
                      <m:r>
                        <a:rPr lang="en-US" altLang="ko-KR" b="0" i="1" smtClean="0">
                          <a:latin typeface="Cambria Math"/>
                        </a:rPr>
                        <m:t>4.8(</m:t>
                      </m:r>
                      <m:r>
                        <a:rPr lang="en-US" altLang="ko-KR" b="0" i="1" smtClean="0">
                          <a:latin typeface="Cambria Math"/>
                        </a:rPr>
                        <m:t>𝑘𝑚</m:t>
                      </m:r>
                      <m:r>
                        <a:rPr lang="en-US" altLang="ko-KR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altLang="ko-KR" dirty="0"/>
              </a:p>
            </p:txBody>
          </p:sp>
        </mc:Choice>
        <mc:Fallback xmlns="">
          <p:sp>
            <p:nvSpPr>
              <p:cNvPr id="3" name="내용 개체 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559" t="-597" r="-42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모서리가 둥근 직사각형 3"/>
          <p:cNvSpPr/>
          <p:nvPr/>
        </p:nvSpPr>
        <p:spPr bwMode="auto">
          <a:xfrm>
            <a:off x="166457" y="807852"/>
            <a:ext cx="3528393" cy="431799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kumimoji="0" lang="ko-KR" altLang="en-US" b="1" dirty="0" smtClean="0"/>
              <a:t>조화평균 </a:t>
            </a:r>
            <a:r>
              <a:rPr kumimoji="0" lang="en-US" altLang="ko-KR" b="1" dirty="0"/>
              <a:t>H</a:t>
            </a:r>
            <a:r>
              <a:rPr lang="en-US" altLang="ko-KR" b="1" dirty="0" smtClean="0"/>
              <a:t>armonic mean</a:t>
            </a:r>
            <a:endParaRPr lang="en-US" altLang="ko-KR" dirty="0"/>
          </a:p>
        </p:txBody>
      </p:sp>
      <p:sp>
        <p:nvSpPr>
          <p:cNvPr id="5" name="모서리가 둥근 직사각형 4"/>
          <p:cNvSpPr/>
          <p:nvPr/>
        </p:nvSpPr>
        <p:spPr>
          <a:xfrm>
            <a:off x="7740352" y="0"/>
            <a:ext cx="669926" cy="4046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28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31375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제</a:t>
            </a:r>
            <a:r>
              <a:rPr lang="en-US" altLang="ko-KR" dirty="0" smtClean="0"/>
              <a:t>3</a:t>
            </a:r>
            <a:r>
              <a:rPr lang="ko-KR" altLang="en-US" dirty="0" smtClean="0"/>
              <a:t>장 기술통계</a:t>
            </a:r>
            <a:r>
              <a:rPr lang="ko-KR" altLang="en-US" sz="1800" dirty="0" smtClean="0"/>
              <a:t>         </a:t>
            </a:r>
            <a:r>
              <a:rPr lang="ko-KR" alt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기술통계량 </a:t>
            </a:r>
            <a:r>
              <a:rPr lang="en-US" altLang="ko-KR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– </a:t>
            </a:r>
            <a:r>
              <a:rPr lang="ko-KR" altLang="en-US" sz="1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중심경향값</a:t>
            </a:r>
            <a:endParaRPr lang="ko-KR" altLang="en-US" sz="180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u="sng" dirty="0" smtClean="0"/>
              <a:t>관찰 자료들을 작은 값부터 큰 값으로 </a:t>
            </a:r>
            <a:r>
              <a:rPr lang="ko-KR" altLang="en-US" u="sng" dirty="0" err="1"/>
              <a:t>크기순으로</a:t>
            </a:r>
            <a:r>
              <a:rPr lang="ko-KR" altLang="en-US" u="sng" dirty="0"/>
              <a:t> 정리하여 자료의 한 가운데 있는 </a:t>
            </a:r>
            <a:r>
              <a:rPr lang="ko-KR" altLang="en-US" u="sng" dirty="0" smtClean="0"/>
              <a:t>값</a:t>
            </a:r>
            <a:endParaRPr lang="ko-KR" altLang="en-US" u="sng" dirty="0"/>
          </a:p>
          <a:p>
            <a:pPr lvl="1"/>
            <a:endParaRPr lang="en-US" altLang="ko-KR" dirty="0" smtClean="0"/>
          </a:p>
          <a:p>
            <a:pPr lvl="1"/>
            <a:endParaRPr lang="en-US" altLang="ko-KR" dirty="0"/>
          </a:p>
          <a:p>
            <a:r>
              <a:rPr lang="ko-KR" altLang="en-US" sz="1600" dirty="0"/>
              <a:t>예를 들어 어느 병원 신생아들의 </a:t>
            </a:r>
            <a:r>
              <a:rPr lang="ko-KR" altLang="en-US" sz="1600" dirty="0" smtClean="0"/>
              <a:t>몸무게</a:t>
            </a:r>
            <a:r>
              <a:rPr lang="en-US" altLang="ko-KR" sz="1600" dirty="0" smtClean="0"/>
              <a:t>(kg)</a:t>
            </a:r>
            <a:r>
              <a:rPr lang="ko-KR" altLang="en-US" sz="1600" dirty="0" smtClean="0"/>
              <a:t>를 </a:t>
            </a:r>
            <a:r>
              <a:rPr lang="ko-KR" altLang="en-US" sz="1600" dirty="0"/>
              <a:t>조사한 </a:t>
            </a:r>
            <a:r>
              <a:rPr lang="ko-KR" altLang="en-US" sz="1600" dirty="0" smtClean="0"/>
              <a:t>결과가</a:t>
            </a:r>
            <a:endParaRPr lang="en-US" altLang="ko-KR" sz="1600" dirty="0" smtClean="0"/>
          </a:p>
          <a:p>
            <a:endParaRPr lang="en-US" altLang="ko-KR" sz="1600" dirty="0"/>
          </a:p>
          <a:p>
            <a:pPr marL="0" indent="0">
              <a:buNone/>
            </a:pPr>
            <a:r>
              <a:rPr lang="en-US" altLang="ko-KR" sz="1600" dirty="0" smtClean="0"/>
              <a:t>                 </a:t>
            </a:r>
            <a:r>
              <a:rPr lang="en-US" altLang="ko-KR" dirty="0" smtClean="0"/>
              <a:t>3.6	  3.4	4.1     4.7     3.0</a:t>
            </a:r>
          </a:p>
          <a:p>
            <a:pPr marL="0" indent="0">
              <a:buNone/>
            </a:pPr>
            <a:endParaRPr lang="en-US" altLang="ko-KR" dirty="0"/>
          </a:p>
          <a:p>
            <a:pPr marL="0" indent="0">
              <a:buNone/>
            </a:pPr>
            <a:r>
              <a:rPr lang="en-US" altLang="ko-KR" dirty="0" smtClean="0"/>
              <a:t>   </a:t>
            </a:r>
            <a:r>
              <a:rPr lang="ko-KR" altLang="en-US" dirty="0" smtClean="0"/>
              <a:t>이면 이를 </a:t>
            </a:r>
            <a:r>
              <a:rPr lang="ko-KR" altLang="en-US" dirty="0" err="1" smtClean="0"/>
              <a:t>크기순으로</a:t>
            </a:r>
            <a:r>
              <a:rPr lang="ko-KR" altLang="en-US" dirty="0" smtClean="0"/>
              <a:t> 정렬한    </a:t>
            </a:r>
            <a:r>
              <a:rPr lang="en-US" altLang="ko-KR" dirty="0" smtClean="0"/>
              <a:t>3.0    3.4    3.6    4.1    4.7 </a:t>
            </a:r>
            <a:r>
              <a:rPr lang="ko-KR" altLang="en-US" dirty="0" smtClean="0"/>
              <a:t>에서 가운데 위치한</a:t>
            </a:r>
            <a:endParaRPr lang="en-US" altLang="ko-KR" dirty="0" smtClean="0"/>
          </a:p>
          <a:p>
            <a:pPr marL="0" indent="0">
              <a:buNone/>
            </a:pPr>
            <a:r>
              <a:rPr lang="en-US" altLang="ko-KR" dirty="0" smtClean="0"/>
              <a:t>    3.6 </a:t>
            </a:r>
            <a:r>
              <a:rPr lang="ko-KR" altLang="en-US" dirty="0" smtClean="0"/>
              <a:t>이 중앙값이 </a:t>
            </a:r>
            <a:r>
              <a:rPr lang="ko-KR" altLang="en-US" dirty="0"/>
              <a:t>됨</a:t>
            </a:r>
            <a:endParaRPr lang="en-US" altLang="ko-KR" dirty="0"/>
          </a:p>
          <a:p>
            <a:pPr marL="0" indent="0">
              <a:buNone/>
            </a:pPr>
            <a:r>
              <a:rPr lang="en-US" altLang="ko-KR" dirty="0" smtClean="0"/>
              <a:t>    </a:t>
            </a:r>
            <a:endParaRPr lang="en-US" altLang="ko-KR" dirty="0"/>
          </a:p>
          <a:p>
            <a:pPr marL="0" indent="0">
              <a:buNone/>
            </a:pPr>
            <a:endParaRPr lang="en-US" altLang="ko-KR" dirty="0"/>
          </a:p>
          <a:p>
            <a:endParaRPr lang="ko-KR" altLang="en-US" dirty="0"/>
          </a:p>
          <a:p>
            <a:endParaRPr lang="ko-KR" altLang="en-US" dirty="0"/>
          </a:p>
        </p:txBody>
      </p:sp>
      <p:sp>
        <p:nvSpPr>
          <p:cNvPr id="4" name="모서리가 둥근 직사각형 3"/>
          <p:cNvSpPr/>
          <p:nvPr/>
        </p:nvSpPr>
        <p:spPr bwMode="auto">
          <a:xfrm>
            <a:off x="166457" y="807852"/>
            <a:ext cx="3528393" cy="431799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kumimoji="0" lang="ko-KR" altLang="en-US" b="1" dirty="0" smtClean="0"/>
              <a:t>중앙값 </a:t>
            </a:r>
            <a:r>
              <a:rPr kumimoji="0" lang="en-US" altLang="ko-KR" b="1" dirty="0" smtClean="0"/>
              <a:t>(</a:t>
            </a:r>
            <a:r>
              <a:rPr kumimoji="0" lang="ko-KR" altLang="en-US" b="1" dirty="0" err="1" smtClean="0"/>
              <a:t>중위수</a:t>
            </a:r>
            <a:r>
              <a:rPr kumimoji="0" lang="en-US" altLang="ko-KR" b="1" dirty="0" smtClean="0"/>
              <a:t>,</a:t>
            </a:r>
            <a:r>
              <a:rPr kumimoji="0" lang="ko-KR" altLang="en-US" b="1" dirty="0" smtClean="0"/>
              <a:t> </a:t>
            </a:r>
            <a:r>
              <a:rPr kumimoji="0" lang="en-US" altLang="ko-KR" b="1" dirty="0" smtClean="0"/>
              <a:t>median)</a:t>
            </a:r>
            <a:endParaRPr kumimoji="0" lang="en-US" altLang="ko-KR" b="1" dirty="0"/>
          </a:p>
        </p:txBody>
      </p:sp>
      <p:sp>
        <p:nvSpPr>
          <p:cNvPr id="5" name="모서리가 둥근 직사각형 4"/>
          <p:cNvSpPr/>
          <p:nvPr/>
        </p:nvSpPr>
        <p:spPr>
          <a:xfrm>
            <a:off x="7740352" y="0"/>
            <a:ext cx="669926" cy="4046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28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31375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제</a:t>
            </a:r>
            <a:r>
              <a:rPr lang="en-US" altLang="ko-KR" dirty="0" smtClean="0"/>
              <a:t>3</a:t>
            </a:r>
            <a:r>
              <a:rPr lang="ko-KR" altLang="en-US" dirty="0" smtClean="0"/>
              <a:t>장 기술통계</a:t>
            </a:r>
            <a:r>
              <a:rPr lang="ko-KR" altLang="en-US" sz="1800" dirty="0" smtClean="0"/>
              <a:t>         </a:t>
            </a:r>
            <a:r>
              <a:rPr lang="ko-KR" alt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기술통계량 </a:t>
            </a:r>
            <a:r>
              <a:rPr lang="en-US" altLang="ko-KR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– </a:t>
            </a:r>
            <a:r>
              <a:rPr lang="ko-KR" altLang="en-US" sz="1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중심경향값</a:t>
            </a:r>
            <a:endParaRPr lang="ko-KR" altLang="en-US" sz="180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endParaRPr lang="en-US" altLang="ko-KR" dirty="0"/>
          </a:p>
          <a:p>
            <a:r>
              <a:rPr lang="ko-KR" altLang="en-US" sz="1600" dirty="0"/>
              <a:t>예를 들어 어느 병원 신생아들의 </a:t>
            </a:r>
            <a:r>
              <a:rPr lang="ko-KR" altLang="en-US" sz="1600" dirty="0" smtClean="0"/>
              <a:t>몸무게</a:t>
            </a:r>
            <a:r>
              <a:rPr lang="en-US" altLang="ko-KR" sz="1600" dirty="0" smtClean="0"/>
              <a:t>(kg)</a:t>
            </a:r>
            <a:r>
              <a:rPr lang="ko-KR" altLang="en-US" sz="1600" dirty="0" smtClean="0"/>
              <a:t>를 </a:t>
            </a:r>
            <a:r>
              <a:rPr lang="ko-KR" altLang="en-US" sz="1600" dirty="0"/>
              <a:t>조사한 </a:t>
            </a:r>
            <a:r>
              <a:rPr lang="ko-KR" altLang="en-US" sz="1600" dirty="0" smtClean="0"/>
              <a:t>결과가</a:t>
            </a:r>
            <a:endParaRPr lang="en-US" altLang="ko-KR" sz="1600" dirty="0" smtClean="0"/>
          </a:p>
          <a:p>
            <a:endParaRPr lang="en-US" altLang="ko-KR" sz="1600" dirty="0"/>
          </a:p>
          <a:p>
            <a:pPr marL="0" indent="0">
              <a:buNone/>
            </a:pPr>
            <a:r>
              <a:rPr lang="en-US" altLang="ko-KR" sz="1600" dirty="0" smtClean="0"/>
              <a:t>                 </a:t>
            </a:r>
            <a:r>
              <a:rPr lang="en-US" altLang="ko-KR" dirty="0" smtClean="0"/>
              <a:t>3.0	  3.4	3.6     4.1     7.4</a:t>
            </a:r>
          </a:p>
          <a:p>
            <a:pPr marL="0" indent="0">
              <a:buNone/>
            </a:pPr>
            <a:endParaRPr lang="en-US" altLang="ko-KR" dirty="0" smtClean="0"/>
          </a:p>
          <a:p>
            <a:pPr marL="0" indent="0">
              <a:buNone/>
            </a:pPr>
            <a:r>
              <a:rPr lang="en-US" altLang="ko-KR" dirty="0" smtClean="0"/>
              <a:t>   </a:t>
            </a:r>
            <a:r>
              <a:rPr lang="ko-KR" altLang="en-US" dirty="0" smtClean="0"/>
              <a:t>이면 이를 </a:t>
            </a:r>
            <a:r>
              <a:rPr lang="ko-KR" altLang="en-US" dirty="0" err="1" smtClean="0"/>
              <a:t>크기순으로</a:t>
            </a:r>
            <a:r>
              <a:rPr lang="ko-KR" altLang="en-US" dirty="0" smtClean="0"/>
              <a:t> 정렬한    </a:t>
            </a:r>
            <a:r>
              <a:rPr lang="en-US" altLang="ko-KR" dirty="0" smtClean="0"/>
              <a:t>3.0    3.4    3.6    4.1    7.4 </a:t>
            </a:r>
            <a:r>
              <a:rPr lang="ko-KR" altLang="en-US" dirty="0" smtClean="0"/>
              <a:t>에서 가운데 위치한</a:t>
            </a:r>
            <a:endParaRPr lang="en-US" altLang="ko-KR" dirty="0" smtClean="0"/>
          </a:p>
          <a:p>
            <a:pPr marL="0" indent="0">
              <a:buNone/>
            </a:pPr>
            <a:r>
              <a:rPr lang="en-US" altLang="ko-KR" dirty="0" smtClean="0">
                <a:solidFill>
                  <a:srgbClr val="FF0000"/>
                </a:solidFill>
              </a:rPr>
              <a:t>    3.6 </a:t>
            </a:r>
            <a:r>
              <a:rPr lang="ko-KR" altLang="en-US" dirty="0" smtClean="0"/>
              <a:t>이 중앙값이 </a:t>
            </a:r>
            <a:r>
              <a:rPr lang="ko-KR" altLang="en-US" dirty="0"/>
              <a:t>됨</a:t>
            </a:r>
            <a:endParaRPr lang="en-US" altLang="ko-KR" dirty="0"/>
          </a:p>
          <a:p>
            <a:pPr marL="0" indent="0">
              <a:buNone/>
            </a:pPr>
            <a:r>
              <a:rPr lang="en-US" altLang="ko-KR" dirty="0" smtClean="0"/>
              <a:t>    </a:t>
            </a:r>
          </a:p>
          <a:p>
            <a:pPr marL="0" indent="0">
              <a:buNone/>
            </a:pPr>
            <a:r>
              <a:rPr lang="en-US" altLang="ko-KR" dirty="0" smtClean="0"/>
              <a:t>   </a:t>
            </a:r>
            <a:r>
              <a:rPr lang="ko-KR" altLang="en-US" dirty="0" smtClean="0"/>
              <a:t>하지만</a:t>
            </a:r>
            <a:r>
              <a:rPr lang="en-US" altLang="ko-KR" dirty="0" smtClean="0"/>
              <a:t>, </a:t>
            </a:r>
            <a:r>
              <a:rPr lang="ko-KR" altLang="en-US" dirty="0" smtClean="0"/>
              <a:t>평균은 </a:t>
            </a:r>
            <a:r>
              <a:rPr lang="en-US" altLang="ko-KR" dirty="0" smtClean="0"/>
              <a:t>21.5 / 5 = </a:t>
            </a:r>
            <a:r>
              <a:rPr lang="en-US" altLang="ko-KR" dirty="0" smtClean="0">
                <a:solidFill>
                  <a:srgbClr val="FF0000"/>
                </a:solidFill>
              </a:rPr>
              <a:t>4.3</a:t>
            </a:r>
            <a:r>
              <a:rPr lang="en-US" altLang="ko-KR" dirty="0" smtClean="0"/>
              <a:t> </a:t>
            </a:r>
            <a:r>
              <a:rPr lang="ko-KR" altLang="en-US" dirty="0" err="1" smtClean="0"/>
              <a:t>이된다</a:t>
            </a:r>
            <a:r>
              <a:rPr lang="en-US" altLang="ko-KR" dirty="0" smtClean="0"/>
              <a:t>.</a:t>
            </a:r>
            <a:endParaRPr lang="en-US" altLang="ko-KR" dirty="0"/>
          </a:p>
          <a:p>
            <a:pPr marL="0" indent="0">
              <a:buNone/>
            </a:pPr>
            <a:endParaRPr lang="en-US" altLang="ko-KR" dirty="0"/>
          </a:p>
          <a:p>
            <a:r>
              <a:rPr lang="en-US" altLang="ko-KR" u="sng" dirty="0" smtClean="0"/>
              <a:t>(</a:t>
            </a:r>
            <a:r>
              <a:rPr lang="en-US" altLang="ko-KR" u="sng" dirty="0" smtClean="0">
                <a:solidFill>
                  <a:srgbClr val="FF0000"/>
                </a:solidFill>
              </a:rPr>
              <a:t>p.29</a:t>
            </a:r>
            <a:r>
              <a:rPr lang="ko-KR" altLang="en-US" u="sng" dirty="0" smtClean="0">
                <a:solidFill>
                  <a:srgbClr val="FF0000"/>
                </a:solidFill>
              </a:rPr>
              <a:t>필기</a:t>
            </a:r>
            <a:r>
              <a:rPr lang="en-US" altLang="ko-KR" u="sng" dirty="0" smtClean="0"/>
              <a:t>) </a:t>
            </a:r>
            <a:r>
              <a:rPr lang="ko-KR" altLang="en-US" u="sng" dirty="0" smtClean="0"/>
              <a:t>평균과 비교해서 중앙값은 자료의 극히 큰 값이나 극히 작은 값에 영향을 적게 받는다</a:t>
            </a:r>
            <a:r>
              <a:rPr lang="en-US" altLang="ko-KR" u="sng" dirty="0" smtClean="0"/>
              <a:t>.</a:t>
            </a:r>
            <a:endParaRPr lang="ko-KR" altLang="en-US" u="sng" dirty="0"/>
          </a:p>
        </p:txBody>
      </p:sp>
      <p:sp>
        <p:nvSpPr>
          <p:cNvPr id="4" name="모서리가 둥근 직사각형 3"/>
          <p:cNvSpPr/>
          <p:nvPr/>
        </p:nvSpPr>
        <p:spPr bwMode="auto">
          <a:xfrm>
            <a:off x="166457" y="807852"/>
            <a:ext cx="3528393" cy="431799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kumimoji="0" lang="ko-KR" altLang="en-US" b="1" dirty="0" smtClean="0"/>
              <a:t>평균과 중앙값의 차이점</a:t>
            </a:r>
            <a:endParaRPr kumimoji="0" lang="en-US" altLang="ko-KR" b="1" dirty="0"/>
          </a:p>
        </p:txBody>
      </p:sp>
      <p:sp>
        <p:nvSpPr>
          <p:cNvPr id="5" name="모서리가 둥근 직사각형 4"/>
          <p:cNvSpPr/>
          <p:nvPr/>
        </p:nvSpPr>
        <p:spPr>
          <a:xfrm>
            <a:off x="7740352" y="0"/>
            <a:ext cx="669926" cy="4046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29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88880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제</a:t>
            </a:r>
            <a:r>
              <a:rPr lang="en-US" altLang="ko-KR" dirty="0" smtClean="0"/>
              <a:t>3</a:t>
            </a:r>
            <a:r>
              <a:rPr lang="ko-KR" altLang="en-US" dirty="0" smtClean="0"/>
              <a:t>장 기술통계</a:t>
            </a:r>
            <a:r>
              <a:rPr lang="ko-KR" altLang="en-US" sz="1800" dirty="0" smtClean="0"/>
              <a:t>         </a:t>
            </a:r>
            <a:r>
              <a:rPr lang="ko-KR" alt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기술통계량 </a:t>
            </a:r>
            <a:r>
              <a:rPr lang="en-US" altLang="ko-KR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– </a:t>
            </a:r>
            <a:r>
              <a:rPr lang="ko-KR" altLang="en-US" sz="1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중심경향값</a:t>
            </a:r>
            <a:endParaRPr lang="ko-KR" altLang="en-US" sz="180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u="sng" dirty="0"/>
              <a:t>자료 중에서 가장 많이 나타나는 </a:t>
            </a:r>
            <a:r>
              <a:rPr lang="ko-KR" altLang="en-US" u="sng" dirty="0" smtClean="0"/>
              <a:t>수</a:t>
            </a:r>
            <a:endParaRPr lang="en-US" altLang="ko-KR" u="sng" dirty="0" smtClean="0"/>
          </a:p>
          <a:p>
            <a:endParaRPr lang="ko-KR" altLang="en-US" dirty="0"/>
          </a:p>
          <a:p>
            <a:r>
              <a:rPr lang="ko-KR" altLang="en-US" dirty="0"/>
              <a:t>도수 분포 곡선에서는 최고봉에 해당하는 </a:t>
            </a:r>
            <a:r>
              <a:rPr lang="ko-KR" altLang="en-US" dirty="0" smtClean="0"/>
              <a:t>자료</a:t>
            </a:r>
            <a:endParaRPr lang="en-US" altLang="ko-KR" dirty="0" smtClean="0"/>
          </a:p>
          <a:p>
            <a:endParaRPr lang="ko-KR" altLang="en-US" dirty="0"/>
          </a:p>
          <a:p>
            <a:r>
              <a:rPr lang="ko-KR" altLang="en-US" dirty="0"/>
              <a:t>항상 존재하는 것이 아니고 또 유일한 것도 </a:t>
            </a:r>
            <a:r>
              <a:rPr lang="ko-KR" altLang="en-US" dirty="0" smtClean="0"/>
              <a:t>아님</a:t>
            </a:r>
            <a:endParaRPr lang="en-US" altLang="ko-KR" dirty="0" smtClean="0"/>
          </a:p>
          <a:p>
            <a:pPr lvl="1"/>
            <a:r>
              <a:rPr lang="en-US" altLang="ko-KR" dirty="0" err="1"/>
              <a:t>가장</a:t>
            </a:r>
            <a:r>
              <a:rPr lang="en-US" altLang="ko-KR" dirty="0"/>
              <a:t> </a:t>
            </a:r>
            <a:r>
              <a:rPr lang="en-US" altLang="ko-KR" dirty="0" err="1"/>
              <a:t>많은</a:t>
            </a:r>
            <a:r>
              <a:rPr lang="en-US" altLang="ko-KR" dirty="0"/>
              <a:t> </a:t>
            </a:r>
            <a:r>
              <a:rPr lang="en-US" altLang="ko-KR" dirty="0" err="1"/>
              <a:t>빈도를</a:t>
            </a:r>
            <a:r>
              <a:rPr lang="en-US" altLang="ko-KR" dirty="0"/>
              <a:t> </a:t>
            </a:r>
            <a:r>
              <a:rPr lang="en-US" altLang="ko-KR" dirty="0" err="1" smtClean="0"/>
              <a:t>나타</a:t>
            </a:r>
            <a:r>
              <a:rPr lang="ko-KR" altLang="en-US" dirty="0" smtClean="0"/>
              <a:t>내</a:t>
            </a:r>
            <a:r>
              <a:rPr lang="en-US" altLang="ko-KR" dirty="0" smtClean="0"/>
              <a:t>는 </a:t>
            </a:r>
            <a:r>
              <a:rPr lang="en-US" altLang="ko-KR" dirty="0" err="1"/>
              <a:t>값이</a:t>
            </a:r>
            <a:r>
              <a:rPr lang="en-US" altLang="ko-KR" dirty="0"/>
              <a:t> 두 개 </a:t>
            </a:r>
            <a:r>
              <a:rPr lang="en-US" altLang="ko-KR" dirty="0" err="1"/>
              <a:t>이상인</a:t>
            </a:r>
            <a:r>
              <a:rPr lang="en-US" altLang="ko-KR" dirty="0"/>
              <a:t> </a:t>
            </a:r>
            <a:r>
              <a:rPr lang="en-US" altLang="ko-KR" dirty="0" err="1"/>
              <a:t>경우가</a:t>
            </a:r>
            <a:r>
              <a:rPr lang="en-US" altLang="ko-KR" dirty="0"/>
              <a:t> </a:t>
            </a:r>
            <a:r>
              <a:rPr lang="en-US" altLang="ko-KR" dirty="0" err="1"/>
              <a:t>있는데</a:t>
            </a:r>
            <a:r>
              <a:rPr lang="en-US" altLang="ko-KR" dirty="0"/>
              <a:t> </a:t>
            </a:r>
            <a:r>
              <a:rPr lang="en-US" altLang="ko-KR" dirty="0" err="1" smtClean="0"/>
              <a:t>이럴</a:t>
            </a:r>
            <a:r>
              <a:rPr lang="en-US" altLang="ko-KR" dirty="0" smtClean="0"/>
              <a:t> </a:t>
            </a:r>
            <a:r>
              <a:rPr lang="en-US" altLang="ko-KR" dirty="0" err="1" smtClean="0"/>
              <a:t>경우</a:t>
            </a:r>
            <a:r>
              <a:rPr lang="en-US" altLang="ko-KR" dirty="0" smtClean="0"/>
              <a:t> </a:t>
            </a:r>
            <a:r>
              <a:rPr lang="en-US" altLang="ko-KR" dirty="0" err="1"/>
              <a:t>최빈값은</a:t>
            </a:r>
            <a:r>
              <a:rPr lang="en-US" altLang="ko-KR" dirty="0"/>
              <a:t> 두 개 </a:t>
            </a:r>
            <a:r>
              <a:rPr lang="en-US" altLang="ko-KR" dirty="0" err="1" smtClean="0"/>
              <a:t>이상</a:t>
            </a:r>
            <a:endParaRPr lang="en-US" altLang="ko-KR" dirty="0" smtClean="0"/>
          </a:p>
          <a:p>
            <a:pPr lvl="1"/>
            <a:r>
              <a:rPr lang="ko-KR" altLang="en-US" dirty="0"/>
              <a:t>전체 </a:t>
            </a:r>
            <a:r>
              <a:rPr lang="ko-KR" altLang="en-US" dirty="0" err="1"/>
              <a:t>자료값이</a:t>
            </a:r>
            <a:r>
              <a:rPr lang="ko-KR" altLang="en-US" dirty="0"/>
              <a:t> 모두 다를 때는 각 자료의 빈도수가 같으므로 </a:t>
            </a:r>
            <a:r>
              <a:rPr lang="ko-KR" altLang="en-US" dirty="0" err="1"/>
              <a:t>최빈값은</a:t>
            </a:r>
            <a:r>
              <a:rPr lang="ko-KR" altLang="en-US" dirty="0"/>
              <a:t> 존재하지 </a:t>
            </a:r>
            <a:r>
              <a:rPr lang="ko-KR" altLang="en-US" dirty="0" smtClean="0"/>
              <a:t>않음</a:t>
            </a:r>
            <a:endParaRPr lang="en-US" altLang="ko-KR" dirty="0" smtClean="0"/>
          </a:p>
          <a:p>
            <a:pPr lvl="1"/>
            <a:endParaRPr lang="en-US" altLang="ko-KR" dirty="0" smtClean="0"/>
          </a:p>
          <a:p>
            <a:pPr lvl="1"/>
            <a:endParaRPr lang="en-US" altLang="ko-KR" dirty="0"/>
          </a:p>
          <a:p>
            <a:pPr marL="0" indent="0">
              <a:buNone/>
            </a:pPr>
            <a:r>
              <a:rPr lang="en-US" altLang="ko-KR" dirty="0"/>
              <a:t>&lt;</a:t>
            </a:r>
            <a:r>
              <a:rPr lang="ko-KR" altLang="en-US" dirty="0"/>
              <a:t>예제 </a:t>
            </a:r>
            <a:r>
              <a:rPr lang="en-US" altLang="ko-KR" dirty="0"/>
              <a:t>3-6&gt; 2.4, 1.2, 1.4, 2.4, 1.0, 1.8, 3.2, 1.8, 2.4, 3.6, 2.4, 1.2 </a:t>
            </a:r>
            <a:r>
              <a:rPr lang="ko-KR" altLang="en-US" dirty="0"/>
              <a:t>의 </a:t>
            </a:r>
            <a:r>
              <a:rPr lang="ko-KR" altLang="en-US" dirty="0" err="1" smtClean="0"/>
              <a:t>최빈값은</a:t>
            </a:r>
            <a:endParaRPr lang="en-US" altLang="ko-KR" dirty="0" smtClean="0"/>
          </a:p>
          <a:p>
            <a:pPr marL="0" indent="0">
              <a:buNone/>
            </a:pPr>
            <a:endParaRPr lang="ko-KR" altLang="en-US" dirty="0"/>
          </a:p>
          <a:p>
            <a:pPr marL="0" indent="0">
              <a:buNone/>
            </a:pPr>
            <a:r>
              <a:rPr lang="en-US" altLang="ko-KR" dirty="0" smtClean="0"/>
              <a:t>         [</a:t>
            </a:r>
            <a:r>
              <a:rPr lang="ko-KR" altLang="en-US" dirty="0"/>
              <a:t>풀이</a:t>
            </a:r>
            <a:r>
              <a:rPr lang="en-US" altLang="ko-KR" dirty="0"/>
              <a:t>] 2.4</a:t>
            </a:r>
            <a:r>
              <a:rPr lang="ko-KR" altLang="en-US" dirty="0"/>
              <a:t>가 </a:t>
            </a:r>
            <a:r>
              <a:rPr lang="en-US" altLang="ko-KR" dirty="0"/>
              <a:t>4</a:t>
            </a:r>
            <a:r>
              <a:rPr lang="ko-KR" altLang="en-US" dirty="0"/>
              <a:t>번 있으므로 </a:t>
            </a:r>
            <a:r>
              <a:rPr lang="en-US" altLang="ko-KR" dirty="0"/>
              <a:t>2.4</a:t>
            </a:r>
            <a:r>
              <a:rPr lang="ko-KR" altLang="en-US" dirty="0"/>
              <a:t>가 </a:t>
            </a:r>
            <a:r>
              <a:rPr lang="ko-KR" altLang="en-US" dirty="0" err="1" smtClean="0"/>
              <a:t>최빈값</a:t>
            </a:r>
            <a:endParaRPr lang="ko-KR" altLang="en-US" dirty="0"/>
          </a:p>
          <a:p>
            <a:pPr lvl="1"/>
            <a:endParaRPr lang="ko-KR" altLang="en-US" dirty="0"/>
          </a:p>
        </p:txBody>
      </p:sp>
      <p:sp>
        <p:nvSpPr>
          <p:cNvPr id="4" name="모서리가 둥근 직사각형 3"/>
          <p:cNvSpPr/>
          <p:nvPr/>
        </p:nvSpPr>
        <p:spPr bwMode="auto">
          <a:xfrm>
            <a:off x="166457" y="807852"/>
            <a:ext cx="3528393" cy="431799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kumimoji="0" lang="ko-KR" altLang="en-US" b="1" dirty="0" err="1" smtClean="0"/>
              <a:t>최빈값</a:t>
            </a:r>
            <a:r>
              <a:rPr kumimoji="0" lang="ko-KR" altLang="en-US" b="1" dirty="0" smtClean="0"/>
              <a:t>  </a:t>
            </a:r>
            <a:r>
              <a:rPr kumimoji="0" lang="en-US" altLang="ko-KR" b="1" dirty="0" smtClean="0"/>
              <a:t>(</a:t>
            </a:r>
            <a:r>
              <a:rPr kumimoji="0" lang="ko-KR" altLang="en-US" b="1" dirty="0" smtClean="0"/>
              <a:t>최빈수</a:t>
            </a:r>
            <a:r>
              <a:rPr kumimoji="0" lang="en-US" altLang="ko-KR" b="1" dirty="0" smtClean="0"/>
              <a:t>,</a:t>
            </a:r>
            <a:r>
              <a:rPr kumimoji="0" lang="ko-KR" altLang="en-US" b="1" dirty="0" smtClean="0"/>
              <a:t> </a:t>
            </a:r>
            <a:r>
              <a:rPr kumimoji="0" lang="en-US" altLang="ko-KR" b="1" dirty="0" smtClean="0"/>
              <a:t>mode)</a:t>
            </a:r>
            <a:endParaRPr kumimoji="0" lang="en-US" altLang="ko-KR" b="1" dirty="0"/>
          </a:p>
        </p:txBody>
      </p:sp>
      <p:sp>
        <p:nvSpPr>
          <p:cNvPr id="5" name="모서리가 둥근 직사각형 4"/>
          <p:cNvSpPr/>
          <p:nvPr/>
        </p:nvSpPr>
        <p:spPr>
          <a:xfrm>
            <a:off x="7740352" y="0"/>
            <a:ext cx="669926" cy="4046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29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31375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제</a:t>
            </a:r>
            <a:r>
              <a:rPr lang="en-US" altLang="ko-KR" dirty="0" smtClean="0"/>
              <a:t>3</a:t>
            </a:r>
            <a:r>
              <a:rPr lang="ko-KR" altLang="en-US" dirty="0" smtClean="0"/>
              <a:t>장 기술통계</a:t>
            </a:r>
            <a:r>
              <a:rPr lang="ko-KR" altLang="en-US" sz="1800" dirty="0" smtClean="0"/>
              <a:t>         </a:t>
            </a:r>
            <a:r>
              <a:rPr lang="ko-KR" alt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기술통계량 </a:t>
            </a:r>
            <a:r>
              <a:rPr lang="en-US" altLang="ko-KR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– </a:t>
            </a:r>
            <a:r>
              <a:rPr lang="ko-KR" alt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산포도</a:t>
            </a:r>
            <a:endParaRPr lang="ko-KR" altLang="en-US" sz="180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5명씩으로 </a:t>
            </a:r>
            <a:r>
              <a:rPr lang="en-US" altLang="ko-KR" dirty="0" err="1"/>
              <a:t>구성된</a:t>
            </a:r>
            <a:r>
              <a:rPr lang="en-US" altLang="ko-KR" dirty="0"/>
              <a:t> </a:t>
            </a:r>
            <a:r>
              <a:rPr lang="en-US" altLang="ko-KR" dirty="0" err="1"/>
              <a:t>A기업과</a:t>
            </a:r>
            <a:r>
              <a:rPr lang="en-US" altLang="ko-KR" dirty="0"/>
              <a:t> </a:t>
            </a:r>
            <a:r>
              <a:rPr lang="en-US" altLang="ko-KR" dirty="0" err="1"/>
              <a:t>B기업의</a:t>
            </a:r>
            <a:r>
              <a:rPr lang="en-US" altLang="ko-KR" dirty="0"/>
              <a:t> </a:t>
            </a:r>
            <a:r>
              <a:rPr lang="en-US" altLang="ko-KR" dirty="0" err="1"/>
              <a:t>월급을</a:t>
            </a:r>
            <a:r>
              <a:rPr lang="en-US" altLang="ko-KR" dirty="0"/>
              <a:t> </a:t>
            </a:r>
            <a:r>
              <a:rPr lang="en-US" altLang="ko-KR" dirty="0" err="1"/>
              <a:t>조사한</a:t>
            </a:r>
            <a:r>
              <a:rPr lang="en-US" altLang="ko-KR" dirty="0"/>
              <a:t> </a:t>
            </a:r>
            <a:r>
              <a:rPr lang="en-US" altLang="ko-KR" dirty="0" err="1"/>
              <a:t>다음과</a:t>
            </a:r>
            <a:r>
              <a:rPr lang="en-US" altLang="ko-KR" dirty="0"/>
              <a:t> </a:t>
            </a:r>
            <a:r>
              <a:rPr lang="en-US" altLang="ko-KR" dirty="0" err="1"/>
              <a:t>같은</a:t>
            </a:r>
            <a:r>
              <a:rPr lang="en-US" altLang="ko-KR" dirty="0"/>
              <a:t> </a:t>
            </a:r>
            <a:r>
              <a:rPr lang="en-US" altLang="ko-KR" dirty="0" err="1" smtClean="0"/>
              <a:t>자료</a:t>
            </a:r>
            <a:r>
              <a:rPr lang="en-US" altLang="ko-KR" dirty="0" smtClean="0"/>
              <a:t>(</a:t>
            </a:r>
            <a:r>
              <a:rPr lang="en-US" altLang="ko-KR" dirty="0" err="1"/>
              <a:t>단위</a:t>
            </a:r>
            <a:r>
              <a:rPr lang="en-US" altLang="ko-KR" dirty="0"/>
              <a:t>: </a:t>
            </a:r>
            <a:r>
              <a:rPr lang="en-US" altLang="ko-KR" dirty="0" err="1"/>
              <a:t>만원</a:t>
            </a:r>
            <a:r>
              <a:rPr lang="en-US" altLang="ko-KR" dirty="0" smtClean="0"/>
              <a:t>)</a:t>
            </a:r>
          </a:p>
          <a:p>
            <a:endParaRPr lang="en-US" altLang="ko-KR" dirty="0"/>
          </a:p>
          <a:p>
            <a:pPr marL="0" indent="0" latinLnBrk="0">
              <a:buNone/>
            </a:pPr>
            <a:r>
              <a:rPr lang="en-US" altLang="ko-KR" dirty="0" smtClean="0"/>
              <a:t>	A</a:t>
            </a:r>
            <a:r>
              <a:rPr lang="ko-KR" altLang="en-US" dirty="0"/>
              <a:t>기업 </a:t>
            </a:r>
            <a:r>
              <a:rPr lang="en-US" altLang="ko-KR" dirty="0"/>
              <a:t>: </a:t>
            </a:r>
            <a:r>
              <a:rPr lang="en-US" altLang="ko-KR" dirty="0" smtClean="0"/>
              <a:t> 300   350   400   450   500</a:t>
            </a:r>
            <a:endParaRPr lang="ko-KR" altLang="en-US" dirty="0"/>
          </a:p>
          <a:p>
            <a:pPr marL="0" indent="0" latinLnBrk="0">
              <a:buNone/>
            </a:pPr>
            <a:r>
              <a:rPr lang="en-US" altLang="ko-KR" dirty="0" smtClean="0"/>
              <a:t>	B</a:t>
            </a:r>
            <a:r>
              <a:rPr lang="ko-KR" altLang="en-US" dirty="0"/>
              <a:t>기업 </a:t>
            </a:r>
            <a:r>
              <a:rPr lang="en-US" altLang="ko-KR" dirty="0"/>
              <a:t>: </a:t>
            </a:r>
            <a:r>
              <a:rPr lang="en-US" altLang="ko-KR" dirty="0" smtClean="0"/>
              <a:t> 100   200   400   600   700</a:t>
            </a:r>
            <a:endParaRPr lang="ko-KR" altLang="en-US" dirty="0"/>
          </a:p>
          <a:p>
            <a:endParaRPr lang="en-US" altLang="ko-KR" dirty="0" smtClean="0"/>
          </a:p>
          <a:p>
            <a:pPr lvl="1"/>
            <a:r>
              <a:rPr lang="en-US" altLang="ko-KR" dirty="0"/>
              <a:t>A</a:t>
            </a:r>
            <a:r>
              <a:rPr lang="ko-KR" altLang="en-US" dirty="0"/>
              <a:t>기업과 </a:t>
            </a:r>
            <a:r>
              <a:rPr lang="en-US" altLang="ko-KR" dirty="0"/>
              <a:t>B</a:t>
            </a:r>
            <a:r>
              <a:rPr lang="ko-KR" altLang="en-US" dirty="0"/>
              <a:t>기업의 월급 평균은 둘 다 모두 </a:t>
            </a:r>
            <a:r>
              <a:rPr lang="en-US" altLang="ko-KR" dirty="0"/>
              <a:t>400</a:t>
            </a:r>
            <a:r>
              <a:rPr lang="ko-KR" altLang="en-US" dirty="0"/>
              <a:t>만원으로 </a:t>
            </a:r>
            <a:r>
              <a:rPr lang="ko-KR" altLang="en-US" dirty="0" smtClean="0"/>
              <a:t>동일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대푯값으로는 </a:t>
            </a:r>
            <a:r>
              <a:rPr lang="ko-KR" altLang="en-US" dirty="0"/>
              <a:t>두 회사 월급의 특성을 </a:t>
            </a:r>
            <a:r>
              <a:rPr lang="ko-KR" altLang="en-US" dirty="0" smtClean="0"/>
              <a:t>설명하기는 어렵다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그 이유는</a:t>
            </a:r>
            <a:r>
              <a:rPr lang="en-US" altLang="ko-KR" dirty="0" smtClean="0"/>
              <a:t> </a:t>
            </a:r>
            <a:r>
              <a:rPr lang="en-US" altLang="ko-KR" dirty="0"/>
              <a:t>B</a:t>
            </a:r>
            <a:r>
              <a:rPr lang="ko-KR" altLang="en-US" dirty="0"/>
              <a:t>기업은 </a:t>
            </a:r>
            <a:r>
              <a:rPr lang="en-US" altLang="ko-KR" dirty="0"/>
              <a:t>A</a:t>
            </a:r>
            <a:r>
              <a:rPr lang="ko-KR" altLang="en-US" dirty="0"/>
              <a:t>기업에 비해 자료들이 넓게 흩어져 </a:t>
            </a:r>
            <a:r>
              <a:rPr lang="ko-KR" altLang="en-US" dirty="0" smtClean="0"/>
              <a:t>있기 때문</a:t>
            </a:r>
            <a:endParaRPr lang="en-US" altLang="ko-KR" dirty="0" smtClean="0"/>
          </a:p>
          <a:p>
            <a:endParaRPr lang="en-US" altLang="ko-KR" dirty="0" smtClean="0"/>
          </a:p>
          <a:p>
            <a:r>
              <a:rPr lang="ko-KR" altLang="en-US" u="sng" dirty="0" smtClean="0"/>
              <a:t>자료가 흩어져 있는 정도를 산포도라고 하는데</a:t>
            </a:r>
            <a:r>
              <a:rPr lang="en-US" altLang="ko-KR" u="sng" dirty="0" smtClean="0"/>
              <a:t>, </a:t>
            </a:r>
            <a:r>
              <a:rPr lang="ko-KR" altLang="en-US" u="sng" dirty="0" smtClean="0"/>
              <a:t>산포도로 많이 사용되는 것 중 범위</a:t>
            </a:r>
            <a:r>
              <a:rPr lang="en-US" altLang="ko-KR" u="sng" dirty="0" smtClean="0"/>
              <a:t>, </a:t>
            </a:r>
            <a:r>
              <a:rPr lang="ko-KR" altLang="en-US" u="sng" dirty="0" err="1" smtClean="0"/>
              <a:t>사분위범위</a:t>
            </a:r>
            <a:r>
              <a:rPr lang="en-US" altLang="ko-KR" u="sng" dirty="0" smtClean="0"/>
              <a:t>, </a:t>
            </a:r>
            <a:r>
              <a:rPr lang="ko-KR" altLang="en-US" u="sng" dirty="0" smtClean="0"/>
              <a:t>분산</a:t>
            </a:r>
            <a:r>
              <a:rPr lang="en-US" altLang="ko-KR" u="sng" dirty="0" smtClean="0"/>
              <a:t>, </a:t>
            </a:r>
            <a:r>
              <a:rPr lang="ko-KR" altLang="en-US" u="sng" dirty="0" smtClean="0"/>
              <a:t>표준편차</a:t>
            </a:r>
            <a:r>
              <a:rPr lang="en-US" altLang="ko-KR" u="sng" dirty="0" smtClean="0"/>
              <a:t>, </a:t>
            </a:r>
            <a:r>
              <a:rPr lang="ko-KR" altLang="en-US" u="sng" dirty="0" smtClean="0"/>
              <a:t>변이계수 등에 대해 정리</a:t>
            </a:r>
            <a:endParaRPr lang="ko-KR" altLang="en-US" u="sng" dirty="0"/>
          </a:p>
        </p:txBody>
      </p:sp>
      <p:sp>
        <p:nvSpPr>
          <p:cNvPr id="4" name="모서리가 둥근 직사각형 3"/>
          <p:cNvSpPr/>
          <p:nvPr/>
        </p:nvSpPr>
        <p:spPr bwMode="auto">
          <a:xfrm>
            <a:off x="166457" y="807852"/>
            <a:ext cx="3528393" cy="431799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kumimoji="0" lang="ko-KR" altLang="en-US" b="1" dirty="0" smtClean="0"/>
              <a:t>산포도 측정</a:t>
            </a:r>
            <a:endParaRPr kumimoji="0" lang="en-US" altLang="ko-KR" b="1" dirty="0"/>
          </a:p>
        </p:txBody>
      </p:sp>
      <p:sp>
        <p:nvSpPr>
          <p:cNvPr id="5" name="모서리가 둥근 직사각형 4"/>
          <p:cNvSpPr/>
          <p:nvPr/>
        </p:nvSpPr>
        <p:spPr>
          <a:xfrm>
            <a:off x="7740352" y="0"/>
            <a:ext cx="669926" cy="4046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29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31375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제</a:t>
            </a:r>
            <a:r>
              <a:rPr lang="en-US" altLang="ko-KR" dirty="0" smtClean="0"/>
              <a:t>3</a:t>
            </a:r>
            <a:r>
              <a:rPr lang="ko-KR" altLang="en-US" dirty="0" smtClean="0"/>
              <a:t>장 기술통계</a:t>
            </a:r>
            <a:r>
              <a:rPr lang="ko-KR" altLang="en-US" sz="1800" dirty="0" smtClean="0"/>
              <a:t>         </a:t>
            </a:r>
            <a:r>
              <a:rPr lang="ko-KR" alt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기술통계량 </a:t>
            </a:r>
            <a:r>
              <a:rPr lang="en-US" altLang="ko-KR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– </a:t>
            </a:r>
            <a:r>
              <a:rPr lang="ko-KR" alt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산포도</a:t>
            </a:r>
            <a:endParaRPr lang="ko-KR" altLang="en-US" sz="1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내용 개체 틀 2"/>
              <p:cNvSpPr>
                <a:spLocks noGrp="1"/>
              </p:cNvSpPr>
              <p:nvPr>
                <p:ph idx="1"/>
              </p:nvPr>
            </p:nvSpPr>
            <p:spPr>
              <a:xfrm>
                <a:off x="179512" y="1412776"/>
                <a:ext cx="8712968" cy="5112568"/>
              </a:xfrm>
            </p:spPr>
            <p:txBody>
              <a:bodyPr/>
              <a:lstStyle/>
              <a:p>
                <a:r>
                  <a:rPr lang="ko-KR" altLang="en-US" u="sng" dirty="0" smtClean="0"/>
                  <a:t>범위는 자료들 중에서 가장 큰 값과 가장 작은 값의 차이</a:t>
                </a:r>
                <a:endParaRPr lang="en-US" altLang="ko-KR" u="sng" dirty="0" smtClean="0"/>
              </a:p>
              <a:p>
                <a:endParaRPr lang="en-US" altLang="ko-KR" sz="800" dirty="0" smtClean="0"/>
              </a:p>
              <a:p>
                <a:pPr marL="0" indent="0">
                  <a:buNone/>
                </a:pPr>
                <a:r>
                  <a:rPr lang="ko-KR" altLang="en-US" dirty="0" smtClean="0"/>
                  <a:t>     범위</a:t>
                </a:r>
                <a:r>
                  <a:rPr lang="en-US" altLang="ko-KR" dirty="0"/>
                  <a:t>(Range) = </a:t>
                </a:r>
                <a:r>
                  <a:rPr lang="ko-KR" altLang="en-US" dirty="0" smtClean="0"/>
                  <a:t>최댓값</a:t>
                </a:r>
                <a:r>
                  <a:rPr lang="en-US" altLang="ko-KR" dirty="0" smtClean="0"/>
                  <a:t>(</a:t>
                </a:r>
                <a:r>
                  <a:rPr lang="en-US" altLang="ko-KR" dirty="0"/>
                  <a:t>MAX) - </a:t>
                </a:r>
                <a:r>
                  <a:rPr lang="ko-KR" altLang="en-US" dirty="0" smtClean="0"/>
                  <a:t>최솟값</a:t>
                </a:r>
                <a:r>
                  <a:rPr lang="en-US" altLang="ko-KR" dirty="0" smtClean="0"/>
                  <a:t>(</a:t>
                </a:r>
                <a:r>
                  <a:rPr lang="en-US" altLang="ko-KR" dirty="0"/>
                  <a:t>MIN</a:t>
                </a:r>
                <a:r>
                  <a:rPr lang="en-US" altLang="ko-KR" dirty="0" smtClean="0"/>
                  <a:t>)</a:t>
                </a:r>
              </a:p>
              <a:p>
                <a:endParaRPr lang="en-US" altLang="ko-KR" sz="800" dirty="0"/>
              </a:p>
              <a:p>
                <a:r>
                  <a:rPr lang="ko-KR" altLang="en-US" dirty="0" smtClean="0"/>
                  <a:t>단점</a:t>
                </a:r>
                <a:endParaRPr lang="en-US" altLang="ko-KR" dirty="0" smtClean="0"/>
              </a:p>
              <a:p>
                <a:pPr lvl="1"/>
                <a:r>
                  <a:rPr lang="ko-KR" altLang="en-US" dirty="0" smtClean="0"/>
                  <a:t>자료의 극단적인 값에 영향을 많이 받음</a:t>
                </a:r>
                <a:endParaRPr lang="en-US" altLang="ko-KR" dirty="0" smtClean="0"/>
              </a:p>
              <a:p>
                <a:pPr lvl="1"/>
                <a:r>
                  <a:rPr lang="ko-KR" altLang="en-US" dirty="0" smtClean="0"/>
                  <a:t>자료의 중앙값 등의 흩어진 정도에 대해 보다 많은 정보를 제공하지 못함</a:t>
                </a:r>
                <a:endParaRPr lang="en-US" altLang="ko-KR" dirty="0" smtClean="0"/>
              </a:p>
              <a:p>
                <a:pPr lvl="1"/>
                <a:endParaRPr lang="en-US" altLang="ko-KR" dirty="0"/>
              </a:p>
              <a:p>
                <a:pPr lvl="1"/>
                <a:endParaRPr lang="en-US" altLang="ko-KR" dirty="0"/>
              </a:p>
              <a:p>
                <a:r>
                  <a:rPr lang="ko-KR" altLang="en-US" u="sng" dirty="0" smtClean="0"/>
                  <a:t>자료를 작은 </a:t>
                </a:r>
                <a:r>
                  <a:rPr lang="ko-KR" altLang="en-US" u="sng" dirty="0"/>
                  <a:t>값부터 큰 값의 순서로 나열한 다음</a:t>
                </a:r>
                <a:r>
                  <a:rPr lang="en-US" altLang="ko-KR" u="sng" dirty="0"/>
                  <a:t>, </a:t>
                </a:r>
                <a:r>
                  <a:rPr lang="ko-KR" altLang="en-US" u="sng" dirty="0"/>
                  <a:t>자료 중 </a:t>
                </a:r>
                <a:r>
                  <a:rPr lang="en-US" altLang="ko-KR" u="sng" dirty="0"/>
                  <a:t>75%</a:t>
                </a:r>
                <a:r>
                  <a:rPr lang="ko-KR" altLang="en-US" u="sng" dirty="0"/>
                  <a:t>에 위치한 값에서 </a:t>
                </a:r>
                <a:r>
                  <a:rPr lang="en-US" altLang="ko-KR" u="sng" dirty="0"/>
                  <a:t>25%</a:t>
                </a:r>
                <a:r>
                  <a:rPr lang="ko-KR" altLang="en-US" u="sng" dirty="0"/>
                  <a:t>지점에 위치한 값의 </a:t>
                </a:r>
                <a:r>
                  <a:rPr lang="ko-KR" altLang="en-US" u="sng" dirty="0" smtClean="0"/>
                  <a:t>차이</a:t>
                </a:r>
                <a:endParaRPr lang="en-US" altLang="ko-KR" u="sng" dirty="0" smtClean="0"/>
              </a:p>
              <a:p>
                <a:pPr marL="0" indent="0">
                  <a:buNone/>
                </a:pPr>
                <a:endParaRPr lang="en-US" altLang="ko-KR" sz="800" dirty="0" smtClean="0"/>
              </a:p>
              <a:p>
                <a:pPr marL="0" indent="0">
                  <a:buNone/>
                </a:pPr>
                <a:r>
                  <a:rPr lang="en-US" altLang="ko-KR" dirty="0"/>
                  <a:t> </a:t>
                </a:r>
                <a:r>
                  <a:rPr lang="en-US" altLang="ko-KR" dirty="0" smtClean="0"/>
                  <a:t>                   </a:t>
                </a:r>
                <a14:m>
                  <m:oMath xmlns:m="http://schemas.openxmlformats.org/officeDocument/2006/math">
                    <m:r>
                      <a:rPr lang="ko-KR" altLang="en-US" dirty="0">
                        <a:latin typeface="Cambria Math"/>
                      </a:rPr>
                      <m:t>사</m:t>
                    </m:r>
                    <m:r>
                      <a:rPr lang="ko-KR" altLang="en-US" b="0" i="0" dirty="0" smtClean="0">
                        <a:latin typeface="Cambria Math"/>
                      </a:rPr>
                      <m:t>분위범</m:t>
                    </m:r>
                    <m:r>
                      <a:rPr lang="ko-KR" altLang="en-US" b="0" i="1" dirty="0" smtClean="0">
                        <a:latin typeface="Cambria Math"/>
                      </a:rPr>
                      <m:t>위</m:t>
                    </m:r>
                    <m:d>
                      <m:dPr>
                        <m:ctrlPr>
                          <a:rPr lang="en-US" altLang="ko-KR" b="0" i="1" dirty="0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ko-KR" b="0" i="1" dirty="0" smtClean="0">
                            <a:latin typeface="Cambria Math"/>
                          </a:rPr>
                          <m:t>𝐼𝑄𝑅</m:t>
                        </m:r>
                      </m:e>
                    </m:d>
                    <m:r>
                      <a:rPr lang="en-US" altLang="ko-KR" b="0" i="1" dirty="0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altLang="ko-KR" b="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ko-KR" b="0" i="1" dirty="0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altLang="ko-KR" b="0" i="1" dirty="0" smtClean="0">
                            <a:latin typeface="Cambria Math"/>
                          </a:rPr>
                          <m:t>(</m:t>
                        </m:r>
                        <m:box>
                          <m:boxPr>
                            <m:ctrlPr>
                              <a:rPr lang="en-US" altLang="ko-KR" b="0" i="1" dirty="0" smtClean="0">
                                <a:latin typeface="Cambria Math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altLang="ko-KR" b="0" i="1" dirty="0" smtClean="0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altLang="ko-KR" b="0" i="1" dirty="0" smtClean="0">
                                    <a:latin typeface="Cambria Math"/>
                                  </a:rPr>
                                  <m:t>3</m:t>
                                </m:r>
                              </m:num>
                              <m:den>
                                <m:r>
                                  <a:rPr lang="en-US" altLang="ko-KR" b="0" i="1" dirty="0" smtClean="0">
                                    <a:latin typeface="Cambria Math"/>
                                  </a:rPr>
                                  <m:t>4</m:t>
                                </m:r>
                              </m:den>
                            </m:f>
                            <m:r>
                              <a:rPr lang="en-US" altLang="ko-KR" b="0" i="1" dirty="0" smtClean="0">
                                <a:latin typeface="Cambria Math"/>
                              </a:rPr>
                              <m:t>𝑛</m:t>
                            </m:r>
                            <m:r>
                              <a:rPr lang="en-US" altLang="ko-KR" b="0" i="1" dirty="0" smtClean="0">
                                <a:latin typeface="Cambria Math"/>
                              </a:rPr>
                              <m:t>)</m:t>
                            </m:r>
                          </m:e>
                        </m:box>
                      </m:sub>
                    </m:sSub>
                    <m:r>
                      <a:rPr lang="en-US" altLang="ko-KR" b="0" i="1" dirty="0" smtClean="0">
                        <a:latin typeface="Cambria Math"/>
                      </a:rPr>
                      <m:t> −</m:t>
                    </m:r>
                    <m:sSub>
                      <m:sSubPr>
                        <m:ctrlPr>
                          <a:rPr lang="en-US" altLang="ko-KR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ko-KR" i="1" dirty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altLang="ko-KR" i="1" dirty="0">
                            <a:latin typeface="Cambria Math"/>
                          </a:rPr>
                          <m:t>(</m:t>
                        </m:r>
                        <m:box>
                          <m:boxPr>
                            <m:ctrlPr>
                              <a:rPr lang="en-US" altLang="ko-KR" i="1" dirty="0">
                                <a:latin typeface="Cambria Math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altLang="ko-KR" i="1" dirty="0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altLang="ko-KR" b="0" i="1" dirty="0" smtClean="0"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altLang="ko-KR" i="1" dirty="0">
                                    <a:latin typeface="Cambria Math"/>
                                  </a:rPr>
                                  <m:t>4</m:t>
                                </m:r>
                              </m:den>
                            </m:f>
                            <m:r>
                              <a:rPr lang="en-US" altLang="ko-KR" b="0" i="1" dirty="0" smtClean="0">
                                <a:latin typeface="Cambria Math"/>
                              </a:rPr>
                              <m:t>𝑛</m:t>
                            </m:r>
                            <m:r>
                              <a:rPr lang="en-US" altLang="ko-KR" i="1" dirty="0">
                                <a:latin typeface="Cambria Math"/>
                              </a:rPr>
                              <m:t>)</m:t>
                            </m:r>
                          </m:e>
                        </m:box>
                      </m:sub>
                    </m:sSub>
                    <m:r>
                      <a:rPr lang="en-US" altLang="ko-KR" b="0" i="1" dirty="0" smtClean="0">
                        <a:latin typeface="Cambria Math"/>
                      </a:rPr>
                      <m:t>= </m:t>
                    </m:r>
                    <m:sSub>
                      <m:sSubPr>
                        <m:ctrlPr>
                          <a:rPr lang="en-US" altLang="ko-KR" b="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ko-KR" b="0" i="1" dirty="0" smtClean="0">
                            <a:latin typeface="Cambria Math"/>
                          </a:rPr>
                          <m:t>𝑄</m:t>
                        </m:r>
                      </m:e>
                      <m:sub>
                        <m:r>
                          <a:rPr lang="en-US" altLang="ko-KR" b="0" i="1" dirty="0" smtClean="0">
                            <a:latin typeface="Cambria Math"/>
                          </a:rPr>
                          <m:t>3</m:t>
                        </m:r>
                      </m:sub>
                    </m:sSub>
                    <m:r>
                      <a:rPr lang="en-US" altLang="ko-KR" b="0" i="1" dirty="0" smtClean="0">
                        <a:latin typeface="Cambria Math"/>
                      </a:rPr>
                      <m:t> −</m:t>
                    </m:r>
                    <m:sSub>
                      <m:sSubPr>
                        <m:ctrlPr>
                          <a:rPr lang="en-US" altLang="ko-KR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ko-KR" i="1" dirty="0">
                            <a:latin typeface="Cambria Math"/>
                          </a:rPr>
                          <m:t>𝑄</m:t>
                        </m:r>
                      </m:e>
                      <m:sub>
                        <m:r>
                          <a:rPr lang="en-US" altLang="ko-KR" b="0" i="1" dirty="0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endParaRPr lang="en-US" altLang="ko-KR" dirty="0" smtClean="0"/>
              </a:p>
              <a:p>
                <a:pPr marL="0" indent="0">
                  <a:buNone/>
                </a:pPr>
                <a:endParaRPr lang="en-US" altLang="ko-KR" sz="800" dirty="0" smtClean="0"/>
              </a:p>
              <a:p>
                <a:pPr marL="0" indent="0">
                  <a:buNone/>
                </a:pPr>
                <a:r>
                  <a:rPr lang="en-US" altLang="ko-KR" dirty="0" smtClean="0"/>
                  <a:t>                   </a:t>
                </a:r>
                <a:r>
                  <a:rPr lang="ko-KR" altLang="en-US" dirty="0" smtClean="0"/>
                  <a:t>여기서</a:t>
                </a:r>
                <a:r>
                  <a:rPr lang="en-US" altLang="ko-KR" dirty="0" smtClean="0"/>
                  <a:t>,  </a:t>
                </a:r>
                <a:r>
                  <a:rPr lang="ko-KR" altLang="en-US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ko-KR" i="1" dirty="0">
                            <a:latin typeface="Cambria Math"/>
                          </a:rPr>
                          <m:t>𝑄</m:t>
                        </m:r>
                      </m:e>
                      <m:sub>
                        <m:r>
                          <a:rPr lang="en-US" altLang="ko-KR" i="1" dirty="0">
                            <a:latin typeface="Cambria Math"/>
                          </a:rPr>
                          <m:t>3</m:t>
                        </m:r>
                      </m:sub>
                    </m:sSub>
                  </m:oMath>
                </a14:m>
                <a:r>
                  <a:rPr lang="ko-KR" altLang="en-US" dirty="0" smtClean="0"/>
                  <a:t> </a:t>
                </a:r>
                <a:r>
                  <a:rPr lang="en-US" altLang="ko-KR" dirty="0" smtClean="0"/>
                  <a:t>= </a:t>
                </a:r>
                <a:r>
                  <a:rPr lang="ko-KR" altLang="en-US" dirty="0" smtClean="0"/>
                  <a:t>제</a:t>
                </a:r>
                <a:r>
                  <a:rPr lang="en-US" altLang="ko-KR" dirty="0" smtClean="0"/>
                  <a:t>3</a:t>
                </a:r>
                <a:r>
                  <a:rPr lang="ko-KR" altLang="en-US" dirty="0" smtClean="0"/>
                  <a:t>사분위수</a:t>
                </a:r>
                <a:r>
                  <a:rPr lang="en-US" altLang="ko-KR" dirty="0" smtClean="0"/>
                  <a:t>,   </a:t>
                </a:r>
                <a14:m>
                  <m:oMath xmlns:m="http://schemas.openxmlformats.org/officeDocument/2006/math">
                    <m:r>
                      <a:rPr lang="en-US" altLang="ko-KR" b="0" i="0" dirty="0" smtClean="0"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en-US" altLang="ko-KR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ko-KR" i="1" dirty="0">
                            <a:latin typeface="Cambria Math"/>
                          </a:rPr>
                          <m:t>𝑄</m:t>
                        </m:r>
                      </m:e>
                      <m:sub>
                        <m:r>
                          <a:rPr lang="en-US" altLang="ko-KR" b="0" i="1" dirty="0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ko-KR" altLang="en-US" dirty="0" smtClean="0"/>
                  <a:t> </a:t>
                </a:r>
                <a:r>
                  <a:rPr lang="en-US" altLang="ko-KR" dirty="0" smtClean="0"/>
                  <a:t>= </a:t>
                </a:r>
                <a:r>
                  <a:rPr lang="ko-KR" altLang="en-US" dirty="0" smtClean="0"/>
                  <a:t>제</a:t>
                </a:r>
                <a:r>
                  <a:rPr lang="en-US" altLang="ko-KR" dirty="0" smtClean="0"/>
                  <a:t>1</a:t>
                </a:r>
                <a:r>
                  <a:rPr lang="ko-KR" altLang="en-US" dirty="0" smtClean="0"/>
                  <a:t>사분위수</a:t>
                </a:r>
                <a:endParaRPr lang="ko-KR" altLang="en-US" dirty="0"/>
              </a:p>
            </p:txBody>
          </p:sp>
        </mc:Choice>
        <mc:Fallback xmlns="">
          <p:sp>
            <p:nvSpPr>
              <p:cNvPr id="3" name="내용 개체 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9512" y="1412776"/>
                <a:ext cx="8712968" cy="5112568"/>
              </a:xfrm>
              <a:blipFill rotWithShape="1">
                <a:blip r:embed="rId2"/>
                <a:stretch>
                  <a:fillRect l="-420" t="-59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모서리가 둥근 직사각형 3"/>
          <p:cNvSpPr/>
          <p:nvPr/>
        </p:nvSpPr>
        <p:spPr bwMode="auto">
          <a:xfrm>
            <a:off x="166457" y="807852"/>
            <a:ext cx="3528393" cy="431799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kumimoji="0" lang="ko-KR" altLang="en-US" b="1" dirty="0" smtClean="0"/>
              <a:t>범위  </a:t>
            </a:r>
            <a:r>
              <a:rPr kumimoji="0" lang="en-US" altLang="ko-KR" b="1" dirty="0" smtClean="0"/>
              <a:t>range</a:t>
            </a:r>
            <a:endParaRPr kumimoji="0" lang="en-US" altLang="ko-KR" b="1" dirty="0"/>
          </a:p>
        </p:txBody>
      </p:sp>
      <p:sp>
        <p:nvSpPr>
          <p:cNvPr id="5" name="모서리가 둥근 직사각형 4"/>
          <p:cNvSpPr/>
          <p:nvPr/>
        </p:nvSpPr>
        <p:spPr bwMode="auto">
          <a:xfrm>
            <a:off x="186010" y="3356992"/>
            <a:ext cx="4176465" cy="431799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kumimoji="0" lang="ko-KR" altLang="en-US" b="1" dirty="0" err="1" smtClean="0"/>
              <a:t>사분위범위</a:t>
            </a:r>
            <a:r>
              <a:rPr kumimoji="0" lang="ko-KR" altLang="en-US" b="1" dirty="0" smtClean="0"/>
              <a:t>  </a:t>
            </a:r>
            <a:r>
              <a:rPr lang="en-US" altLang="ko-KR" b="1" dirty="0" smtClean="0"/>
              <a:t>inter quartile-range</a:t>
            </a:r>
            <a:endParaRPr kumimoji="0" lang="en-US" altLang="ko-KR" b="1" dirty="0"/>
          </a:p>
        </p:txBody>
      </p:sp>
      <p:sp>
        <p:nvSpPr>
          <p:cNvPr id="6" name="모서리가 둥근 직사각형 5"/>
          <p:cNvSpPr/>
          <p:nvPr/>
        </p:nvSpPr>
        <p:spPr>
          <a:xfrm>
            <a:off x="7740352" y="0"/>
            <a:ext cx="669926" cy="4046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30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81033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제</a:t>
            </a:r>
            <a:r>
              <a:rPr lang="en-US" altLang="ko-KR" dirty="0" smtClean="0"/>
              <a:t>3</a:t>
            </a:r>
            <a:r>
              <a:rPr lang="ko-KR" altLang="en-US" dirty="0" smtClean="0"/>
              <a:t>장 기술통계</a:t>
            </a:r>
            <a:r>
              <a:rPr lang="ko-KR" altLang="en-US" sz="1800" dirty="0" smtClean="0"/>
              <a:t>         </a:t>
            </a:r>
            <a:r>
              <a:rPr lang="ko-KR" alt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기술통계량 </a:t>
            </a:r>
            <a:r>
              <a:rPr lang="en-US" altLang="ko-KR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– </a:t>
            </a:r>
            <a:r>
              <a:rPr lang="ko-KR" alt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산포도</a:t>
            </a:r>
            <a:endParaRPr lang="ko-KR" altLang="en-US" sz="180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79512" y="1412776"/>
            <a:ext cx="8712968" cy="5112568"/>
          </a:xfrm>
        </p:spPr>
        <p:txBody>
          <a:bodyPr/>
          <a:lstStyle/>
          <a:p>
            <a:r>
              <a:rPr lang="ko-KR" altLang="en-US" dirty="0"/>
              <a:t>주어진 자료를 크기 순으로 나열한 후 전체자료를 똑같은 크기로 </a:t>
            </a:r>
            <a:r>
              <a:rPr lang="ko-KR" altLang="en-US" dirty="0" err="1"/>
              <a:t>사등분했을</a:t>
            </a:r>
            <a:r>
              <a:rPr lang="ko-KR" altLang="en-US" dirty="0"/>
              <a:t> 때 그 경계에 해당하는 값이 사분위수</a:t>
            </a:r>
            <a:r>
              <a:rPr lang="en-US" altLang="ko-KR" dirty="0"/>
              <a:t>(quartile</a:t>
            </a:r>
            <a:r>
              <a:rPr lang="en-US" altLang="ko-KR" dirty="0" smtClean="0"/>
              <a:t>)</a:t>
            </a:r>
          </a:p>
          <a:p>
            <a:r>
              <a:rPr lang="ko-KR" altLang="en-US" dirty="0" smtClean="0"/>
              <a:t>자료의 </a:t>
            </a:r>
            <a:r>
              <a:rPr lang="en-US" altLang="ko-KR" dirty="0"/>
              <a:t>1/4, 2/4, 3/4, </a:t>
            </a:r>
            <a:r>
              <a:rPr lang="ko-KR" altLang="en-US" dirty="0"/>
              <a:t>즉 </a:t>
            </a:r>
            <a:r>
              <a:rPr lang="en-US" altLang="ko-KR" dirty="0"/>
              <a:t>, 25%, 50%, 75% </a:t>
            </a:r>
            <a:r>
              <a:rPr lang="ko-KR" altLang="en-US" dirty="0"/>
              <a:t>에 해당하는 값이 어떠한 것인지 알려주는 것이 사분위수</a:t>
            </a:r>
          </a:p>
          <a:p>
            <a:endParaRPr lang="en-US" altLang="ko-KR" dirty="0" smtClean="0"/>
          </a:p>
          <a:p>
            <a:endParaRPr lang="en-US" altLang="ko-KR" dirty="0"/>
          </a:p>
          <a:p>
            <a:endParaRPr lang="en-US" altLang="ko-KR" dirty="0" smtClean="0"/>
          </a:p>
          <a:p>
            <a:endParaRPr lang="en-US" altLang="ko-KR" dirty="0"/>
          </a:p>
          <a:p>
            <a:endParaRPr lang="en-US" altLang="ko-KR" dirty="0" smtClean="0"/>
          </a:p>
          <a:p>
            <a:r>
              <a:rPr lang="ko-KR" altLang="en-US" dirty="0" err="1"/>
              <a:t>관찰값의</a:t>
            </a:r>
            <a:r>
              <a:rPr lang="ko-KR" altLang="en-US" dirty="0"/>
              <a:t> </a:t>
            </a:r>
            <a:r>
              <a:rPr lang="en-US" altLang="ko-KR" dirty="0"/>
              <a:t>5</a:t>
            </a:r>
            <a:r>
              <a:rPr lang="ko-KR" altLang="en-US" dirty="0"/>
              <a:t>가지 정보인 </a:t>
            </a:r>
            <a:r>
              <a:rPr lang="ko-KR" altLang="en-US" dirty="0" smtClean="0"/>
              <a:t>최솟값</a:t>
            </a:r>
            <a:r>
              <a:rPr lang="en-US" altLang="ko-KR" dirty="0" smtClean="0"/>
              <a:t>, </a:t>
            </a:r>
            <a:r>
              <a:rPr lang="en-US" altLang="ko-KR" dirty="0"/>
              <a:t>1</a:t>
            </a:r>
            <a:r>
              <a:rPr lang="ko-KR" altLang="en-US" dirty="0"/>
              <a:t>사분위수</a:t>
            </a:r>
            <a:r>
              <a:rPr lang="en-US" altLang="ko-KR" dirty="0"/>
              <a:t>, </a:t>
            </a:r>
            <a:r>
              <a:rPr lang="ko-KR" altLang="en-US" dirty="0"/>
              <a:t>중앙값</a:t>
            </a:r>
            <a:r>
              <a:rPr lang="en-US" altLang="ko-KR" dirty="0"/>
              <a:t>, 3</a:t>
            </a:r>
            <a:r>
              <a:rPr lang="ko-KR" altLang="en-US" dirty="0"/>
              <a:t>사분위수</a:t>
            </a:r>
            <a:r>
              <a:rPr lang="en-US" altLang="ko-KR" dirty="0"/>
              <a:t>, </a:t>
            </a:r>
            <a:r>
              <a:rPr lang="ko-KR" altLang="en-US" dirty="0" smtClean="0"/>
              <a:t>최댓값을 </a:t>
            </a:r>
            <a:r>
              <a:rPr lang="ko-KR" altLang="en-US" dirty="0"/>
              <a:t>다음과 같이 상자</a:t>
            </a:r>
            <a:r>
              <a:rPr lang="en-US" altLang="ko-KR" dirty="0"/>
              <a:t>(box)</a:t>
            </a:r>
            <a:r>
              <a:rPr lang="ko-KR" altLang="en-US" dirty="0"/>
              <a:t>그림으로 나타낸 것</a:t>
            </a:r>
          </a:p>
          <a:p>
            <a:endParaRPr lang="ko-KR" altLang="en-US" dirty="0"/>
          </a:p>
        </p:txBody>
      </p:sp>
      <p:sp>
        <p:nvSpPr>
          <p:cNvPr id="4" name="모서리가 둥근 직사각형 3"/>
          <p:cNvSpPr/>
          <p:nvPr/>
        </p:nvSpPr>
        <p:spPr bwMode="auto">
          <a:xfrm>
            <a:off x="166457" y="807852"/>
            <a:ext cx="3528393" cy="431799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kumimoji="0" lang="ko-KR" altLang="en-US" b="1" dirty="0" smtClean="0"/>
              <a:t>사분위수 </a:t>
            </a:r>
            <a:r>
              <a:rPr lang="en-US" altLang="ko-KR" dirty="0"/>
              <a:t>quartile</a:t>
            </a:r>
            <a:endParaRPr kumimoji="0" lang="en-US" altLang="ko-KR" b="1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1660" y="2636912"/>
            <a:ext cx="4968552" cy="1519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모서리가 둥근 직사각형 6"/>
          <p:cNvSpPr/>
          <p:nvPr/>
        </p:nvSpPr>
        <p:spPr>
          <a:xfrm>
            <a:off x="7740352" y="0"/>
            <a:ext cx="669926" cy="4046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31</a:t>
            </a:r>
            <a:endParaRPr lang="ko-KR" alt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4941168"/>
            <a:ext cx="6266899" cy="1105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9769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제</a:t>
            </a:r>
            <a:r>
              <a:rPr lang="en-US" altLang="ko-KR" dirty="0" smtClean="0"/>
              <a:t>3</a:t>
            </a:r>
            <a:r>
              <a:rPr lang="ko-KR" altLang="en-US" dirty="0" smtClean="0"/>
              <a:t>장 기술통계</a:t>
            </a:r>
            <a:r>
              <a:rPr lang="ko-KR" altLang="en-US" sz="1800" dirty="0" smtClean="0"/>
              <a:t>         </a:t>
            </a:r>
            <a:r>
              <a:rPr lang="ko-KR" alt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기술통계량 </a:t>
            </a:r>
            <a:r>
              <a:rPr lang="en-US" altLang="ko-KR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– </a:t>
            </a:r>
            <a:r>
              <a:rPr lang="ko-KR" alt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산포도</a:t>
            </a:r>
            <a:endParaRPr lang="ko-KR" altLang="en-US" sz="1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내용 개체 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altLang="ko-KR" dirty="0" smtClean="0"/>
              </a:p>
              <a:p>
                <a:pPr marL="0" indent="0">
                  <a:buNone/>
                </a:pPr>
                <a:r>
                  <a:rPr lang="en-US" altLang="ko-KR" sz="1600" dirty="0"/>
                  <a:t>&lt;</a:t>
                </a:r>
                <a:r>
                  <a:rPr lang="ko-KR" altLang="en-US" sz="1600" dirty="0"/>
                  <a:t>예제 </a:t>
                </a:r>
                <a:r>
                  <a:rPr lang="en-US" altLang="ko-KR" sz="1600" dirty="0"/>
                  <a:t>3-8&gt; </a:t>
                </a:r>
                <a:r>
                  <a:rPr lang="ko-KR" altLang="en-US" sz="1600" dirty="0"/>
                  <a:t>다음은 </a:t>
                </a:r>
                <a:r>
                  <a:rPr lang="en-US" altLang="ko-KR" sz="1600" dirty="0"/>
                  <a:t>A</a:t>
                </a:r>
                <a:r>
                  <a:rPr lang="ko-KR" altLang="en-US" sz="1600" dirty="0"/>
                  <a:t>도시와 </a:t>
                </a:r>
                <a:r>
                  <a:rPr lang="en-US" altLang="ko-KR" sz="1600" dirty="0"/>
                  <a:t>B</a:t>
                </a:r>
                <a:r>
                  <a:rPr lang="ko-KR" altLang="en-US" sz="1600" dirty="0"/>
                  <a:t>도시 중소기업의 연봉에 대한 </a:t>
                </a:r>
                <a:r>
                  <a:rPr lang="ko-KR" altLang="en-US" sz="1600" dirty="0" smtClean="0"/>
                  <a:t>가상자료</a:t>
                </a:r>
                <a:r>
                  <a:rPr lang="en-US" altLang="ko-KR" sz="1600" dirty="0" smtClean="0"/>
                  <a:t>(</a:t>
                </a:r>
                <a:r>
                  <a:rPr lang="ko-KR" altLang="en-US" sz="1600" dirty="0"/>
                  <a:t>단위 </a:t>
                </a:r>
                <a:r>
                  <a:rPr lang="en-US" altLang="ko-KR" sz="1600" dirty="0"/>
                  <a:t>: </a:t>
                </a:r>
                <a:r>
                  <a:rPr lang="ko-KR" altLang="en-US" sz="1600" dirty="0"/>
                  <a:t>만원</a:t>
                </a:r>
                <a:r>
                  <a:rPr lang="en-US" altLang="ko-KR" sz="1600" dirty="0" smtClean="0"/>
                  <a:t>)</a:t>
                </a:r>
                <a:r>
                  <a:rPr lang="ko-KR" altLang="en-US" sz="1600" dirty="0" smtClean="0"/>
                  <a:t>를</a:t>
                </a:r>
                <a:r>
                  <a:rPr lang="en-US" altLang="ko-KR" sz="1600" dirty="0" smtClean="0"/>
                  <a:t> </a:t>
                </a:r>
                <a:r>
                  <a:rPr lang="ko-KR" altLang="en-US" sz="1600" dirty="0" smtClean="0"/>
                  <a:t>상자그림으로 표시하면</a:t>
                </a:r>
                <a:endParaRPr lang="en-US" altLang="ko-KR" sz="1600" dirty="0" smtClean="0"/>
              </a:p>
              <a:p>
                <a:pPr marL="0" indent="0">
                  <a:buNone/>
                </a:pPr>
                <a:r>
                  <a:rPr lang="ko-KR" altLang="en-US" sz="1400" dirty="0"/>
                  <a:t>		</a:t>
                </a:r>
                <a:r>
                  <a:rPr lang="ko-KR" altLang="en-US" sz="1400" dirty="0" smtClean="0"/>
                  <a:t>최솟값</a:t>
                </a:r>
                <a:r>
                  <a:rPr lang="en-US" altLang="ko-KR" sz="1400" dirty="0"/>
                  <a:t>   </a:t>
                </a:r>
                <a:r>
                  <a:rPr lang="en-US" altLang="ko-KR" sz="1400" dirty="0" smtClean="0"/>
                  <a:t>   </a:t>
                </a:r>
                <a14:m>
                  <m:oMath xmlns:m="http://schemas.openxmlformats.org/officeDocument/2006/math">
                    <m:r>
                      <a:rPr lang="en-US" altLang="ko-KR" sz="1400" dirty="0"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en-US" altLang="ko-KR" sz="14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ko-KR" sz="1400" i="1" dirty="0">
                            <a:latin typeface="Cambria Math"/>
                          </a:rPr>
                          <m:t>𝑄</m:t>
                        </m:r>
                      </m:e>
                      <m:sub>
                        <m:r>
                          <a:rPr lang="en-US" altLang="ko-KR" sz="1400" i="1" dirty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ko-KR" altLang="en-US" sz="1400" dirty="0" smtClean="0"/>
                  <a:t>       중앙값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4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ko-KR" sz="1400" i="1" dirty="0">
                            <a:latin typeface="Cambria Math"/>
                          </a:rPr>
                          <m:t>𝑄</m:t>
                        </m:r>
                      </m:e>
                      <m:sub>
                        <m:r>
                          <a:rPr lang="en-US" altLang="ko-KR" sz="1400" i="1" dirty="0">
                            <a:latin typeface="Cambria Math"/>
                          </a:rPr>
                          <m:t>3</m:t>
                        </m:r>
                      </m:sub>
                    </m:sSub>
                  </m:oMath>
                </a14:m>
                <a:r>
                  <a:rPr lang="ko-KR" altLang="en-US" sz="1400" dirty="0" smtClean="0"/>
                  <a:t>       최댓값</a:t>
                </a:r>
                <a:endParaRPr lang="ko-KR" altLang="en-US" sz="1400" dirty="0"/>
              </a:p>
              <a:p>
                <a:pPr marL="0" indent="0">
                  <a:buNone/>
                </a:pPr>
                <a:r>
                  <a:rPr lang="ko-KR" altLang="en-US" sz="1400" dirty="0"/>
                  <a:t>	 </a:t>
                </a:r>
                <a:r>
                  <a:rPr lang="en-US" altLang="ko-KR" sz="1400" dirty="0"/>
                  <a:t>A</a:t>
                </a:r>
                <a:r>
                  <a:rPr lang="ko-KR" altLang="en-US" sz="1400" dirty="0"/>
                  <a:t>도시 </a:t>
                </a:r>
                <a:r>
                  <a:rPr lang="en-US" altLang="ko-KR" sz="1400" dirty="0" smtClean="0"/>
                  <a:t>:    18400     24000     28300     30400     36300 </a:t>
                </a:r>
                <a:endParaRPr lang="ko-KR" altLang="en-US" sz="1400" dirty="0"/>
              </a:p>
              <a:p>
                <a:pPr marL="0" indent="0">
                  <a:buNone/>
                </a:pPr>
                <a:r>
                  <a:rPr lang="ko-KR" altLang="en-US" sz="1400" dirty="0"/>
                  <a:t>	 </a:t>
                </a:r>
                <a:r>
                  <a:rPr lang="en-US" altLang="ko-KR" sz="1400" dirty="0"/>
                  <a:t>B</a:t>
                </a:r>
                <a:r>
                  <a:rPr lang="ko-KR" altLang="en-US" sz="1400" dirty="0"/>
                  <a:t>도시 </a:t>
                </a:r>
                <a:r>
                  <a:rPr lang="en-US" altLang="ko-KR" sz="1400" dirty="0" smtClean="0"/>
                  <a:t>:    19600     26500     31000     35700     41800</a:t>
                </a:r>
                <a:endParaRPr lang="ko-KR" altLang="en-US" sz="1400" dirty="0"/>
              </a:p>
              <a:p>
                <a:endParaRPr lang="ko-KR" altLang="en-US" dirty="0"/>
              </a:p>
            </p:txBody>
          </p:sp>
        </mc:Choice>
        <mc:Fallback xmlns="">
          <p:sp>
            <p:nvSpPr>
              <p:cNvPr id="3" name="내용 개체 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35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모서리가 둥근 직사각형 3"/>
          <p:cNvSpPr/>
          <p:nvPr/>
        </p:nvSpPr>
        <p:spPr bwMode="auto">
          <a:xfrm>
            <a:off x="166457" y="807852"/>
            <a:ext cx="3528393" cy="431799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kumimoji="0" lang="ko-KR" altLang="en-US" b="1" dirty="0" smtClean="0"/>
              <a:t>상자그림 </a:t>
            </a:r>
            <a:r>
              <a:rPr kumimoji="0" lang="en-US" altLang="ko-KR" b="1" dirty="0" smtClean="0"/>
              <a:t>box-plot</a:t>
            </a:r>
            <a:endParaRPr kumimoji="0" lang="en-US" altLang="ko-KR" b="1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284984"/>
            <a:ext cx="6912768" cy="187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모서리가 둥근 직사각형 6"/>
          <p:cNvSpPr/>
          <p:nvPr/>
        </p:nvSpPr>
        <p:spPr>
          <a:xfrm>
            <a:off x="7740352" y="0"/>
            <a:ext cx="669926" cy="4046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33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81033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제</a:t>
            </a:r>
            <a:r>
              <a:rPr lang="en-US" altLang="ko-KR" dirty="0" smtClean="0"/>
              <a:t>3</a:t>
            </a:r>
            <a:r>
              <a:rPr lang="ko-KR" altLang="en-US" dirty="0" smtClean="0"/>
              <a:t>장 기술통계</a:t>
            </a:r>
            <a:r>
              <a:rPr lang="ko-KR" altLang="en-US" sz="1800" dirty="0" smtClean="0"/>
              <a:t>         </a:t>
            </a:r>
            <a:r>
              <a:rPr lang="ko-KR" alt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기술통계량 </a:t>
            </a:r>
            <a:r>
              <a:rPr lang="en-US" altLang="ko-KR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– </a:t>
            </a:r>
            <a:r>
              <a:rPr lang="ko-KR" alt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산포도</a:t>
            </a:r>
            <a:endParaRPr lang="ko-KR" altLang="en-US" sz="180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u="sng" dirty="0" smtClean="0"/>
              <a:t>분산은 자료의 중심</a:t>
            </a:r>
            <a:r>
              <a:rPr lang="en-US" altLang="ko-KR" u="sng" dirty="0"/>
              <a:t>(</a:t>
            </a:r>
            <a:r>
              <a:rPr lang="ko-KR" altLang="en-US" u="sng" dirty="0"/>
              <a:t>평균</a:t>
            </a:r>
            <a:r>
              <a:rPr lang="en-US" altLang="ko-KR" u="sng" dirty="0"/>
              <a:t>)</a:t>
            </a:r>
            <a:r>
              <a:rPr lang="ko-KR" altLang="en-US" u="sng" dirty="0"/>
              <a:t>으로부터 자료들이 얼마만큼 흩어져 있는가를 하나의 숫자로 나타내 주는 </a:t>
            </a:r>
            <a:r>
              <a:rPr lang="ko-KR" altLang="en-US" u="sng" dirty="0" smtClean="0"/>
              <a:t>척도</a:t>
            </a:r>
            <a:endParaRPr lang="en-US" altLang="ko-KR" u="sng" dirty="0" smtClean="0"/>
          </a:p>
          <a:p>
            <a:endParaRPr lang="en-US" altLang="ko-KR" dirty="0" smtClean="0"/>
          </a:p>
          <a:p>
            <a:r>
              <a:rPr lang="ko-KR" altLang="en-US" u="sng" dirty="0"/>
              <a:t>분산의 특징은 </a:t>
            </a:r>
            <a:r>
              <a:rPr lang="ko-KR" altLang="en-US" u="sng" dirty="0" err="1"/>
              <a:t>관찰값들이</a:t>
            </a:r>
            <a:r>
              <a:rPr lang="ko-KR" altLang="en-US" u="sng" dirty="0"/>
              <a:t> 평균에 가까이 있으면 그 값이 작아지고</a:t>
            </a:r>
            <a:r>
              <a:rPr lang="en-US" altLang="ko-KR" u="sng" dirty="0"/>
              <a:t>, </a:t>
            </a:r>
            <a:r>
              <a:rPr lang="ko-KR" altLang="en-US" u="sng" dirty="0" err="1"/>
              <a:t>관찰값들이</a:t>
            </a:r>
            <a:r>
              <a:rPr lang="ko-KR" altLang="en-US" u="sng" dirty="0"/>
              <a:t> 평균으로부터 멀리 있으면 그 값이 </a:t>
            </a:r>
            <a:r>
              <a:rPr lang="ko-KR" altLang="en-US" u="sng" dirty="0" smtClean="0"/>
              <a:t>커짐</a:t>
            </a:r>
            <a:endParaRPr lang="en-US" altLang="ko-KR" u="sng" dirty="0" smtClean="0"/>
          </a:p>
          <a:p>
            <a:endParaRPr lang="en-US" altLang="ko-KR" dirty="0"/>
          </a:p>
          <a:p>
            <a:endParaRPr lang="en-US" altLang="ko-KR" dirty="0" smtClean="0"/>
          </a:p>
          <a:p>
            <a:endParaRPr lang="en-US" altLang="ko-KR" dirty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endParaRPr lang="ko-KR" altLang="en-US" dirty="0"/>
          </a:p>
        </p:txBody>
      </p:sp>
      <p:sp>
        <p:nvSpPr>
          <p:cNvPr id="4" name="모서리가 둥근 직사각형 3"/>
          <p:cNvSpPr/>
          <p:nvPr/>
        </p:nvSpPr>
        <p:spPr bwMode="auto">
          <a:xfrm>
            <a:off x="166457" y="807852"/>
            <a:ext cx="3528393" cy="431799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kumimoji="0" lang="ko-KR" altLang="en-US" b="1" dirty="0" smtClean="0"/>
              <a:t>분산 </a:t>
            </a:r>
            <a:r>
              <a:rPr kumimoji="0" lang="en-US" altLang="ko-KR" b="1" dirty="0" smtClean="0"/>
              <a:t>variance</a:t>
            </a:r>
            <a:endParaRPr kumimoji="0" lang="en-US" altLang="ko-KR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3212976"/>
            <a:ext cx="3192354" cy="1368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모서리가 둥근 직사각형 5"/>
          <p:cNvSpPr/>
          <p:nvPr/>
        </p:nvSpPr>
        <p:spPr>
          <a:xfrm>
            <a:off x="7740352" y="0"/>
            <a:ext cx="669926" cy="4046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34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81033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제</a:t>
            </a:r>
            <a:r>
              <a:rPr lang="en-US" altLang="ko-KR" dirty="0" smtClean="0"/>
              <a:t>3</a:t>
            </a:r>
            <a:r>
              <a:rPr lang="ko-KR" altLang="en-US" dirty="0" smtClean="0"/>
              <a:t>장 기술통계</a:t>
            </a:r>
            <a:r>
              <a:rPr lang="ko-KR" altLang="en-US" sz="1800" dirty="0" smtClean="0"/>
              <a:t>         </a:t>
            </a:r>
            <a:r>
              <a:rPr lang="ko-KR" alt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도수분포표</a:t>
            </a:r>
            <a:endParaRPr lang="ko-KR" altLang="en-US" sz="180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u="sng" dirty="0">
                <a:ea typeface="맑은 고딕" pitchFamily="50" charset="-127"/>
              </a:rPr>
              <a:t>도수분포표는 어떤 집단의 나열된 자료들을 도수</a:t>
            </a:r>
            <a:r>
              <a:rPr lang="en-US" altLang="ko-KR" u="sng" dirty="0">
                <a:ea typeface="맑은 고딕" pitchFamily="50" charset="-127"/>
              </a:rPr>
              <a:t>(</a:t>
            </a:r>
            <a:r>
              <a:rPr lang="en-US" altLang="ko-KR" u="sng" dirty="0" err="1">
                <a:ea typeface="맑은 고딕" pitchFamily="50" charset="-127"/>
              </a:rPr>
              <a:t>frequence</a:t>
            </a:r>
            <a:r>
              <a:rPr lang="en-US" altLang="ko-KR" u="sng" dirty="0">
                <a:ea typeface="맑은 고딕" pitchFamily="50" charset="-127"/>
              </a:rPr>
              <a:t>)</a:t>
            </a:r>
            <a:r>
              <a:rPr lang="ko-KR" altLang="en-US" u="sng" dirty="0">
                <a:ea typeface="맑은 고딕" pitchFamily="50" charset="-127"/>
              </a:rPr>
              <a:t>로 요약하여</a:t>
            </a:r>
            <a:r>
              <a:rPr lang="en-US" altLang="ko-KR" u="sng" dirty="0">
                <a:ea typeface="맑은 고딕" pitchFamily="50" charset="-127"/>
              </a:rPr>
              <a:t>, </a:t>
            </a:r>
            <a:r>
              <a:rPr lang="ko-KR" altLang="en-US" u="sng" dirty="0">
                <a:ea typeface="맑은 고딕" pitchFamily="50" charset="-127"/>
              </a:rPr>
              <a:t>그 집단의 특성을 파악하고자 만든 </a:t>
            </a:r>
            <a:r>
              <a:rPr lang="ko-KR" altLang="en-US" u="sng" dirty="0" smtClean="0">
                <a:ea typeface="맑은 고딕" pitchFamily="50" charset="-127"/>
              </a:rPr>
              <a:t>표</a:t>
            </a:r>
            <a:endParaRPr lang="en-US" altLang="ko-KR" u="sng" dirty="0" smtClean="0">
              <a:ea typeface="맑은 고딕" pitchFamily="50" charset="-127"/>
            </a:endParaRPr>
          </a:p>
          <a:p>
            <a:pPr lvl="0"/>
            <a:r>
              <a:rPr lang="ko-KR" altLang="en-US" dirty="0"/>
              <a:t>도수분포표를 만들기 위해서는 주어진 자료의 범위를 몇 개의 계급</a:t>
            </a:r>
            <a:r>
              <a:rPr lang="en-US" altLang="ko-KR" dirty="0"/>
              <a:t>(class)</a:t>
            </a:r>
            <a:r>
              <a:rPr lang="ko-KR" altLang="en-US" dirty="0"/>
              <a:t>으로 나누고</a:t>
            </a:r>
            <a:r>
              <a:rPr lang="en-US" altLang="ko-KR" dirty="0"/>
              <a:t>, </a:t>
            </a:r>
            <a:r>
              <a:rPr lang="ko-KR" altLang="en-US" dirty="0"/>
              <a:t>각 계급에 속하는 자료의 개수인 도수</a:t>
            </a:r>
            <a:r>
              <a:rPr lang="en-US" altLang="ko-KR" dirty="0"/>
              <a:t>(frequency, </a:t>
            </a:r>
            <a:r>
              <a:rPr lang="en-US" altLang="ko-KR" b="1" dirty="0"/>
              <a:t>f</a:t>
            </a:r>
            <a:r>
              <a:rPr lang="en-US" altLang="ko-KR" b="1" baseline="-25000" dirty="0"/>
              <a:t>i </a:t>
            </a:r>
            <a:r>
              <a:rPr lang="en-US" altLang="ko-KR" dirty="0"/>
              <a:t>)</a:t>
            </a:r>
            <a:r>
              <a:rPr lang="ko-KR" altLang="en-US" dirty="0"/>
              <a:t>를 파악하여 각 계급에 대응하는 도수를 대응시킨 도표의 형식으로 나타냄</a:t>
            </a:r>
            <a:r>
              <a:rPr lang="en-US" altLang="ko-KR" dirty="0" smtClean="0"/>
              <a:t>.</a:t>
            </a:r>
          </a:p>
          <a:p>
            <a:pPr lvl="1"/>
            <a:r>
              <a:rPr lang="ko-KR" altLang="en-US" dirty="0"/>
              <a:t>계급 </a:t>
            </a:r>
            <a:r>
              <a:rPr lang="ko-KR" altLang="en-US" dirty="0" smtClean="0"/>
              <a:t>간격 </a:t>
            </a:r>
            <a:r>
              <a:rPr lang="en-US" altLang="ko-KR" dirty="0" smtClean="0"/>
              <a:t>: </a:t>
            </a:r>
            <a:r>
              <a:rPr lang="ko-KR" altLang="en-US" dirty="0" smtClean="0"/>
              <a:t>도수분포표에서 </a:t>
            </a:r>
            <a:r>
              <a:rPr lang="ko-KR" altLang="en-US" dirty="0"/>
              <a:t>계급의 </a:t>
            </a:r>
            <a:r>
              <a:rPr lang="ko-KR" altLang="en-US" dirty="0" smtClean="0"/>
              <a:t>폭</a:t>
            </a:r>
            <a:r>
              <a:rPr lang="en-US" altLang="ko-KR" dirty="0" smtClean="0"/>
              <a:t>, </a:t>
            </a:r>
            <a:r>
              <a:rPr lang="ko-KR" altLang="en-US" dirty="0" smtClean="0"/>
              <a:t>일반적으로 </a:t>
            </a:r>
            <a:r>
              <a:rPr lang="ko-KR" altLang="en-US" dirty="0"/>
              <a:t>동일하게 </a:t>
            </a:r>
            <a:r>
              <a:rPr lang="ko-KR" altLang="en-US" dirty="0" smtClean="0"/>
              <a:t>함</a:t>
            </a:r>
            <a:r>
              <a:rPr lang="en-US" altLang="ko-KR" dirty="0" smtClean="0"/>
              <a:t>.</a:t>
            </a:r>
          </a:p>
          <a:p>
            <a:pPr lvl="1"/>
            <a:r>
              <a:rPr lang="ko-KR" altLang="en-US" dirty="0" smtClean="0"/>
              <a:t>계급 값  </a:t>
            </a:r>
            <a:r>
              <a:rPr lang="en-US" altLang="ko-KR" dirty="0" smtClean="0"/>
              <a:t>  : </a:t>
            </a:r>
            <a:r>
              <a:rPr lang="ko-KR" altLang="en-US" dirty="0"/>
              <a:t>계급 중앙의 </a:t>
            </a:r>
            <a:r>
              <a:rPr lang="ko-KR" altLang="en-US" dirty="0" smtClean="0"/>
              <a:t>값</a:t>
            </a:r>
            <a:r>
              <a:rPr lang="en-US" altLang="ko-KR" dirty="0" smtClean="0"/>
              <a:t>, </a:t>
            </a:r>
            <a:r>
              <a:rPr lang="ko-KR" altLang="en-US" dirty="0" smtClean="0"/>
              <a:t> </a:t>
            </a:r>
            <a:r>
              <a:rPr lang="ko-KR" altLang="en-US" dirty="0"/>
              <a:t>계급 </a:t>
            </a:r>
            <a:r>
              <a:rPr lang="ko-KR" altLang="en-US" dirty="0" smtClean="0"/>
              <a:t>중앙값이라고도 함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계급 한계</a:t>
            </a:r>
            <a:r>
              <a:rPr lang="en-US" altLang="ko-KR" dirty="0" smtClean="0"/>
              <a:t> :</a:t>
            </a:r>
            <a:r>
              <a:rPr lang="ko-KR" altLang="en-US" dirty="0" smtClean="0"/>
              <a:t> </a:t>
            </a:r>
            <a:r>
              <a:rPr lang="ko-KR" altLang="en-US" dirty="0"/>
              <a:t>계급 한계의 </a:t>
            </a:r>
            <a:r>
              <a:rPr lang="ko-KR" altLang="en-US" dirty="0" smtClean="0"/>
              <a:t>값</a:t>
            </a:r>
            <a:r>
              <a:rPr lang="en-US" altLang="ko-KR" dirty="0" smtClean="0"/>
              <a:t>. </a:t>
            </a:r>
            <a:r>
              <a:rPr lang="ko-KR" altLang="en-US" dirty="0" smtClean="0"/>
              <a:t> </a:t>
            </a:r>
            <a:r>
              <a:rPr lang="ko-KR" altLang="en-US" dirty="0"/>
              <a:t>큰 </a:t>
            </a:r>
            <a:r>
              <a:rPr lang="ko-KR" altLang="en-US" dirty="0" smtClean="0"/>
              <a:t>쪽은 </a:t>
            </a:r>
            <a:r>
              <a:rPr lang="ko-KR" altLang="en-US" dirty="0"/>
              <a:t>계급 </a:t>
            </a:r>
            <a:r>
              <a:rPr lang="ko-KR" altLang="en-US" dirty="0" smtClean="0"/>
              <a:t>상한</a:t>
            </a:r>
            <a:r>
              <a:rPr lang="en-US" altLang="ko-KR" dirty="0" smtClean="0"/>
              <a:t>, </a:t>
            </a:r>
            <a:r>
              <a:rPr lang="ko-KR" altLang="en-US" dirty="0" smtClean="0"/>
              <a:t>작은 쪽은 계급 하한</a:t>
            </a:r>
            <a:endParaRPr lang="en-US" altLang="ko-KR" dirty="0" smtClean="0"/>
          </a:p>
          <a:p>
            <a:r>
              <a:rPr lang="ko-KR" altLang="en-US" dirty="0" smtClean="0"/>
              <a:t>도수분포표 작성 방법</a:t>
            </a:r>
            <a:endParaRPr lang="en-US" altLang="ko-KR" dirty="0" smtClean="0"/>
          </a:p>
          <a:p>
            <a:pPr marL="800100" lvl="1" indent="-342900">
              <a:buFont typeface="+mj-lt"/>
              <a:buAutoNum type="arabicParenR"/>
            </a:pPr>
            <a:r>
              <a:rPr lang="ko-KR" altLang="en-US" dirty="0" smtClean="0"/>
              <a:t>계급 </a:t>
            </a:r>
            <a:r>
              <a:rPr lang="ko-KR" altLang="en-US" dirty="0"/>
              <a:t>수</a:t>
            </a:r>
            <a:r>
              <a:rPr lang="en-US" altLang="ko-KR" dirty="0"/>
              <a:t>(k) </a:t>
            </a:r>
            <a:r>
              <a:rPr lang="ko-KR" altLang="en-US" dirty="0" smtClean="0"/>
              <a:t>결정 </a:t>
            </a:r>
            <a:r>
              <a:rPr lang="en-US" altLang="ko-KR" dirty="0" smtClean="0"/>
              <a:t>:  </a:t>
            </a:r>
            <a:r>
              <a:rPr lang="ko-KR" altLang="en-US" dirty="0"/>
              <a:t>자료에서 </a:t>
            </a:r>
            <a:r>
              <a:rPr lang="ko-KR" altLang="en-US" dirty="0" smtClean="0"/>
              <a:t>최댓값과 최솟값을 </a:t>
            </a:r>
            <a:r>
              <a:rPr lang="ko-KR" altLang="en-US" dirty="0"/>
              <a:t>찾아내어</a:t>
            </a:r>
            <a:r>
              <a:rPr lang="en-US" altLang="ko-KR" dirty="0" smtClean="0"/>
              <a:t>, </a:t>
            </a:r>
            <a:r>
              <a:rPr lang="ko-KR" altLang="en-US" dirty="0" smtClean="0"/>
              <a:t>두 </a:t>
            </a:r>
            <a:r>
              <a:rPr lang="ko-KR" altLang="en-US" dirty="0"/>
              <a:t>값 </a:t>
            </a:r>
            <a:r>
              <a:rPr lang="ko-KR" altLang="en-US" dirty="0" smtClean="0"/>
              <a:t>사이의 구간을 </a:t>
            </a:r>
            <a:r>
              <a:rPr lang="ko-KR" altLang="en-US" dirty="0"/>
              <a:t>몇 개의 적절한 계급으로 나눌 것인지 </a:t>
            </a:r>
            <a:r>
              <a:rPr lang="ko-KR" altLang="en-US" dirty="0" smtClean="0"/>
              <a:t>결정</a:t>
            </a:r>
            <a:endParaRPr lang="en-US" altLang="ko-KR" dirty="0" smtClean="0"/>
          </a:p>
          <a:p>
            <a:pPr marL="800100" lvl="1" indent="-342900">
              <a:buFont typeface="+mj-lt"/>
              <a:buAutoNum type="arabicParenR"/>
            </a:pPr>
            <a:r>
              <a:rPr lang="ko-KR" altLang="en-US" dirty="0" smtClean="0"/>
              <a:t>계급의 </a:t>
            </a:r>
            <a:r>
              <a:rPr lang="ko-KR" altLang="en-US" dirty="0"/>
              <a:t>간격 </a:t>
            </a:r>
            <a:r>
              <a:rPr lang="ko-KR" altLang="en-US" dirty="0" smtClean="0"/>
              <a:t>결정 </a:t>
            </a:r>
            <a:r>
              <a:rPr lang="en-US" altLang="ko-KR" dirty="0" smtClean="0"/>
              <a:t>:  </a:t>
            </a:r>
            <a:r>
              <a:rPr lang="ko-KR" altLang="en-US" dirty="0"/>
              <a:t>해당 계급의 하한과 상한의 간격을 </a:t>
            </a:r>
            <a:r>
              <a:rPr lang="ko-KR" altLang="en-US" dirty="0" smtClean="0"/>
              <a:t>결정</a:t>
            </a:r>
            <a:endParaRPr lang="en-US" altLang="ko-KR" dirty="0" smtClean="0"/>
          </a:p>
          <a:p>
            <a:pPr marL="457200" lvl="1" indent="0">
              <a:buNone/>
            </a:pPr>
            <a:r>
              <a:rPr lang="ko-KR" altLang="en-US" dirty="0" smtClean="0"/>
              <a:t>                               </a:t>
            </a:r>
            <a:r>
              <a:rPr lang="ko-KR" altLang="en-US" b="1" dirty="0"/>
              <a:t>계급의 간격 ＝ </a:t>
            </a:r>
            <a:r>
              <a:rPr lang="en-US" altLang="ko-KR" b="1" dirty="0" smtClean="0"/>
              <a:t>(</a:t>
            </a:r>
            <a:r>
              <a:rPr lang="ko-KR" altLang="en-US" b="1" dirty="0" smtClean="0"/>
              <a:t>최댓값 </a:t>
            </a:r>
            <a:r>
              <a:rPr lang="ko-KR" altLang="en-US" b="1" dirty="0"/>
              <a:t>－ </a:t>
            </a:r>
            <a:r>
              <a:rPr lang="ko-KR" altLang="en-US" b="1" dirty="0" smtClean="0"/>
              <a:t>최솟값</a:t>
            </a:r>
            <a:r>
              <a:rPr lang="en-US" altLang="ko-KR" b="1" dirty="0" smtClean="0"/>
              <a:t>)/</a:t>
            </a:r>
            <a:r>
              <a:rPr lang="ko-KR" altLang="en-US" b="1" dirty="0" err="1" smtClean="0"/>
              <a:t>계급수</a:t>
            </a:r>
            <a:r>
              <a:rPr lang="en-US" altLang="ko-KR" b="1" dirty="0"/>
              <a:t>(</a:t>
            </a:r>
            <a:r>
              <a:rPr lang="en-US" altLang="ko-KR" b="1" dirty="0" smtClean="0"/>
              <a:t>k)</a:t>
            </a:r>
          </a:p>
          <a:p>
            <a:pPr marL="800100" lvl="1" indent="-342900">
              <a:buFont typeface="+mj-lt"/>
              <a:buAutoNum type="arabicParenR" startAt="3"/>
            </a:pPr>
            <a:r>
              <a:rPr lang="ko-KR" altLang="en-US" dirty="0" smtClean="0"/>
              <a:t>계급의 </a:t>
            </a:r>
            <a:r>
              <a:rPr lang="ko-KR" altLang="en-US" dirty="0"/>
              <a:t>하한 결정</a:t>
            </a:r>
            <a:r>
              <a:rPr lang="en-US" altLang="ko-KR" dirty="0"/>
              <a:t>:  </a:t>
            </a:r>
            <a:r>
              <a:rPr lang="ko-KR" altLang="en-US" dirty="0"/>
              <a:t>계급의 간격을 결정한 다음에는 첫 번째 </a:t>
            </a:r>
            <a:r>
              <a:rPr lang="ko-KR" altLang="en-US" dirty="0" smtClean="0"/>
              <a:t>계급의 출발점</a:t>
            </a:r>
            <a:r>
              <a:rPr lang="en-US" altLang="ko-KR" dirty="0"/>
              <a:t>(</a:t>
            </a:r>
            <a:r>
              <a:rPr lang="ko-KR" altLang="en-US" dirty="0"/>
              <a:t>하한</a:t>
            </a:r>
            <a:r>
              <a:rPr lang="en-US" altLang="ko-KR" dirty="0" smtClean="0"/>
              <a:t>) </a:t>
            </a:r>
            <a:r>
              <a:rPr lang="ko-KR" altLang="en-US" dirty="0" smtClean="0"/>
              <a:t>결정</a:t>
            </a:r>
            <a:endParaRPr lang="en-US" altLang="ko-KR" dirty="0" smtClean="0"/>
          </a:p>
          <a:p>
            <a:pPr marL="800100" lvl="1" indent="-342900">
              <a:buFont typeface="+mj-lt"/>
              <a:buAutoNum type="arabicParenR" startAt="3"/>
            </a:pPr>
            <a:r>
              <a:rPr lang="ko-KR" altLang="en-US" dirty="0" smtClean="0"/>
              <a:t>도수 </a:t>
            </a:r>
            <a:r>
              <a:rPr lang="ko-KR" altLang="en-US" dirty="0"/>
              <a:t>및 상대도수 </a:t>
            </a:r>
            <a:r>
              <a:rPr lang="ko-KR" altLang="en-US" dirty="0" smtClean="0"/>
              <a:t>계산 </a:t>
            </a:r>
            <a:r>
              <a:rPr lang="en-US" altLang="ko-KR" dirty="0" smtClean="0"/>
              <a:t>:   </a:t>
            </a:r>
            <a:r>
              <a:rPr lang="ko-KR" altLang="en-US" b="1" dirty="0"/>
              <a:t>도수</a:t>
            </a:r>
            <a:r>
              <a:rPr lang="ko-KR" altLang="en-US" dirty="0"/>
              <a:t> </a:t>
            </a:r>
            <a:r>
              <a:rPr lang="en-US" altLang="ko-KR" dirty="0"/>
              <a:t>= </a:t>
            </a:r>
            <a:r>
              <a:rPr lang="en-US" altLang="ko-KR" b="1" dirty="0"/>
              <a:t>f</a:t>
            </a:r>
            <a:r>
              <a:rPr lang="en-US" altLang="ko-KR" b="1" baseline="-25000" dirty="0"/>
              <a:t>i    </a:t>
            </a:r>
            <a:r>
              <a:rPr lang="en-US" altLang="ko-KR" b="1" baseline="-25000" dirty="0" smtClean="0"/>
              <a:t>,   </a:t>
            </a:r>
            <a:r>
              <a:rPr lang="el-GR" altLang="ko-KR" b="1" dirty="0"/>
              <a:t>Σ </a:t>
            </a:r>
            <a:r>
              <a:rPr lang="en-US" altLang="ko-KR" b="1" dirty="0"/>
              <a:t>f</a:t>
            </a:r>
            <a:r>
              <a:rPr lang="en-US" altLang="ko-KR" b="1" baseline="-25000" dirty="0"/>
              <a:t>i </a:t>
            </a:r>
            <a:r>
              <a:rPr lang="en-US" altLang="ko-KR" b="1" dirty="0"/>
              <a:t>= n ,  </a:t>
            </a:r>
            <a:r>
              <a:rPr lang="ko-KR" altLang="en-US" b="1" dirty="0"/>
              <a:t>상대도수 </a:t>
            </a:r>
            <a:r>
              <a:rPr lang="en-US" altLang="ko-KR" b="1" dirty="0"/>
              <a:t>= f</a:t>
            </a:r>
            <a:r>
              <a:rPr lang="en-US" altLang="ko-KR" b="1" baseline="-25000" dirty="0"/>
              <a:t>i </a:t>
            </a:r>
            <a:r>
              <a:rPr lang="en-US" altLang="ko-KR" dirty="0"/>
              <a:t> / </a:t>
            </a:r>
            <a:r>
              <a:rPr lang="en-US" altLang="ko-KR" b="1" dirty="0"/>
              <a:t>n</a:t>
            </a:r>
            <a:endParaRPr lang="ko-KR" altLang="en-US" sz="2000" b="1" dirty="0"/>
          </a:p>
          <a:p>
            <a:pPr lvl="0"/>
            <a:endParaRPr lang="ko-KR" altLang="en-US" dirty="0"/>
          </a:p>
          <a:p>
            <a:endParaRPr lang="ko-KR" altLang="en-US" dirty="0"/>
          </a:p>
        </p:txBody>
      </p:sp>
      <p:sp>
        <p:nvSpPr>
          <p:cNvPr id="4" name="모서리가 둥근 직사각형 3"/>
          <p:cNvSpPr/>
          <p:nvPr/>
        </p:nvSpPr>
        <p:spPr bwMode="auto">
          <a:xfrm>
            <a:off x="166457" y="807852"/>
            <a:ext cx="3528393" cy="431799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kumimoji="0" lang="ko-KR" altLang="en-US" b="1" dirty="0" smtClean="0"/>
              <a:t>도수분포표 </a:t>
            </a:r>
            <a:r>
              <a:rPr lang="en-US" altLang="ko-KR" dirty="0"/>
              <a:t>frequency </a:t>
            </a:r>
            <a:r>
              <a:rPr lang="en-US" altLang="ko-KR" dirty="0" smtClean="0"/>
              <a:t>table</a:t>
            </a:r>
            <a:endParaRPr kumimoji="0" lang="en-US" altLang="ko-KR" b="1" dirty="0"/>
          </a:p>
        </p:txBody>
      </p:sp>
      <p:sp>
        <p:nvSpPr>
          <p:cNvPr id="5" name="모서리가 둥근 직사각형 4"/>
          <p:cNvSpPr/>
          <p:nvPr/>
        </p:nvSpPr>
        <p:spPr>
          <a:xfrm>
            <a:off x="7740352" y="0"/>
            <a:ext cx="669926" cy="4046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18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47480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제</a:t>
            </a:r>
            <a:r>
              <a:rPr lang="en-US" altLang="ko-KR" dirty="0" smtClean="0"/>
              <a:t>3</a:t>
            </a:r>
            <a:r>
              <a:rPr lang="ko-KR" altLang="en-US" dirty="0" smtClean="0"/>
              <a:t>장 기술통계</a:t>
            </a:r>
            <a:r>
              <a:rPr lang="ko-KR" altLang="en-US" sz="1800" dirty="0" smtClean="0"/>
              <a:t>         </a:t>
            </a:r>
            <a:r>
              <a:rPr lang="ko-KR" alt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기술통계량 </a:t>
            </a:r>
            <a:r>
              <a:rPr lang="en-US" altLang="ko-KR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– </a:t>
            </a:r>
            <a:r>
              <a:rPr lang="ko-KR" alt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산포도</a:t>
            </a:r>
            <a:endParaRPr lang="ko-KR" altLang="en-US" sz="180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u="sng" dirty="0" smtClean="0"/>
              <a:t>각 </a:t>
            </a:r>
            <a:r>
              <a:rPr lang="ko-KR" altLang="en-US" u="sng" dirty="0" err="1" smtClean="0"/>
              <a:t>관찰값과</a:t>
            </a:r>
            <a:r>
              <a:rPr lang="ko-KR" altLang="en-US" u="sng" dirty="0" smtClean="0"/>
              <a:t> 평균과의 차이를 편차</a:t>
            </a:r>
            <a:endParaRPr lang="en-US" altLang="ko-KR" u="sng" dirty="0" smtClean="0"/>
          </a:p>
          <a:p>
            <a:endParaRPr lang="en-US" altLang="ko-KR" dirty="0" smtClean="0"/>
          </a:p>
          <a:p>
            <a:r>
              <a:rPr lang="ko-KR" altLang="en-US" u="sng" dirty="0" smtClean="0"/>
              <a:t>각 편차들을 제곱한 것의 합을 </a:t>
            </a:r>
            <a:r>
              <a:rPr lang="en-US" altLang="ko-KR" u="sng" dirty="0" smtClean="0"/>
              <a:t>n-1(</a:t>
            </a:r>
            <a:r>
              <a:rPr lang="ko-KR" altLang="en-US" u="sng" dirty="0" smtClean="0"/>
              <a:t>관찰도수</a:t>
            </a:r>
            <a:r>
              <a:rPr lang="en-US" altLang="ko-KR" u="sng" dirty="0" smtClean="0"/>
              <a:t>-1)</a:t>
            </a:r>
            <a:r>
              <a:rPr lang="ko-KR" altLang="en-US" u="sng" dirty="0" smtClean="0"/>
              <a:t>로 나눈 분산</a:t>
            </a:r>
            <a:endParaRPr lang="en-US" altLang="ko-KR" u="sng" dirty="0" smtClean="0"/>
          </a:p>
          <a:p>
            <a:endParaRPr lang="en-US" altLang="ko-KR" dirty="0"/>
          </a:p>
          <a:p>
            <a:r>
              <a:rPr lang="ko-KR" altLang="en-US" dirty="0" smtClean="0"/>
              <a:t>자유도</a:t>
            </a:r>
            <a:r>
              <a:rPr lang="en-US" altLang="ko-KR" dirty="0" smtClean="0"/>
              <a:t>(degree of freedom) – 3</a:t>
            </a:r>
            <a:r>
              <a:rPr lang="ko-KR" altLang="en-US" dirty="0" smtClean="0"/>
              <a:t>명의 </a:t>
            </a:r>
            <a:r>
              <a:rPr lang="ko-KR" altLang="en-US" dirty="0"/>
              <a:t>학생이 있을 때</a:t>
            </a:r>
            <a:r>
              <a:rPr lang="en-US" altLang="ko-KR" dirty="0"/>
              <a:t>, </a:t>
            </a:r>
            <a:r>
              <a:rPr lang="ko-KR" altLang="en-US" dirty="0"/>
              <a:t>이 </a:t>
            </a:r>
            <a:r>
              <a:rPr lang="en-US" altLang="ko-KR" dirty="0" smtClean="0"/>
              <a:t>3</a:t>
            </a:r>
            <a:r>
              <a:rPr lang="ko-KR" altLang="en-US" dirty="0" smtClean="0"/>
              <a:t>명의 </a:t>
            </a:r>
            <a:r>
              <a:rPr lang="ko-KR" altLang="en-US" dirty="0"/>
              <a:t>학생들에게 자신이 좋아하는 학생을 </a:t>
            </a:r>
            <a:r>
              <a:rPr lang="en-US" altLang="ko-KR" dirty="0"/>
              <a:t>1</a:t>
            </a:r>
            <a:r>
              <a:rPr lang="ko-KR" altLang="en-US" dirty="0"/>
              <a:t>명씩 선택하라고 한 경우 각 학생이 자유롭게 선택할 수 있는 대상은 자신을 제외한 </a:t>
            </a:r>
            <a:r>
              <a:rPr lang="en-US" altLang="ko-KR" dirty="0" smtClean="0"/>
              <a:t>2</a:t>
            </a:r>
            <a:r>
              <a:rPr lang="ko-KR" altLang="en-US" dirty="0" smtClean="0"/>
              <a:t>명이므로 </a:t>
            </a:r>
            <a:r>
              <a:rPr lang="ko-KR" altLang="en-US" dirty="0" err="1"/>
              <a:t>자유도는</a:t>
            </a:r>
            <a:r>
              <a:rPr lang="ko-KR" altLang="en-US" dirty="0"/>
              <a:t> </a:t>
            </a:r>
            <a:r>
              <a:rPr lang="en-US" altLang="ko-KR" dirty="0" smtClean="0"/>
              <a:t>N-1=3-1=2</a:t>
            </a:r>
            <a:r>
              <a:rPr lang="ko-KR" altLang="en-US" dirty="0" smtClean="0"/>
              <a:t>이다</a:t>
            </a:r>
            <a:r>
              <a:rPr lang="en-US" altLang="ko-KR" dirty="0" smtClean="0"/>
              <a:t>.</a:t>
            </a:r>
            <a:endParaRPr lang="en-US" altLang="ko-KR" dirty="0"/>
          </a:p>
          <a:p>
            <a:endParaRPr lang="ko-KR" altLang="en-US" dirty="0"/>
          </a:p>
        </p:txBody>
      </p:sp>
      <p:sp>
        <p:nvSpPr>
          <p:cNvPr id="4" name="모서리가 둥근 직사각형 3"/>
          <p:cNvSpPr/>
          <p:nvPr/>
        </p:nvSpPr>
        <p:spPr bwMode="auto">
          <a:xfrm>
            <a:off x="166457" y="807852"/>
            <a:ext cx="3528393" cy="431799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kumimoji="0" lang="ko-KR" altLang="en-US" b="1" dirty="0" smtClean="0"/>
              <a:t>분산 </a:t>
            </a:r>
            <a:r>
              <a:rPr kumimoji="0" lang="en-US" altLang="ko-KR" b="1" dirty="0" smtClean="0"/>
              <a:t>variance</a:t>
            </a:r>
            <a:endParaRPr kumimoji="0" lang="en-US" altLang="ko-KR" b="1" dirty="0"/>
          </a:p>
        </p:txBody>
      </p:sp>
      <p:sp>
        <p:nvSpPr>
          <p:cNvPr id="6" name="모서리가 둥근 직사각형 5"/>
          <p:cNvSpPr/>
          <p:nvPr/>
        </p:nvSpPr>
        <p:spPr>
          <a:xfrm>
            <a:off x="7740352" y="0"/>
            <a:ext cx="669926" cy="4046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34</a:t>
            </a:r>
            <a:endParaRPr lang="ko-KR" alt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3861048"/>
            <a:ext cx="3192354" cy="1368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01620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제</a:t>
            </a:r>
            <a:r>
              <a:rPr lang="en-US" altLang="ko-KR" dirty="0" smtClean="0"/>
              <a:t>3</a:t>
            </a:r>
            <a:r>
              <a:rPr lang="ko-KR" altLang="en-US" dirty="0" smtClean="0"/>
              <a:t>장 기술통계</a:t>
            </a:r>
            <a:r>
              <a:rPr lang="ko-KR" altLang="en-US" sz="1800" dirty="0" smtClean="0"/>
              <a:t>         </a:t>
            </a:r>
            <a:r>
              <a:rPr lang="ko-KR" alt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기술통계량 </a:t>
            </a:r>
            <a:r>
              <a:rPr lang="en-US" altLang="ko-KR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– </a:t>
            </a:r>
            <a:r>
              <a:rPr lang="ko-KR" alt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산포도</a:t>
            </a:r>
            <a:endParaRPr lang="ko-KR" altLang="en-US" sz="1800" dirty="0"/>
          </a:p>
        </p:txBody>
      </p:sp>
      <p:sp>
        <p:nvSpPr>
          <p:cNvPr id="4" name="모서리가 둥근 직사각형 3"/>
          <p:cNvSpPr/>
          <p:nvPr/>
        </p:nvSpPr>
        <p:spPr bwMode="auto">
          <a:xfrm>
            <a:off x="166457" y="807852"/>
            <a:ext cx="3528393" cy="431799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kumimoji="0" lang="ko-KR" altLang="en-US" b="1" dirty="0" smtClean="0"/>
              <a:t>분산을 구하는 절차</a:t>
            </a:r>
            <a:endParaRPr kumimoji="0" lang="en-US" altLang="ko-KR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내용 개체 틀 4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800100" lvl="1" indent="-342900">
                  <a:buAutoNum type="circleNumDbPlain"/>
                </a:pPr>
                <a:r>
                  <a:rPr lang="ko-KR" altLang="en-US" dirty="0"/>
                  <a:t>평균을 구함</a:t>
                </a:r>
                <a:endParaRPr lang="en-US" altLang="ko-KR" dirty="0"/>
              </a:p>
              <a:p>
                <a:pPr marL="800100" lvl="1" indent="-342900">
                  <a:buAutoNum type="circleNumDbPlain"/>
                </a:pPr>
                <a:r>
                  <a:rPr lang="ko-KR" altLang="en-US" dirty="0"/>
                  <a:t>편차</a:t>
                </a:r>
                <a:r>
                  <a:rPr lang="en-US" altLang="ko-KR" dirty="0"/>
                  <a:t>(</a:t>
                </a:r>
                <a14:m>
                  <m:oMath xmlns:m="http://schemas.openxmlformats.org/officeDocument/2006/math">
                    <m:r>
                      <a:rPr lang="en-US" altLang="ko-KR"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en-US" altLang="ko-KR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ko-KR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altLang="ko-KR" i="1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altLang="ko-KR">
                        <a:latin typeface="Cambria Math"/>
                      </a:rPr>
                      <m:t>−</m:t>
                    </m:r>
                    <m:bar>
                      <m:barPr>
                        <m:pos m:val="top"/>
                        <m:ctrlPr>
                          <a:rPr lang="en-US" altLang="ko-KR" i="1">
                            <a:latin typeface="Cambria Math"/>
                          </a:rPr>
                        </m:ctrlPr>
                      </m:barPr>
                      <m:e>
                        <m:r>
                          <a:rPr lang="en-US" altLang="ko-KR" i="1">
                            <a:latin typeface="Cambria Math"/>
                          </a:rPr>
                          <m:t>𝑥</m:t>
                        </m:r>
                      </m:e>
                    </m:bar>
                    <m:r>
                      <a:rPr lang="en-US" altLang="ko-KR" i="1">
                        <a:latin typeface="Cambria Math"/>
                      </a:rPr>
                      <m:t>)</m:t>
                    </m:r>
                  </m:oMath>
                </a14:m>
                <a:r>
                  <a:rPr lang="ko-KR" altLang="en-US" dirty="0"/>
                  <a:t>를 구함</a:t>
                </a:r>
                <a:endParaRPr lang="en-US" altLang="ko-KR" dirty="0"/>
              </a:p>
              <a:p>
                <a:pPr marL="800100" lvl="1" indent="-342900">
                  <a:buAutoNum type="circleNumDbPlain"/>
                </a:pPr>
                <a:r>
                  <a:rPr lang="ko-KR" altLang="en-US" dirty="0"/>
                  <a:t>편차의 제곱을 구함</a:t>
                </a:r>
                <a:endParaRPr lang="en-US" altLang="ko-KR" dirty="0"/>
              </a:p>
              <a:p>
                <a:pPr marL="800100" lvl="1" indent="-342900">
                  <a:buAutoNum type="circleNumDbPlain"/>
                </a:pPr>
                <a:r>
                  <a:rPr lang="ko-KR" altLang="en-US" dirty="0"/>
                  <a:t>편차 제곱의 합을 구함</a:t>
                </a:r>
                <a:endParaRPr lang="en-US" altLang="ko-KR" dirty="0"/>
              </a:p>
              <a:p>
                <a:pPr marL="800100" lvl="1" indent="-342900">
                  <a:buAutoNum type="circleNumDbPlain"/>
                </a:pPr>
                <a:r>
                  <a:rPr lang="ko-KR" altLang="en-US" dirty="0"/>
                  <a:t>분산을 구함</a:t>
                </a:r>
              </a:p>
              <a:p>
                <a:pPr marL="0" indent="0">
                  <a:buNone/>
                </a:pPr>
                <a:endParaRPr lang="ko-KR" altLang="en-US" dirty="0"/>
              </a:p>
            </p:txBody>
          </p:sp>
        </mc:Choice>
        <mc:Fallback xmlns="">
          <p:sp>
            <p:nvSpPr>
              <p:cNvPr id="5" name="내용 개체 틀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835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167583"/>
            <a:ext cx="6637510" cy="2889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모서리가 둥근 직사각형 5"/>
          <p:cNvSpPr/>
          <p:nvPr/>
        </p:nvSpPr>
        <p:spPr>
          <a:xfrm>
            <a:off x="7740352" y="0"/>
            <a:ext cx="669926" cy="4046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35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81033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제</a:t>
            </a:r>
            <a:r>
              <a:rPr lang="en-US" altLang="ko-KR" dirty="0" smtClean="0"/>
              <a:t>3</a:t>
            </a:r>
            <a:r>
              <a:rPr lang="ko-KR" altLang="en-US" dirty="0" smtClean="0"/>
              <a:t>장 기술통계</a:t>
            </a:r>
            <a:r>
              <a:rPr lang="ko-KR" altLang="en-US" sz="1800" dirty="0" smtClean="0"/>
              <a:t>         </a:t>
            </a:r>
            <a:r>
              <a:rPr lang="ko-KR" alt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기술통계량 </a:t>
            </a:r>
            <a:r>
              <a:rPr lang="en-US" altLang="ko-KR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– </a:t>
            </a:r>
            <a:r>
              <a:rPr lang="ko-KR" alt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산포도</a:t>
            </a:r>
            <a:endParaRPr lang="ko-KR" altLang="en-US" sz="180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/>
              <a:t>분산은 편차를 제곱한 값이기 때문에 관찰된 자료의 단위와 다르게 </a:t>
            </a:r>
            <a:r>
              <a:rPr lang="ko-KR" altLang="en-US" dirty="0" smtClean="0"/>
              <a:t>됨</a:t>
            </a:r>
            <a:endParaRPr lang="en-US" altLang="ko-KR" dirty="0" smtClean="0"/>
          </a:p>
          <a:p>
            <a:endParaRPr lang="en-US" altLang="ko-KR" dirty="0"/>
          </a:p>
          <a:p>
            <a:r>
              <a:rPr lang="ko-KR" altLang="en-US" u="sng" dirty="0" smtClean="0"/>
              <a:t>자료의 단위와 같게 </a:t>
            </a:r>
            <a:r>
              <a:rPr lang="ko-KR" altLang="en-US" u="sng" dirty="0"/>
              <a:t>해주기 위해서 분산에 제곱근을 취한 </a:t>
            </a:r>
            <a:r>
              <a:rPr lang="ko-KR" altLang="en-US" u="sng" dirty="0" smtClean="0"/>
              <a:t>값을 고려하는데 이를 </a:t>
            </a:r>
            <a:r>
              <a:rPr lang="ko-KR" altLang="en-US" u="sng" dirty="0" err="1" smtClean="0"/>
              <a:t>표준편차라함</a:t>
            </a:r>
            <a:endParaRPr lang="en-US" altLang="ko-KR" u="sng" dirty="0" smtClean="0"/>
          </a:p>
          <a:p>
            <a:endParaRPr lang="en-US" altLang="ko-KR" dirty="0"/>
          </a:p>
          <a:p>
            <a:endParaRPr lang="en-US" altLang="ko-KR" dirty="0" smtClean="0"/>
          </a:p>
          <a:p>
            <a:endParaRPr lang="en-US" altLang="ko-KR" dirty="0"/>
          </a:p>
          <a:p>
            <a:r>
              <a:rPr lang="ko-KR" altLang="en-US" dirty="0" smtClean="0"/>
              <a:t>예</a:t>
            </a:r>
            <a:r>
              <a:rPr lang="en-US" altLang="ko-KR" dirty="0" smtClean="0"/>
              <a:t>) </a:t>
            </a:r>
            <a:r>
              <a:rPr lang="en-US" altLang="ko-KR" dirty="0"/>
              <a:t>3</a:t>
            </a:r>
            <a:r>
              <a:rPr lang="ko-KR" altLang="en-US" dirty="0"/>
              <a:t>명의 학생들의 키를 조사한 결과가 </a:t>
            </a:r>
            <a:r>
              <a:rPr lang="en-US" altLang="ko-KR" dirty="0"/>
              <a:t>165</a:t>
            </a:r>
            <a:r>
              <a:rPr lang="ko-KR" altLang="en-US" dirty="0"/>
              <a:t>㎝</a:t>
            </a:r>
            <a:r>
              <a:rPr lang="en-US" altLang="ko-KR" dirty="0"/>
              <a:t>, 170</a:t>
            </a:r>
            <a:r>
              <a:rPr lang="ko-KR" altLang="en-US" dirty="0"/>
              <a:t>㎝ </a:t>
            </a:r>
            <a:r>
              <a:rPr lang="en-US" altLang="ko-KR" dirty="0"/>
              <a:t>175</a:t>
            </a:r>
            <a:r>
              <a:rPr lang="ko-KR" altLang="en-US" dirty="0"/>
              <a:t>㎝라 </a:t>
            </a:r>
            <a:r>
              <a:rPr lang="ko-KR" altLang="en-US" dirty="0" smtClean="0"/>
              <a:t>하면</a:t>
            </a:r>
            <a:endParaRPr lang="ko-KR" altLang="en-US" dirty="0"/>
          </a:p>
        </p:txBody>
      </p:sp>
      <p:sp>
        <p:nvSpPr>
          <p:cNvPr id="4" name="모서리가 둥근 직사각형 3"/>
          <p:cNvSpPr/>
          <p:nvPr/>
        </p:nvSpPr>
        <p:spPr bwMode="auto">
          <a:xfrm>
            <a:off x="166457" y="807852"/>
            <a:ext cx="3829479" cy="431799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kumimoji="0" lang="ko-KR" altLang="en-US" b="1" dirty="0" smtClean="0"/>
              <a:t>표준편차   </a:t>
            </a:r>
            <a:r>
              <a:rPr lang="en-US" altLang="ko-KR" b="1" dirty="0"/>
              <a:t>standard </a:t>
            </a:r>
            <a:r>
              <a:rPr lang="en-US" altLang="ko-KR" b="1" dirty="0" smtClean="0"/>
              <a:t>deviation</a:t>
            </a:r>
            <a:endParaRPr kumimoji="0" lang="en-US" altLang="ko-KR" b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9571" y="2852936"/>
            <a:ext cx="3008076" cy="504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4221088"/>
            <a:ext cx="4334882" cy="108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5638560"/>
            <a:ext cx="2137367" cy="275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모서리가 둥근 직사각형 7"/>
          <p:cNvSpPr/>
          <p:nvPr/>
        </p:nvSpPr>
        <p:spPr>
          <a:xfrm>
            <a:off x="7740352" y="0"/>
            <a:ext cx="669926" cy="4046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36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81033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제</a:t>
            </a:r>
            <a:r>
              <a:rPr lang="en-US" altLang="ko-KR" dirty="0" smtClean="0"/>
              <a:t>3</a:t>
            </a:r>
            <a:r>
              <a:rPr lang="ko-KR" altLang="en-US" dirty="0" smtClean="0"/>
              <a:t>장 기술통계</a:t>
            </a:r>
            <a:r>
              <a:rPr lang="ko-KR" altLang="en-US" sz="1800" dirty="0" smtClean="0"/>
              <a:t>         </a:t>
            </a:r>
            <a:r>
              <a:rPr lang="ko-KR" alt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기술통계량 </a:t>
            </a:r>
            <a:r>
              <a:rPr lang="en-US" altLang="ko-KR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– </a:t>
            </a:r>
            <a:r>
              <a:rPr lang="ko-KR" alt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산포도</a:t>
            </a:r>
            <a:endParaRPr lang="ko-KR" altLang="en-US" sz="180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u="sng" dirty="0"/>
              <a:t>성질이 전혀 다른 둘 이상의 집단이나 같은 집단이라도 평균의 차이가 큰 집단의 산포도</a:t>
            </a:r>
            <a:r>
              <a:rPr lang="en-US" altLang="ko-KR" u="sng" dirty="0"/>
              <a:t>, </a:t>
            </a:r>
            <a:r>
              <a:rPr lang="ko-KR" altLang="en-US" u="sng" dirty="0"/>
              <a:t>또는 다른 측정단위를 갖는 집단들의 산포도를 구하거나 비교하는데 많이 </a:t>
            </a:r>
            <a:r>
              <a:rPr lang="ko-KR" altLang="en-US" u="sng" dirty="0" smtClean="0"/>
              <a:t>사용됨</a:t>
            </a:r>
            <a:endParaRPr lang="en-US" altLang="ko-KR" u="sng" dirty="0" smtClean="0"/>
          </a:p>
          <a:p>
            <a:endParaRPr lang="en-US" altLang="ko-KR" dirty="0"/>
          </a:p>
          <a:p>
            <a:endParaRPr lang="en-US" altLang="ko-KR" dirty="0" smtClean="0"/>
          </a:p>
          <a:p>
            <a:endParaRPr lang="en-US" altLang="ko-KR" dirty="0"/>
          </a:p>
          <a:p>
            <a:pPr marL="0" indent="0">
              <a:buNone/>
            </a:pPr>
            <a:r>
              <a:rPr lang="en-US" altLang="ko-KR" sz="1600" dirty="0"/>
              <a:t>&lt;</a:t>
            </a:r>
            <a:r>
              <a:rPr lang="ko-KR" altLang="en-US" sz="1600" dirty="0"/>
              <a:t>예제 </a:t>
            </a:r>
            <a:r>
              <a:rPr lang="en-US" altLang="ko-KR" sz="1600" dirty="0"/>
              <a:t>3-12&gt;</a:t>
            </a:r>
            <a:r>
              <a:rPr lang="ko-KR" altLang="en-US" sz="1600" dirty="0"/>
              <a:t> </a:t>
            </a:r>
            <a:r>
              <a:rPr lang="en-US" altLang="ko-KR" sz="1600" dirty="0" smtClean="0"/>
              <a:t>A</a:t>
            </a:r>
            <a:r>
              <a:rPr lang="ko-KR" altLang="en-US" sz="1600" dirty="0" smtClean="0"/>
              <a:t>사에서 </a:t>
            </a:r>
            <a:r>
              <a:rPr lang="ko-KR" altLang="en-US" sz="1600" dirty="0"/>
              <a:t>제작되는 철사 </a:t>
            </a:r>
            <a:r>
              <a:rPr lang="en-US" altLang="ko-KR" sz="1600" dirty="0"/>
              <a:t>9</a:t>
            </a:r>
            <a:r>
              <a:rPr lang="ko-KR" altLang="en-US" sz="1600" dirty="0"/>
              <a:t>개를 취하여 굵기를 조사하니 평균 </a:t>
            </a:r>
            <a:r>
              <a:rPr lang="en-US" altLang="ko-KR" sz="1600" dirty="0"/>
              <a:t>1.4</a:t>
            </a:r>
            <a:r>
              <a:rPr lang="ko-KR" altLang="en-US" sz="1600" dirty="0"/>
              <a:t>㎜이고</a:t>
            </a:r>
            <a:r>
              <a:rPr lang="en-US" altLang="ko-KR" sz="1600" dirty="0"/>
              <a:t>, </a:t>
            </a:r>
            <a:r>
              <a:rPr lang="ko-KR" altLang="en-US" sz="1600" dirty="0"/>
              <a:t>표준 편차는 </a:t>
            </a:r>
            <a:r>
              <a:rPr lang="en-US" altLang="ko-KR" sz="1600" dirty="0"/>
              <a:t>0.042</a:t>
            </a:r>
            <a:r>
              <a:rPr lang="ko-KR" altLang="en-US" sz="1600" dirty="0"/>
              <a:t>㎜이었고</a:t>
            </a:r>
            <a:r>
              <a:rPr lang="en-US" altLang="ko-KR" sz="1600" dirty="0"/>
              <a:t>, </a:t>
            </a:r>
            <a:r>
              <a:rPr lang="en-US" altLang="ko-KR" sz="1600" dirty="0" smtClean="0"/>
              <a:t>B</a:t>
            </a:r>
            <a:r>
              <a:rPr lang="ko-KR" altLang="en-US" sz="1600" dirty="0" smtClean="0"/>
              <a:t>고교생 </a:t>
            </a:r>
            <a:r>
              <a:rPr lang="en-US" altLang="ko-KR" sz="1600" dirty="0"/>
              <a:t>1,300</a:t>
            </a:r>
            <a:r>
              <a:rPr lang="ko-KR" altLang="en-US" sz="1600" dirty="0"/>
              <a:t>명의 흉위를 조사하니 평균이 </a:t>
            </a:r>
            <a:r>
              <a:rPr lang="en-US" altLang="ko-KR" sz="1600" dirty="0"/>
              <a:t>85.0</a:t>
            </a:r>
            <a:r>
              <a:rPr lang="ko-KR" altLang="en-US" sz="1600" dirty="0"/>
              <a:t>㎝이고</a:t>
            </a:r>
            <a:r>
              <a:rPr lang="en-US" altLang="ko-KR" sz="1600" dirty="0"/>
              <a:t>, </a:t>
            </a:r>
            <a:r>
              <a:rPr lang="ko-KR" altLang="en-US" sz="1600" dirty="0"/>
              <a:t>표준 편차가 </a:t>
            </a:r>
            <a:r>
              <a:rPr lang="en-US" altLang="ko-KR" sz="1600" dirty="0"/>
              <a:t>5.1</a:t>
            </a:r>
            <a:r>
              <a:rPr lang="ko-KR" altLang="en-US" sz="1600" dirty="0"/>
              <a:t>㎝이었다</a:t>
            </a:r>
            <a:r>
              <a:rPr lang="en-US" altLang="ko-KR" sz="1600" dirty="0"/>
              <a:t>. </a:t>
            </a:r>
            <a:r>
              <a:rPr lang="ko-KR" altLang="en-US" sz="1600" dirty="0"/>
              <a:t>변이계수를 구하여 산포도를 </a:t>
            </a:r>
            <a:r>
              <a:rPr lang="ko-KR" altLang="en-US" sz="1600" dirty="0" smtClean="0"/>
              <a:t>비교</a:t>
            </a:r>
            <a:endParaRPr lang="en-US" altLang="ko-KR" sz="1600" dirty="0" smtClean="0"/>
          </a:p>
          <a:p>
            <a:pPr lvl="1"/>
            <a:endParaRPr lang="en-US" altLang="ko-KR" sz="1400" dirty="0" smtClean="0"/>
          </a:p>
          <a:p>
            <a:pPr lvl="1"/>
            <a:r>
              <a:rPr lang="en-US" altLang="ko-KR" dirty="0" smtClean="0"/>
              <a:t>A</a:t>
            </a:r>
            <a:r>
              <a:rPr lang="ko-KR" altLang="en-US" dirty="0" smtClean="0"/>
              <a:t>사의 </a:t>
            </a:r>
            <a:r>
              <a:rPr lang="ko-KR" altLang="en-US" dirty="0"/>
              <a:t>철사의 굵기에 대한 </a:t>
            </a:r>
            <a:r>
              <a:rPr lang="ko-KR" altLang="en-US" dirty="0" smtClean="0"/>
              <a:t>변이계수는       </a:t>
            </a:r>
            <a:r>
              <a:rPr lang="en-US" altLang="ko-KR" dirty="0" smtClean="0"/>
              <a:t>0.042/1.4 = 0.03, </a:t>
            </a:r>
          </a:p>
          <a:p>
            <a:pPr lvl="1"/>
            <a:r>
              <a:rPr lang="en-US" altLang="ko-KR" dirty="0" smtClean="0"/>
              <a:t>B</a:t>
            </a:r>
            <a:r>
              <a:rPr lang="ko-KR" altLang="en-US" dirty="0" smtClean="0"/>
              <a:t>고교의 </a:t>
            </a:r>
            <a:r>
              <a:rPr lang="ko-KR" altLang="en-US" dirty="0"/>
              <a:t>흉위에 대한 </a:t>
            </a:r>
            <a:r>
              <a:rPr lang="ko-KR" altLang="en-US" dirty="0" smtClean="0"/>
              <a:t>변이계수는              </a:t>
            </a:r>
            <a:r>
              <a:rPr lang="en-US" altLang="ko-KR" dirty="0" smtClean="0"/>
              <a:t>5.1/85.0 = 0.06</a:t>
            </a:r>
          </a:p>
          <a:p>
            <a:pPr lvl="1"/>
            <a:r>
              <a:rPr lang="ko-KR" altLang="en-US" dirty="0" smtClean="0"/>
              <a:t>따라서 </a:t>
            </a:r>
            <a:r>
              <a:rPr lang="en-US" altLang="ko-KR" dirty="0" smtClean="0"/>
              <a:t>A</a:t>
            </a:r>
            <a:r>
              <a:rPr lang="ko-KR" altLang="en-US" dirty="0" smtClean="0"/>
              <a:t>사의 </a:t>
            </a:r>
            <a:r>
              <a:rPr lang="ko-KR" altLang="en-US" dirty="0"/>
              <a:t>철사의 굵기가 </a:t>
            </a:r>
            <a:r>
              <a:rPr lang="en-US" altLang="ko-KR" dirty="0" smtClean="0"/>
              <a:t>B</a:t>
            </a:r>
            <a:r>
              <a:rPr lang="ko-KR" altLang="en-US" dirty="0" smtClean="0"/>
              <a:t>고교생의 </a:t>
            </a:r>
            <a:r>
              <a:rPr lang="ko-KR" altLang="en-US" dirty="0"/>
              <a:t>흉위에 비하여 흩어짐이 적다</a:t>
            </a:r>
            <a:r>
              <a:rPr lang="en-US" altLang="ko-KR" dirty="0"/>
              <a:t>.</a:t>
            </a:r>
            <a:endParaRPr lang="ko-KR" altLang="en-US" dirty="0"/>
          </a:p>
          <a:p>
            <a:pPr marL="0" indent="0">
              <a:buNone/>
            </a:pPr>
            <a:endParaRPr lang="ko-KR" altLang="en-US" sz="1600" dirty="0"/>
          </a:p>
          <a:p>
            <a:endParaRPr lang="en-US" altLang="ko-KR" dirty="0" smtClean="0"/>
          </a:p>
          <a:p>
            <a:endParaRPr lang="ko-KR" altLang="en-US" dirty="0"/>
          </a:p>
        </p:txBody>
      </p:sp>
      <p:sp>
        <p:nvSpPr>
          <p:cNvPr id="4" name="모서리가 둥근 직사각형 3"/>
          <p:cNvSpPr/>
          <p:nvPr/>
        </p:nvSpPr>
        <p:spPr bwMode="auto">
          <a:xfrm>
            <a:off x="166457" y="807852"/>
            <a:ext cx="4261527" cy="431799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kumimoji="0" lang="ko-KR" altLang="en-US" b="1" dirty="0" smtClean="0"/>
              <a:t>변이계수  </a:t>
            </a:r>
            <a:r>
              <a:rPr lang="en-US" altLang="ko-KR" b="1" dirty="0"/>
              <a:t>coefficient of </a:t>
            </a:r>
            <a:r>
              <a:rPr lang="en-US" altLang="ko-KR" b="1" dirty="0" smtClean="0"/>
              <a:t>variation</a:t>
            </a:r>
            <a:endParaRPr kumimoji="0" lang="en-US" altLang="ko-KR" b="1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0874" y="2348880"/>
            <a:ext cx="3130453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모서리가 둥근 직사각형 5"/>
          <p:cNvSpPr/>
          <p:nvPr/>
        </p:nvSpPr>
        <p:spPr>
          <a:xfrm>
            <a:off x="7740352" y="0"/>
            <a:ext cx="669926" cy="4046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38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844031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제</a:t>
            </a:r>
            <a:r>
              <a:rPr lang="en-US" altLang="ko-KR" dirty="0" smtClean="0"/>
              <a:t>3</a:t>
            </a:r>
            <a:r>
              <a:rPr lang="ko-KR" altLang="en-US" dirty="0" smtClean="0"/>
              <a:t>장 기술통계</a:t>
            </a:r>
            <a:r>
              <a:rPr lang="ko-KR" altLang="en-US" sz="1800" dirty="0" smtClean="0"/>
              <a:t>         </a:t>
            </a:r>
            <a:r>
              <a:rPr lang="ko-KR" alt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기술통계량 </a:t>
            </a:r>
            <a:r>
              <a:rPr lang="en-US" altLang="ko-KR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– </a:t>
            </a:r>
            <a:r>
              <a:rPr lang="ko-KR" alt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분포도</a:t>
            </a:r>
            <a:endParaRPr lang="ko-KR" altLang="en-US" sz="180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왜도  </a:t>
            </a:r>
            <a:r>
              <a:rPr lang="en-US" altLang="ko-KR" dirty="0" err="1" smtClean="0"/>
              <a:t>skewness</a:t>
            </a:r>
            <a:endParaRPr lang="en-US" altLang="ko-KR" dirty="0"/>
          </a:p>
          <a:p>
            <a:pPr lvl="1"/>
            <a:r>
              <a:rPr lang="ko-KR" altLang="en-US" u="sng" dirty="0"/>
              <a:t>분포의 기울어진 방향과 정도를 나타내는 </a:t>
            </a:r>
            <a:r>
              <a:rPr lang="ko-KR" altLang="en-US" u="sng" dirty="0" smtClean="0"/>
              <a:t>양</a:t>
            </a:r>
            <a:endParaRPr lang="en-US" altLang="ko-KR" u="sng" dirty="0" smtClean="0"/>
          </a:p>
          <a:p>
            <a:pPr lvl="1"/>
            <a:r>
              <a:rPr lang="ko-KR" altLang="en-US" dirty="0" err="1"/>
              <a:t>비대칭도라고라</a:t>
            </a:r>
            <a:r>
              <a:rPr lang="ko-KR" altLang="en-US" dirty="0"/>
              <a:t> 하며 </a:t>
            </a:r>
            <a:r>
              <a:rPr lang="ko-KR" altLang="en-US" dirty="0" err="1"/>
              <a:t>피어슨의</a:t>
            </a:r>
            <a:r>
              <a:rPr lang="ko-KR" altLang="en-US" dirty="0"/>
              <a:t> </a:t>
            </a:r>
            <a:r>
              <a:rPr lang="ko-KR" altLang="en-US" dirty="0" err="1"/>
              <a:t>왜도를</a:t>
            </a:r>
            <a:r>
              <a:rPr lang="ko-KR" altLang="en-US" dirty="0"/>
              <a:t> 구하는 공식을 많이 사용</a:t>
            </a:r>
          </a:p>
          <a:p>
            <a:pPr lvl="1"/>
            <a:endParaRPr lang="ko-KR" altLang="en-US" dirty="0"/>
          </a:p>
          <a:p>
            <a:pPr lvl="1"/>
            <a:endParaRPr lang="en-US" altLang="ko-KR" dirty="0" smtClean="0"/>
          </a:p>
          <a:p>
            <a:endParaRPr lang="ko-KR" altLang="en-US" dirty="0"/>
          </a:p>
        </p:txBody>
      </p:sp>
      <p:sp>
        <p:nvSpPr>
          <p:cNvPr id="4" name="모서리가 둥근 직사각형 3"/>
          <p:cNvSpPr/>
          <p:nvPr/>
        </p:nvSpPr>
        <p:spPr bwMode="auto">
          <a:xfrm>
            <a:off x="166457" y="807852"/>
            <a:ext cx="3528393" cy="431799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kumimoji="0" lang="ko-KR" altLang="en-US" b="1" dirty="0" smtClean="0"/>
              <a:t>왜도 </a:t>
            </a:r>
            <a:r>
              <a:rPr kumimoji="0" lang="en-US" altLang="ko-KR" b="1" dirty="0" err="1" smtClean="0"/>
              <a:t>skewness</a:t>
            </a:r>
            <a:endParaRPr kumimoji="0" lang="en-US" altLang="ko-KR" b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420888"/>
            <a:ext cx="5817899" cy="100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1" y="3501008"/>
            <a:ext cx="8162483" cy="2195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모서리가 둥근 직사각형 6"/>
          <p:cNvSpPr/>
          <p:nvPr/>
        </p:nvSpPr>
        <p:spPr>
          <a:xfrm>
            <a:off x="7740352" y="0"/>
            <a:ext cx="669926" cy="4046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39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81033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제</a:t>
            </a:r>
            <a:r>
              <a:rPr lang="en-US" altLang="ko-KR" dirty="0" smtClean="0"/>
              <a:t>3</a:t>
            </a:r>
            <a:r>
              <a:rPr lang="ko-KR" altLang="en-US" dirty="0" smtClean="0"/>
              <a:t>장 기술통계</a:t>
            </a:r>
            <a:r>
              <a:rPr lang="ko-KR" altLang="en-US" sz="1800" dirty="0" smtClean="0"/>
              <a:t>         </a:t>
            </a:r>
            <a:r>
              <a:rPr lang="ko-KR" alt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기술통계량 </a:t>
            </a:r>
            <a:r>
              <a:rPr lang="en-US" altLang="ko-KR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– </a:t>
            </a:r>
            <a:r>
              <a:rPr lang="ko-KR" alt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분포도</a:t>
            </a:r>
            <a:endParaRPr lang="ko-KR" altLang="en-US" sz="180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u="sng" dirty="0"/>
              <a:t>도수 분포 곡선에서 봉우리가 뾰족한 정도를 나타내는 양을 </a:t>
            </a:r>
            <a:r>
              <a:rPr lang="ko-KR" altLang="en-US" u="sng" dirty="0" smtClean="0"/>
              <a:t>첨도</a:t>
            </a:r>
            <a:endParaRPr lang="en-US" altLang="ko-KR" u="sng" dirty="0" smtClean="0"/>
          </a:p>
          <a:p>
            <a:pPr lvl="1"/>
            <a:r>
              <a:rPr lang="ko-KR" altLang="en-US" dirty="0" smtClean="0"/>
              <a:t>첨도 </a:t>
            </a:r>
            <a:r>
              <a:rPr lang="en-US" altLang="ko-KR" dirty="0" smtClean="0"/>
              <a:t>= 0 :  </a:t>
            </a:r>
            <a:r>
              <a:rPr lang="ko-KR" altLang="en-US" dirty="0" smtClean="0"/>
              <a:t>분포의 </a:t>
            </a:r>
            <a:r>
              <a:rPr lang="ko-KR" altLang="en-US" dirty="0"/>
              <a:t>형태가 좌우 대칭의 정상적인 정규분포의 </a:t>
            </a:r>
            <a:r>
              <a:rPr lang="ko-KR" altLang="en-US" dirty="0" smtClean="0"/>
              <a:t>모양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첨도 </a:t>
            </a:r>
            <a:r>
              <a:rPr lang="en-US" altLang="ko-KR" dirty="0" smtClean="0"/>
              <a:t>&gt; 0 :  </a:t>
            </a:r>
            <a:r>
              <a:rPr lang="ko-KR" altLang="en-US" dirty="0" smtClean="0"/>
              <a:t>분포는 </a:t>
            </a:r>
            <a:r>
              <a:rPr lang="ko-KR" altLang="en-US" dirty="0"/>
              <a:t>정규분포보다 봉우리의 모양이 매우 </a:t>
            </a:r>
            <a:r>
              <a:rPr lang="ko-KR" altLang="en-US" dirty="0" err="1" smtClean="0"/>
              <a:t>뾰족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첨도 </a:t>
            </a:r>
            <a:r>
              <a:rPr lang="en-US" altLang="ko-KR" dirty="0" smtClean="0"/>
              <a:t>&lt; 0 :  </a:t>
            </a:r>
            <a:r>
              <a:rPr lang="ko-KR" altLang="en-US" dirty="0" smtClean="0"/>
              <a:t>정규분포보다 </a:t>
            </a:r>
            <a:r>
              <a:rPr lang="ko-KR" altLang="en-US" dirty="0"/>
              <a:t>낮은 완만한 경사를 갖는 분포의 모양</a:t>
            </a:r>
          </a:p>
          <a:p>
            <a:endParaRPr lang="ko-KR" altLang="en-US" dirty="0"/>
          </a:p>
          <a:p>
            <a:endParaRPr lang="ko-KR" altLang="en-US" dirty="0"/>
          </a:p>
        </p:txBody>
      </p:sp>
      <p:sp>
        <p:nvSpPr>
          <p:cNvPr id="4" name="모서리가 둥근 직사각형 3"/>
          <p:cNvSpPr/>
          <p:nvPr/>
        </p:nvSpPr>
        <p:spPr bwMode="auto">
          <a:xfrm>
            <a:off x="166457" y="807852"/>
            <a:ext cx="3528393" cy="431799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kumimoji="0" lang="ko-KR" altLang="en-US" b="1" dirty="0" smtClean="0"/>
              <a:t>첨도   </a:t>
            </a:r>
            <a:r>
              <a:rPr lang="en-US" altLang="ko-KR" b="1" dirty="0" smtClean="0"/>
              <a:t>kurtosis</a:t>
            </a:r>
            <a:endParaRPr kumimoji="0" lang="en-US" altLang="ko-KR" b="1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708920"/>
            <a:ext cx="5908501" cy="3433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모서리가 둥근 직사각형 5"/>
          <p:cNvSpPr/>
          <p:nvPr/>
        </p:nvSpPr>
        <p:spPr>
          <a:xfrm>
            <a:off x="7740352" y="0"/>
            <a:ext cx="669926" cy="4046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40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81033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제</a:t>
            </a:r>
            <a:r>
              <a:rPr lang="en-US" altLang="ko-KR" dirty="0" smtClean="0"/>
              <a:t>3</a:t>
            </a:r>
            <a:r>
              <a:rPr lang="ko-KR" altLang="en-US" dirty="0" smtClean="0"/>
              <a:t>장 기술통계</a:t>
            </a:r>
            <a:endParaRPr lang="ko-KR" altLang="en-US" sz="180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altLang="ko-KR" dirty="0" smtClean="0"/>
          </a:p>
          <a:p>
            <a:pPr marL="0" indent="0">
              <a:buNone/>
            </a:pPr>
            <a:r>
              <a:rPr lang="ko-KR" altLang="en-US" dirty="0" smtClean="0"/>
              <a:t>❍ </a:t>
            </a:r>
            <a:r>
              <a:rPr lang="ko-KR" altLang="en-US" dirty="0"/>
              <a:t>기술통계는 </a:t>
            </a:r>
            <a:r>
              <a:rPr lang="ko-KR" altLang="en-US" dirty="0" err="1"/>
              <a:t>관찰값들을</a:t>
            </a:r>
            <a:r>
              <a:rPr lang="ko-KR" altLang="en-US" dirty="0"/>
              <a:t> 표</a:t>
            </a:r>
            <a:r>
              <a:rPr lang="en-US" altLang="ko-KR" dirty="0"/>
              <a:t>, </a:t>
            </a:r>
            <a:r>
              <a:rPr lang="ko-KR" altLang="en-US" dirty="0"/>
              <a:t>도표</a:t>
            </a:r>
            <a:r>
              <a:rPr lang="en-US" altLang="ko-KR" dirty="0"/>
              <a:t>, </a:t>
            </a:r>
            <a:r>
              <a:rPr lang="ko-KR" altLang="en-US" dirty="0"/>
              <a:t>수치적인 값으로 정리하는 </a:t>
            </a:r>
            <a:r>
              <a:rPr lang="ko-KR" altLang="en-US" dirty="0" smtClean="0"/>
              <a:t>것</a:t>
            </a:r>
            <a:endParaRPr lang="en-US" altLang="ko-KR" dirty="0" smtClean="0"/>
          </a:p>
          <a:p>
            <a:pPr marL="0" indent="0">
              <a:buNone/>
            </a:pPr>
            <a:endParaRPr lang="ko-KR" altLang="en-US" dirty="0"/>
          </a:p>
          <a:p>
            <a:pPr marL="0" indent="0">
              <a:buNone/>
            </a:pPr>
            <a:r>
              <a:rPr lang="ko-KR" altLang="en-US" dirty="0"/>
              <a:t>❍ 도수분포표와 히스토그램은 표와 </a:t>
            </a:r>
            <a:r>
              <a:rPr lang="ko-KR" altLang="en-US" dirty="0" smtClean="0"/>
              <a:t>도표로 </a:t>
            </a:r>
            <a:r>
              <a:rPr lang="ko-KR" altLang="en-US" dirty="0"/>
              <a:t>가장 많이 </a:t>
            </a:r>
            <a:r>
              <a:rPr lang="ko-KR" altLang="en-US" dirty="0" smtClean="0"/>
              <a:t>사용됨</a:t>
            </a:r>
            <a:endParaRPr lang="en-US" altLang="ko-KR" dirty="0" smtClean="0"/>
          </a:p>
          <a:p>
            <a:pPr marL="0" indent="0">
              <a:buNone/>
            </a:pPr>
            <a:endParaRPr lang="ko-KR" altLang="en-US" dirty="0"/>
          </a:p>
          <a:p>
            <a:pPr marL="0" indent="0">
              <a:buNone/>
            </a:pPr>
            <a:r>
              <a:rPr lang="ko-KR" altLang="en-US" dirty="0"/>
              <a:t>❍ </a:t>
            </a:r>
            <a:r>
              <a:rPr lang="ko-KR" altLang="en-US" dirty="0" smtClean="0"/>
              <a:t>대푯값 </a:t>
            </a:r>
            <a:r>
              <a:rPr lang="en-US" altLang="ko-KR" dirty="0"/>
              <a:t>: </a:t>
            </a:r>
            <a:r>
              <a:rPr lang="ko-KR" altLang="en-US" dirty="0" err="1"/>
              <a:t>관찰값의</a:t>
            </a:r>
            <a:r>
              <a:rPr lang="ko-KR" altLang="en-US" dirty="0"/>
              <a:t> 중심적인 경향을 나타내는 </a:t>
            </a:r>
            <a:r>
              <a:rPr lang="ko-KR" altLang="en-US" dirty="0" smtClean="0"/>
              <a:t>척도</a:t>
            </a:r>
            <a:endParaRPr lang="en-US" altLang="ko-KR" dirty="0" smtClean="0"/>
          </a:p>
          <a:p>
            <a:pPr marL="0" indent="0">
              <a:buNone/>
            </a:pPr>
            <a:endParaRPr lang="en-US" altLang="ko-KR" dirty="0"/>
          </a:p>
          <a:p>
            <a:pPr marL="0" indent="0">
              <a:buNone/>
            </a:pPr>
            <a:r>
              <a:rPr lang="ko-KR" altLang="en-US" dirty="0" smtClean="0"/>
              <a:t>❍ 대푯값의 </a:t>
            </a:r>
            <a:r>
              <a:rPr lang="ko-KR" altLang="en-US" dirty="0"/>
              <a:t>종류 </a:t>
            </a:r>
            <a:r>
              <a:rPr lang="en-US" altLang="ko-KR" dirty="0"/>
              <a:t>: </a:t>
            </a:r>
            <a:r>
              <a:rPr lang="ko-KR" altLang="en-US" dirty="0"/>
              <a:t>산술평균</a:t>
            </a:r>
            <a:r>
              <a:rPr lang="en-US" altLang="ko-KR" dirty="0"/>
              <a:t>, </a:t>
            </a:r>
            <a:r>
              <a:rPr lang="ko-KR" altLang="en-US" dirty="0"/>
              <a:t>기하평균</a:t>
            </a:r>
            <a:r>
              <a:rPr lang="en-US" altLang="ko-KR" dirty="0"/>
              <a:t>, </a:t>
            </a:r>
            <a:r>
              <a:rPr lang="ko-KR" altLang="en-US" dirty="0"/>
              <a:t>조화평균</a:t>
            </a:r>
            <a:r>
              <a:rPr lang="en-US" altLang="ko-KR" dirty="0"/>
              <a:t>, </a:t>
            </a:r>
            <a:r>
              <a:rPr lang="ko-KR" altLang="en-US" dirty="0"/>
              <a:t>중앙값</a:t>
            </a:r>
            <a:r>
              <a:rPr lang="en-US" altLang="ko-KR" dirty="0"/>
              <a:t>, </a:t>
            </a:r>
            <a:r>
              <a:rPr lang="ko-KR" altLang="en-US" dirty="0" err="1"/>
              <a:t>최빈값</a:t>
            </a:r>
            <a:r>
              <a:rPr lang="ko-KR" altLang="en-US" dirty="0"/>
              <a:t> </a:t>
            </a:r>
            <a:r>
              <a:rPr lang="ko-KR" altLang="en-US" dirty="0" smtClean="0"/>
              <a:t>등</a:t>
            </a:r>
            <a:endParaRPr lang="en-US" altLang="ko-KR" dirty="0" smtClean="0"/>
          </a:p>
          <a:p>
            <a:pPr marL="0" indent="0">
              <a:buNone/>
            </a:pPr>
            <a:endParaRPr lang="en-US" altLang="ko-KR" dirty="0"/>
          </a:p>
          <a:p>
            <a:pPr marL="0" indent="0">
              <a:buNone/>
            </a:pPr>
            <a:r>
              <a:rPr lang="ko-KR" altLang="en-US" dirty="0" smtClean="0"/>
              <a:t>❍ </a:t>
            </a:r>
            <a:r>
              <a:rPr lang="ko-KR" altLang="en-US" dirty="0"/>
              <a:t>산포도 </a:t>
            </a:r>
            <a:r>
              <a:rPr lang="en-US" altLang="ko-KR" dirty="0"/>
              <a:t>: </a:t>
            </a:r>
            <a:r>
              <a:rPr lang="ko-KR" altLang="en-US" dirty="0" err="1"/>
              <a:t>관찰값이</a:t>
            </a:r>
            <a:r>
              <a:rPr lang="ko-KR" altLang="en-US" dirty="0"/>
              <a:t> </a:t>
            </a:r>
            <a:r>
              <a:rPr lang="ko-KR" altLang="en-US" dirty="0" smtClean="0"/>
              <a:t>대푯값을 </a:t>
            </a:r>
            <a:r>
              <a:rPr lang="ko-KR" altLang="en-US" dirty="0"/>
              <a:t>중심으로 흩어져 있는 정도를 나타내는 </a:t>
            </a:r>
            <a:r>
              <a:rPr lang="ko-KR" altLang="en-US" dirty="0" smtClean="0"/>
              <a:t>척도</a:t>
            </a:r>
            <a:endParaRPr lang="en-US" altLang="ko-KR" dirty="0" smtClean="0"/>
          </a:p>
          <a:p>
            <a:pPr marL="0" indent="0">
              <a:buNone/>
            </a:pPr>
            <a:endParaRPr lang="en-US" altLang="ko-KR" dirty="0"/>
          </a:p>
          <a:p>
            <a:pPr marL="0" indent="0">
              <a:buNone/>
            </a:pPr>
            <a:r>
              <a:rPr lang="ko-KR" altLang="en-US" dirty="0" smtClean="0"/>
              <a:t>❍ </a:t>
            </a:r>
            <a:r>
              <a:rPr lang="ko-KR" altLang="en-US" dirty="0"/>
              <a:t>산포도의 종류 </a:t>
            </a:r>
            <a:r>
              <a:rPr lang="en-US" altLang="ko-KR" dirty="0"/>
              <a:t>: </a:t>
            </a:r>
            <a:r>
              <a:rPr lang="ko-KR" altLang="en-US" dirty="0" smtClean="0"/>
              <a:t>범위</a:t>
            </a:r>
            <a:r>
              <a:rPr lang="en-US" altLang="ko-KR" dirty="0" smtClean="0"/>
              <a:t>, </a:t>
            </a:r>
            <a:r>
              <a:rPr lang="ko-KR" altLang="en-US" dirty="0" err="1" smtClean="0"/>
              <a:t>사분위범위</a:t>
            </a:r>
            <a:r>
              <a:rPr lang="en-US" altLang="ko-KR" dirty="0" smtClean="0"/>
              <a:t>, </a:t>
            </a:r>
            <a:r>
              <a:rPr lang="ko-KR" altLang="en-US" dirty="0" smtClean="0"/>
              <a:t>분산</a:t>
            </a:r>
            <a:r>
              <a:rPr lang="en-US" altLang="ko-KR" dirty="0"/>
              <a:t>, </a:t>
            </a:r>
            <a:r>
              <a:rPr lang="ko-KR" altLang="en-US" dirty="0"/>
              <a:t>표준편차</a:t>
            </a:r>
            <a:r>
              <a:rPr lang="en-US" altLang="ko-KR" dirty="0"/>
              <a:t>, </a:t>
            </a:r>
            <a:r>
              <a:rPr lang="ko-KR" altLang="en-US" dirty="0"/>
              <a:t>변이계수 등</a:t>
            </a:r>
          </a:p>
        </p:txBody>
      </p:sp>
      <p:sp>
        <p:nvSpPr>
          <p:cNvPr id="4" name="모서리가 둥근 직사각형 3"/>
          <p:cNvSpPr/>
          <p:nvPr/>
        </p:nvSpPr>
        <p:spPr bwMode="auto">
          <a:xfrm>
            <a:off x="166457" y="807852"/>
            <a:ext cx="3528393" cy="431799"/>
          </a:xfrm>
          <a:prstGeom prst="roundRect">
            <a:avLst>
              <a:gd name="adj" fmla="val 500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kumimoji="0" lang="ko-KR" altLang="en-US" b="1" smtClean="0"/>
              <a:t>요약</a:t>
            </a:r>
            <a:endParaRPr kumimoji="0" lang="en-US" altLang="ko-KR" b="1" dirty="0"/>
          </a:p>
        </p:txBody>
      </p:sp>
      <p:sp>
        <p:nvSpPr>
          <p:cNvPr id="5" name="모서리가 둥근 직사각형 4"/>
          <p:cNvSpPr/>
          <p:nvPr/>
        </p:nvSpPr>
        <p:spPr>
          <a:xfrm>
            <a:off x="7740352" y="0"/>
            <a:ext cx="669926" cy="4046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40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31375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제</a:t>
            </a:r>
            <a:r>
              <a:rPr lang="en-US" altLang="ko-KR" dirty="0" smtClean="0"/>
              <a:t>4</a:t>
            </a:r>
            <a:r>
              <a:rPr lang="ko-KR" altLang="en-US" dirty="0" smtClean="0"/>
              <a:t>장 추측통계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ko-KR" altLang="en-US" dirty="0" smtClean="0"/>
              <a:t>추측통계는 </a:t>
            </a:r>
            <a:r>
              <a:rPr lang="ko-KR" altLang="en-US" dirty="0"/>
              <a:t>표본조사의 결과로부터 모집단의 특성을 파악하는 추정과 </a:t>
            </a:r>
            <a:r>
              <a:rPr lang="ko-KR" altLang="en-US" dirty="0" smtClean="0"/>
              <a:t>가설검정 </a:t>
            </a:r>
            <a:r>
              <a:rPr lang="ko-KR" altLang="en-US" dirty="0"/>
              <a:t>등의 통계적 결론을 유도하는 것이다</a:t>
            </a:r>
            <a:r>
              <a:rPr lang="en-US" altLang="ko-KR" dirty="0"/>
              <a:t>. </a:t>
            </a:r>
            <a:r>
              <a:rPr lang="ko-KR" altLang="en-US" dirty="0"/>
              <a:t>이 장에서는 통계적 결론을 내리는데 사용되는 기본적인 이론과 추정과 검정 등의 방법에 대하여 배우게 된다</a:t>
            </a:r>
            <a:r>
              <a:rPr lang="en-US" altLang="ko-KR" dirty="0" smtClean="0"/>
              <a:t>.</a:t>
            </a:r>
          </a:p>
          <a:p>
            <a:endParaRPr lang="en-US" altLang="ko-KR" dirty="0" smtClean="0"/>
          </a:p>
          <a:p>
            <a:pPr marL="0" indent="0">
              <a:buNone/>
            </a:pPr>
            <a:r>
              <a:rPr lang="en-US" altLang="ko-KR" dirty="0"/>
              <a:t> </a:t>
            </a:r>
            <a:r>
              <a:rPr lang="en-US" altLang="ko-KR" dirty="0" smtClean="0"/>
              <a:t>  </a:t>
            </a:r>
            <a:r>
              <a:rPr lang="ko-KR" altLang="en-US" dirty="0" smtClean="0"/>
              <a:t>❏ </a:t>
            </a:r>
            <a:r>
              <a:rPr lang="ko-KR" altLang="en-US" dirty="0"/>
              <a:t>확률의 개념과 법칙에 대하여 배운다</a:t>
            </a:r>
            <a:r>
              <a:rPr lang="en-US" altLang="ko-KR" dirty="0"/>
              <a:t>.</a:t>
            </a:r>
            <a:endParaRPr lang="ko-KR" altLang="en-US" dirty="0"/>
          </a:p>
          <a:p>
            <a:pPr marL="0" indent="0">
              <a:buNone/>
            </a:pPr>
            <a:r>
              <a:rPr lang="ko-KR" altLang="en-US" dirty="0" smtClean="0"/>
              <a:t>   ❏ </a:t>
            </a:r>
            <a:r>
              <a:rPr lang="ko-KR" altLang="en-US" dirty="0"/>
              <a:t>확률변수와 확률분포의 개념을 이해한다</a:t>
            </a:r>
            <a:r>
              <a:rPr lang="en-US" altLang="ko-KR" dirty="0"/>
              <a:t>.</a:t>
            </a:r>
            <a:endParaRPr lang="ko-KR" altLang="en-US" dirty="0"/>
          </a:p>
          <a:p>
            <a:pPr marL="0" indent="0">
              <a:buNone/>
            </a:pPr>
            <a:r>
              <a:rPr lang="ko-KR" altLang="en-US" dirty="0" smtClean="0"/>
              <a:t>   ❏ 이산확률분포와</a:t>
            </a:r>
            <a:r>
              <a:rPr lang="en-US" altLang="ko-KR" dirty="0" smtClean="0"/>
              <a:t> </a:t>
            </a:r>
            <a:r>
              <a:rPr lang="ko-KR" altLang="en-US" dirty="0"/>
              <a:t>연속확률분포의 특성을 이해한다</a:t>
            </a:r>
            <a:r>
              <a:rPr lang="en-US" altLang="ko-KR" dirty="0"/>
              <a:t>.</a:t>
            </a:r>
            <a:endParaRPr lang="ko-KR" altLang="en-US" dirty="0"/>
          </a:p>
          <a:p>
            <a:pPr marL="0" indent="0">
              <a:buNone/>
            </a:pPr>
            <a:r>
              <a:rPr lang="ko-KR" altLang="en-US" dirty="0" smtClean="0"/>
              <a:t>   ❏ </a:t>
            </a:r>
            <a:r>
              <a:rPr lang="ko-KR" altLang="en-US" dirty="0"/>
              <a:t>표본분포와 </a:t>
            </a:r>
            <a:r>
              <a:rPr lang="ko-KR" altLang="en-US" dirty="0" smtClean="0"/>
              <a:t>중심극한정리를 </a:t>
            </a:r>
            <a:r>
              <a:rPr lang="ko-KR" altLang="en-US" dirty="0"/>
              <a:t>이해한다</a:t>
            </a:r>
            <a:r>
              <a:rPr lang="en-US" altLang="ko-KR" dirty="0"/>
              <a:t>.</a:t>
            </a:r>
            <a:endParaRPr lang="ko-KR" altLang="en-US" dirty="0"/>
          </a:p>
          <a:p>
            <a:pPr marL="0" indent="0">
              <a:buNone/>
            </a:pPr>
            <a:r>
              <a:rPr lang="ko-KR" altLang="en-US" dirty="0" smtClean="0"/>
              <a:t>   ❏ </a:t>
            </a:r>
            <a:r>
              <a:rPr lang="ko-KR" altLang="en-US" dirty="0"/>
              <a:t>신뢰구간을 구한다</a:t>
            </a:r>
            <a:r>
              <a:rPr lang="en-US" altLang="ko-KR" dirty="0"/>
              <a:t>.</a:t>
            </a:r>
            <a:endParaRPr lang="ko-KR" altLang="en-US" dirty="0"/>
          </a:p>
          <a:p>
            <a:pPr marL="0" indent="0">
              <a:buNone/>
            </a:pPr>
            <a:r>
              <a:rPr lang="ko-KR" altLang="en-US" dirty="0" smtClean="0"/>
              <a:t>   ❏ </a:t>
            </a:r>
            <a:r>
              <a:rPr lang="ko-KR" altLang="en-US" dirty="0"/>
              <a:t>추정과 </a:t>
            </a:r>
            <a:r>
              <a:rPr lang="ko-KR" altLang="en-US" dirty="0" smtClean="0"/>
              <a:t>가설검정의 </a:t>
            </a:r>
            <a:r>
              <a:rPr lang="ko-KR" altLang="en-US" dirty="0"/>
              <a:t>차이를 구분한다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sp>
        <p:nvSpPr>
          <p:cNvPr id="4" name="모서리가 둥근 직사각형 3"/>
          <p:cNvSpPr/>
          <p:nvPr/>
        </p:nvSpPr>
        <p:spPr bwMode="auto">
          <a:xfrm>
            <a:off x="166457" y="807852"/>
            <a:ext cx="3528393" cy="431799"/>
          </a:xfrm>
          <a:prstGeom prst="roundRect">
            <a:avLst>
              <a:gd name="adj" fmla="val 500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kumimoji="0" lang="ko-KR" altLang="en-US" b="1" dirty="0" smtClean="0"/>
              <a:t>학습목표</a:t>
            </a:r>
            <a:endParaRPr kumimoji="0" lang="en-US" altLang="ko-KR" b="1" dirty="0"/>
          </a:p>
        </p:txBody>
      </p:sp>
      <p:sp>
        <p:nvSpPr>
          <p:cNvPr id="5" name="모서리가 둥근 직사각형 4"/>
          <p:cNvSpPr/>
          <p:nvPr/>
        </p:nvSpPr>
        <p:spPr>
          <a:xfrm>
            <a:off x="7740352" y="0"/>
            <a:ext cx="669926" cy="4046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43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49850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제</a:t>
            </a:r>
            <a:r>
              <a:rPr lang="en-US" altLang="ko-KR" dirty="0" smtClean="0"/>
              <a:t>4</a:t>
            </a:r>
            <a:r>
              <a:rPr lang="ko-KR" altLang="en-US" dirty="0" smtClean="0"/>
              <a:t>장 추측통계</a:t>
            </a:r>
            <a:r>
              <a:rPr lang="ko-KR" altLang="en-US" sz="1800" dirty="0" smtClean="0"/>
              <a:t>         </a:t>
            </a:r>
            <a:r>
              <a:rPr lang="ko-KR" alt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확률과 확률분포</a:t>
            </a:r>
            <a:endParaRPr lang="ko-KR" altLang="en-US" sz="180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u="sng" dirty="0"/>
              <a:t>어떠한 사건이 일어날 수 있는 가능성에 대한 </a:t>
            </a:r>
            <a:r>
              <a:rPr lang="ko-KR" altLang="en-US" u="sng" dirty="0" smtClean="0"/>
              <a:t>척도</a:t>
            </a:r>
            <a:endParaRPr lang="en-US" altLang="ko-KR" u="sng" dirty="0" smtClean="0"/>
          </a:p>
          <a:p>
            <a:pPr lvl="1"/>
            <a:endParaRPr lang="en-US" altLang="ko-KR" sz="800" dirty="0" smtClean="0">
              <a:ea typeface="맑은 고딕" pitchFamily="50" charset="-127"/>
            </a:endParaRPr>
          </a:p>
          <a:p>
            <a:pPr lvl="1"/>
            <a:r>
              <a:rPr lang="ko-KR" altLang="en-US" dirty="0" smtClean="0">
                <a:ea typeface="맑은 고딕" pitchFamily="50" charset="-127"/>
              </a:rPr>
              <a:t>동전을 </a:t>
            </a:r>
            <a:r>
              <a:rPr lang="ko-KR" altLang="en-US" dirty="0">
                <a:ea typeface="맑은 고딕" pitchFamily="50" charset="-127"/>
              </a:rPr>
              <a:t>던지는 실험에서 앞면과 뒷면이 나올 가능성</a:t>
            </a:r>
            <a:r>
              <a:rPr lang="en-US" altLang="ko-KR" dirty="0">
                <a:ea typeface="맑은 고딕" pitchFamily="50" charset="-127"/>
              </a:rPr>
              <a:t>(</a:t>
            </a:r>
            <a:r>
              <a:rPr lang="ko-KR" altLang="en-US" dirty="0">
                <a:ea typeface="맑은 고딕" pitchFamily="50" charset="-127"/>
              </a:rPr>
              <a:t>확률</a:t>
            </a:r>
            <a:r>
              <a:rPr lang="en-US" altLang="ko-KR" dirty="0">
                <a:ea typeface="맑은 고딕" pitchFamily="50" charset="-127"/>
              </a:rPr>
              <a:t>)</a:t>
            </a:r>
            <a:r>
              <a:rPr lang="ko-KR" altLang="en-US" dirty="0">
                <a:ea typeface="맑은 고딕" pitchFamily="50" charset="-127"/>
              </a:rPr>
              <a:t>은 </a:t>
            </a:r>
            <a:r>
              <a:rPr lang="ko-KR" altLang="en-US" dirty="0" smtClean="0">
                <a:ea typeface="맑은 고딕" pitchFamily="50" charset="-127"/>
              </a:rPr>
              <a:t>모두  </a:t>
            </a:r>
            <a:r>
              <a:rPr lang="en-US" altLang="ko-KR" dirty="0" smtClean="0">
                <a:ea typeface="맑은 고딕" pitchFamily="50" charset="-127"/>
              </a:rPr>
              <a:t>1/2</a:t>
            </a:r>
          </a:p>
          <a:p>
            <a:pPr lvl="1"/>
            <a:r>
              <a:rPr lang="ko-KR" altLang="en-US" dirty="0" smtClean="0">
                <a:ea typeface="맑은 고딕" pitchFamily="50" charset="-127"/>
              </a:rPr>
              <a:t>주사위를 던지면  </a:t>
            </a:r>
            <a:r>
              <a:rPr lang="en-US" altLang="ko-KR" dirty="0">
                <a:ea typeface="맑은 고딕" pitchFamily="50" charset="-127"/>
              </a:rPr>
              <a:t>1</a:t>
            </a:r>
            <a:r>
              <a:rPr lang="ko-KR" altLang="en-US" dirty="0">
                <a:ea typeface="맑은 고딕" pitchFamily="50" charset="-127"/>
              </a:rPr>
              <a:t>부터 </a:t>
            </a:r>
            <a:r>
              <a:rPr lang="en-US" altLang="ko-KR" dirty="0">
                <a:ea typeface="맑은 고딕" pitchFamily="50" charset="-127"/>
              </a:rPr>
              <a:t>6</a:t>
            </a:r>
            <a:r>
              <a:rPr lang="ko-KR" altLang="en-US" dirty="0">
                <a:ea typeface="맑은 고딕" pitchFamily="50" charset="-127"/>
              </a:rPr>
              <a:t>까지의 숫자가 </a:t>
            </a:r>
            <a:r>
              <a:rPr lang="ko-KR" altLang="en-US" dirty="0" smtClean="0">
                <a:ea typeface="맑은 고딕" pitchFamily="50" charset="-127"/>
              </a:rPr>
              <a:t>나타날 </a:t>
            </a:r>
            <a:r>
              <a:rPr lang="ko-KR" altLang="en-US" dirty="0">
                <a:ea typeface="맑은 고딕" pitchFamily="50" charset="-127"/>
              </a:rPr>
              <a:t>확률은 각각 </a:t>
            </a:r>
            <a:r>
              <a:rPr lang="en-US" altLang="ko-KR" dirty="0" smtClean="0">
                <a:ea typeface="맑은 고딕" pitchFamily="50" charset="-127"/>
              </a:rPr>
              <a:t>1/6</a:t>
            </a:r>
          </a:p>
          <a:p>
            <a:pPr lvl="1"/>
            <a:endParaRPr lang="en-US" altLang="ko-KR" sz="800" dirty="0">
              <a:ea typeface="맑은 고딕" pitchFamily="50" charset="-127"/>
            </a:endParaRPr>
          </a:p>
          <a:p>
            <a:r>
              <a:rPr lang="ko-KR" altLang="en-US" dirty="0" smtClean="0">
                <a:ea typeface="맑은 고딕" pitchFamily="50" charset="-127"/>
              </a:rPr>
              <a:t>표본공간 </a:t>
            </a:r>
            <a:r>
              <a:rPr lang="en-US" altLang="ko-KR" dirty="0" smtClean="0">
                <a:ea typeface="맑은 고딕" pitchFamily="50" charset="-127"/>
              </a:rPr>
              <a:t>sample space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dirty="0"/>
              <a:t>실험의 결과로 얻어진 가능한 모든 </a:t>
            </a:r>
            <a:r>
              <a:rPr lang="ko-KR" altLang="en-US" dirty="0" smtClean="0"/>
              <a:t>사건의  </a:t>
            </a:r>
            <a:r>
              <a:rPr lang="ko-KR" altLang="en-US" dirty="0"/>
              <a:t>집합을 말하며</a:t>
            </a:r>
            <a:r>
              <a:rPr lang="en-US" altLang="ko-KR" dirty="0"/>
              <a:t>, </a:t>
            </a:r>
            <a:r>
              <a:rPr lang="ko-KR" altLang="en-US" dirty="0"/>
              <a:t>이 </a:t>
            </a:r>
            <a:r>
              <a:rPr lang="ko-KR" altLang="en-US" dirty="0" smtClean="0"/>
              <a:t>표본공간은 사건에 따라 각각의 확률을 갖게 됨</a:t>
            </a:r>
            <a:endParaRPr lang="en-US" altLang="ko-KR" dirty="0" smtClean="0"/>
          </a:p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ko-KR" sz="1400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dirty="0" smtClean="0">
                <a:ea typeface="맑은 고딕" pitchFamily="50" charset="-127"/>
              </a:rPr>
              <a:t>사건</a:t>
            </a:r>
            <a:r>
              <a:rPr lang="en-US" altLang="ko-KR" dirty="0" smtClean="0">
                <a:ea typeface="맑은 고딕" pitchFamily="50" charset="-127"/>
              </a:rPr>
              <a:t>(</a:t>
            </a:r>
            <a:r>
              <a:rPr lang="ko-KR" altLang="en-US" dirty="0" smtClean="0">
                <a:ea typeface="맑은 고딕" pitchFamily="50" charset="-127"/>
              </a:rPr>
              <a:t>또는 사상</a:t>
            </a:r>
            <a:r>
              <a:rPr lang="en-US" altLang="ko-KR" dirty="0" smtClean="0">
                <a:ea typeface="맑은 고딕" pitchFamily="50" charset="-127"/>
              </a:rPr>
              <a:t>, event</a:t>
            </a:r>
            <a:r>
              <a:rPr lang="ko-KR" altLang="en-US" dirty="0" smtClean="0">
                <a:ea typeface="맑은 고딕" pitchFamily="50" charset="-127"/>
              </a:rPr>
              <a:t> </a:t>
            </a:r>
            <a:r>
              <a:rPr lang="en-US" altLang="ko-KR" dirty="0" smtClean="0">
                <a:ea typeface="맑은 고딕" pitchFamily="50" charset="-127"/>
              </a:rPr>
              <a:t>)</a:t>
            </a:r>
            <a:r>
              <a:rPr lang="ko-KR" altLang="en-US" dirty="0" smtClean="0">
                <a:ea typeface="맑은 고딕" pitchFamily="50" charset="-127"/>
              </a:rPr>
              <a:t> </a:t>
            </a:r>
            <a:r>
              <a:rPr lang="en-US" altLang="ko-KR" dirty="0" smtClean="0">
                <a:ea typeface="맑은 고딕" pitchFamily="50" charset="-127"/>
              </a:rPr>
              <a:t>: </a:t>
            </a:r>
            <a:r>
              <a:rPr lang="ko-KR" altLang="en-US" dirty="0" smtClean="0">
                <a:ea typeface="맑은 고딕" pitchFamily="50" charset="-127"/>
              </a:rPr>
              <a:t>실험을 통하여 나온 결과들</a:t>
            </a:r>
            <a:endParaRPr lang="en-US" altLang="ko-KR" dirty="0" smtClean="0">
              <a:ea typeface="맑은 고딕" pitchFamily="50" charset="-127"/>
            </a:endParaRPr>
          </a:p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ko-KR" sz="800" dirty="0" smtClean="0">
              <a:ea typeface="맑은 고딕" pitchFamily="50" charset="-127"/>
            </a:endParaRPr>
          </a:p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dirty="0" smtClean="0">
                <a:ea typeface="맑은 고딕" pitchFamily="50" charset="-127"/>
              </a:rPr>
              <a:t>한 개의 동전을 </a:t>
            </a:r>
            <a:r>
              <a:rPr lang="ko-KR" altLang="en-US" dirty="0">
                <a:ea typeface="맑은 고딕" pitchFamily="50" charset="-127"/>
              </a:rPr>
              <a:t>던지는 실험에서는 </a:t>
            </a:r>
            <a:r>
              <a:rPr lang="en-US" altLang="ko-KR" dirty="0">
                <a:ea typeface="맑은 고딕" pitchFamily="50" charset="-127"/>
              </a:rPr>
              <a:t>2</a:t>
            </a:r>
            <a:r>
              <a:rPr lang="ko-KR" altLang="en-US" dirty="0">
                <a:ea typeface="맑은 고딕" pitchFamily="50" charset="-127"/>
              </a:rPr>
              <a:t>가지의 사건이 </a:t>
            </a:r>
            <a:r>
              <a:rPr lang="ko-KR" altLang="en-US" dirty="0" smtClean="0">
                <a:ea typeface="맑은 고딕" pitchFamily="50" charset="-127"/>
              </a:rPr>
              <a:t>존재     </a:t>
            </a:r>
            <a:r>
              <a:rPr lang="en-US" altLang="ko-KR" dirty="0" smtClean="0">
                <a:ea typeface="맑은 고딕" pitchFamily="50" charset="-127"/>
              </a:rPr>
              <a:t>: </a:t>
            </a:r>
            <a:r>
              <a:rPr lang="ko-KR" altLang="en-US" dirty="0" smtClean="0">
                <a:ea typeface="맑은 고딕" pitchFamily="50" charset="-127"/>
              </a:rPr>
              <a:t>앞면</a:t>
            </a:r>
            <a:r>
              <a:rPr lang="en-US" altLang="ko-KR" dirty="0" smtClean="0">
                <a:ea typeface="맑은 고딕" pitchFamily="50" charset="-127"/>
              </a:rPr>
              <a:t>, </a:t>
            </a:r>
            <a:r>
              <a:rPr lang="ko-KR" altLang="en-US" dirty="0" smtClean="0">
                <a:ea typeface="맑은 고딕" pitchFamily="50" charset="-127"/>
              </a:rPr>
              <a:t>뒷면</a:t>
            </a:r>
            <a:endParaRPr lang="en-US" altLang="ko-KR" dirty="0" smtClean="0">
              <a:ea typeface="맑은 고딕" pitchFamily="50" charset="-127"/>
            </a:endParaRPr>
          </a:p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dirty="0" smtClean="0">
                <a:ea typeface="맑은 고딕" pitchFamily="50" charset="-127"/>
              </a:rPr>
              <a:t>한 개의 주사위를 던지는 실험에서는 </a:t>
            </a:r>
            <a:r>
              <a:rPr lang="en-US" altLang="ko-KR" dirty="0" smtClean="0">
                <a:ea typeface="맑은 고딕" pitchFamily="50" charset="-127"/>
              </a:rPr>
              <a:t>6</a:t>
            </a:r>
            <a:r>
              <a:rPr lang="ko-KR" altLang="en-US" dirty="0" smtClean="0">
                <a:ea typeface="맑은 고딕" pitchFamily="50" charset="-127"/>
              </a:rPr>
              <a:t>가지의 사전이 존재  </a:t>
            </a:r>
            <a:r>
              <a:rPr lang="en-US" altLang="ko-KR" dirty="0" smtClean="0">
                <a:ea typeface="맑은 고딕" pitchFamily="50" charset="-127"/>
              </a:rPr>
              <a:t>: </a:t>
            </a:r>
            <a:r>
              <a:rPr lang="ko-KR" altLang="en-US" dirty="0" smtClean="0">
                <a:ea typeface="맑은 고딕" pitchFamily="50" charset="-127"/>
              </a:rPr>
              <a:t> </a:t>
            </a:r>
            <a:r>
              <a:rPr lang="en-US" altLang="ko-KR" dirty="0" smtClean="0">
                <a:ea typeface="맑은 고딕" pitchFamily="50" charset="-127"/>
              </a:rPr>
              <a:t>1, 2, 3, 4, 5, 6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dirty="0" smtClean="0">
                <a:ea typeface="맑은 고딕" pitchFamily="50" charset="-127"/>
              </a:rPr>
              <a:t>두 개의 동전을 던지는 실험에서는 </a:t>
            </a:r>
            <a:r>
              <a:rPr lang="en-US" altLang="ko-KR" dirty="0" smtClean="0">
                <a:ea typeface="맑은 고딕" pitchFamily="50" charset="-127"/>
              </a:rPr>
              <a:t>4</a:t>
            </a:r>
            <a:r>
              <a:rPr lang="ko-KR" altLang="en-US" dirty="0" smtClean="0">
                <a:ea typeface="맑은 고딕" pitchFamily="50" charset="-127"/>
              </a:rPr>
              <a:t>가지 사건이 존재</a:t>
            </a:r>
            <a:endParaRPr lang="en-US" altLang="ko-KR" dirty="0" smtClean="0">
              <a:ea typeface="맑은 고딕" pitchFamily="50" charset="-127"/>
            </a:endParaRPr>
          </a:p>
          <a:p>
            <a:pPr lvl="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ko-KR" dirty="0" smtClean="0">
              <a:ea typeface="맑은 고딕" pitchFamily="50" charset="-127"/>
            </a:endParaRPr>
          </a:p>
          <a:p>
            <a:pPr lvl="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dirty="0" smtClean="0">
                <a:ea typeface="맑은 고딕" pitchFamily="50" charset="-127"/>
              </a:rPr>
              <a:t>(</a:t>
            </a:r>
            <a:r>
              <a:rPr lang="ko-KR" altLang="en-US" dirty="0" smtClean="0">
                <a:ea typeface="맑은 고딕" pitchFamily="50" charset="-127"/>
              </a:rPr>
              <a:t>앞면</a:t>
            </a:r>
            <a:r>
              <a:rPr lang="en-US" altLang="ko-KR" dirty="0" smtClean="0">
                <a:ea typeface="맑은 고딕" pitchFamily="50" charset="-127"/>
              </a:rPr>
              <a:t>, </a:t>
            </a:r>
            <a:r>
              <a:rPr lang="ko-KR" altLang="en-US" dirty="0" smtClean="0">
                <a:ea typeface="맑은 고딕" pitchFamily="50" charset="-127"/>
              </a:rPr>
              <a:t>앞면</a:t>
            </a:r>
            <a:r>
              <a:rPr lang="en-US" altLang="ko-KR" dirty="0" smtClean="0">
                <a:ea typeface="맑은 고딕" pitchFamily="50" charset="-127"/>
              </a:rPr>
              <a:t>) , (</a:t>
            </a:r>
            <a:r>
              <a:rPr lang="ko-KR" altLang="en-US" dirty="0" smtClean="0">
                <a:ea typeface="맑은 고딕" pitchFamily="50" charset="-127"/>
              </a:rPr>
              <a:t>앞면</a:t>
            </a:r>
            <a:r>
              <a:rPr lang="en-US" altLang="ko-KR" dirty="0" smtClean="0">
                <a:ea typeface="맑은 고딕" pitchFamily="50" charset="-127"/>
              </a:rPr>
              <a:t>, </a:t>
            </a:r>
            <a:r>
              <a:rPr lang="ko-KR" altLang="en-US" dirty="0" smtClean="0">
                <a:ea typeface="맑은 고딕" pitchFamily="50" charset="-127"/>
              </a:rPr>
              <a:t>뒷면</a:t>
            </a:r>
            <a:r>
              <a:rPr lang="en-US" altLang="ko-KR" dirty="0" smtClean="0">
                <a:ea typeface="맑은 고딕" pitchFamily="50" charset="-127"/>
              </a:rPr>
              <a:t>), (</a:t>
            </a:r>
            <a:r>
              <a:rPr lang="ko-KR" altLang="en-US" dirty="0" smtClean="0">
                <a:ea typeface="맑은 고딕" pitchFamily="50" charset="-127"/>
              </a:rPr>
              <a:t>뒷면</a:t>
            </a:r>
            <a:r>
              <a:rPr lang="en-US" altLang="ko-KR" dirty="0" smtClean="0">
                <a:ea typeface="맑은 고딕" pitchFamily="50" charset="-127"/>
              </a:rPr>
              <a:t>, </a:t>
            </a:r>
            <a:r>
              <a:rPr lang="ko-KR" altLang="en-US" dirty="0" smtClean="0">
                <a:ea typeface="맑은 고딕" pitchFamily="50" charset="-127"/>
              </a:rPr>
              <a:t>앞면</a:t>
            </a:r>
            <a:r>
              <a:rPr lang="en-US" altLang="ko-KR" dirty="0" smtClean="0">
                <a:ea typeface="맑은 고딕" pitchFamily="50" charset="-127"/>
              </a:rPr>
              <a:t>), (</a:t>
            </a:r>
            <a:r>
              <a:rPr lang="ko-KR" altLang="en-US" dirty="0" smtClean="0">
                <a:ea typeface="맑은 고딕" pitchFamily="50" charset="-127"/>
              </a:rPr>
              <a:t>뒷면</a:t>
            </a:r>
            <a:r>
              <a:rPr lang="en-US" altLang="ko-KR" dirty="0" smtClean="0">
                <a:ea typeface="맑은 고딕" pitchFamily="50" charset="-127"/>
              </a:rPr>
              <a:t>, </a:t>
            </a:r>
            <a:r>
              <a:rPr lang="ko-KR" altLang="en-US" dirty="0" smtClean="0">
                <a:ea typeface="맑은 고딕" pitchFamily="50" charset="-127"/>
              </a:rPr>
              <a:t>뒷면</a:t>
            </a:r>
            <a:r>
              <a:rPr lang="en-US" altLang="ko-KR" dirty="0" smtClean="0">
                <a:ea typeface="맑은 고딕" pitchFamily="50" charset="-127"/>
              </a:rPr>
              <a:t>) </a:t>
            </a:r>
            <a:r>
              <a:rPr lang="ko-KR" altLang="en-US" dirty="0" smtClean="0">
                <a:ea typeface="맑은 고딕" pitchFamily="50" charset="-127"/>
              </a:rPr>
              <a:t>이며    앞면 </a:t>
            </a:r>
            <a:r>
              <a:rPr lang="en-US" altLang="ko-KR" dirty="0" smtClean="0">
                <a:ea typeface="맑은 고딕" pitchFamily="50" charset="-127"/>
              </a:rPr>
              <a:t>= H,  </a:t>
            </a:r>
            <a:r>
              <a:rPr lang="ko-KR" altLang="en-US" dirty="0" smtClean="0">
                <a:ea typeface="맑은 고딕" pitchFamily="50" charset="-127"/>
              </a:rPr>
              <a:t>뒷면</a:t>
            </a:r>
            <a:r>
              <a:rPr lang="en-US" altLang="ko-KR" dirty="0" smtClean="0">
                <a:ea typeface="맑은 고딕" pitchFamily="50" charset="-127"/>
              </a:rPr>
              <a:t> =T </a:t>
            </a:r>
            <a:r>
              <a:rPr lang="ko-KR" altLang="en-US" dirty="0" smtClean="0">
                <a:ea typeface="맑은 고딕" pitchFamily="50" charset="-127"/>
              </a:rPr>
              <a:t>라 하면</a:t>
            </a:r>
            <a:r>
              <a:rPr lang="en-US" altLang="ko-KR" dirty="0" smtClean="0">
                <a:ea typeface="맑은 고딕" pitchFamily="50" charset="-127"/>
              </a:rPr>
              <a:t> </a:t>
            </a:r>
          </a:p>
          <a:p>
            <a:pPr lvl="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dirty="0" smtClean="0">
                <a:ea typeface="맑은 고딕" pitchFamily="50" charset="-127"/>
              </a:rPr>
              <a:t>표본공간  </a:t>
            </a:r>
            <a:r>
              <a:rPr lang="en-US" altLang="ko-KR" dirty="0" smtClean="0">
                <a:ea typeface="맑은 고딕" pitchFamily="50" charset="-127"/>
              </a:rPr>
              <a:t>S = { (H, H), (H, T), (T, H), (T, T) } </a:t>
            </a:r>
            <a:r>
              <a:rPr lang="ko-KR" altLang="en-US" dirty="0" smtClean="0">
                <a:ea typeface="맑은 고딕" pitchFamily="50" charset="-127"/>
              </a:rPr>
              <a:t>가</a:t>
            </a:r>
            <a:r>
              <a:rPr lang="en-US" altLang="ko-KR" dirty="0" smtClean="0">
                <a:ea typeface="맑은 고딕" pitchFamily="50" charset="-127"/>
              </a:rPr>
              <a:t> </a:t>
            </a:r>
            <a:r>
              <a:rPr lang="ko-KR" altLang="en-US" dirty="0" smtClean="0">
                <a:ea typeface="맑은 고딕" pitchFamily="50" charset="-127"/>
              </a:rPr>
              <a:t>됨</a:t>
            </a:r>
            <a:endParaRPr lang="en-US" altLang="ko-KR" dirty="0" smtClean="0">
              <a:ea typeface="맑은 고딕" pitchFamily="50" charset="-127"/>
            </a:endParaRPr>
          </a:p>
          <a:p>
            <a:pPr lvl="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dirty="0" smtClean="0">
                <a:ea typeface="맑은 고딕" pitchFamily="50" charset="-127"/>
              </a:rPr>
              <a:t>표본공간의 각 사건이 나타날 확률은 </a:t>
            </a:r>
            <a:r>
              <a:rPr lang="en-US" altLang="ko-KR" dirty="0" smtClean="0">
                <a:ea typeface="맑은 고딕" pitchFamily="50" charset="-127"/>
              </a:rPr>
              <a:t>¼ </a:t>
            </a:r>
            <a:r>
              <a:rPr lang="ko-KR" altLang="en-US" dirty="0" smtClean="0">
                <a:ea typeface="맑은 고딕" pitchFamily="50" charset="-127"/>
              </a:rPr>
              <a:t>임</a:t>
            </a:r>
            <a:endParaRPr lang="en-US" altLang="ko-KR" dirty="0" smtClean="0">
              <a:ea typeface="맑은 고딕" pitchFamily="50" charset="-127"/>
            </a:endParaRPr>
          </a:p>
          <a:p>
            <a:pPr lvl="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ko-KR" dirty="0">
              <a:ea typeface="맑은 고딕" pitchFamily="50" charset="-127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dirty="0" smtClean="0">
                <a:ea typeface="맑은 고딕" pitchFamily="50" charset="-127"/>
              </a:rPr>
              <a:t>단순사상 </a:t>
            </a:r>
            <a:r>
              <a:rPr lang="en-US" altLang="ko-KR" dirty="0" smtClean="0">
                <a:ea typeface="맑은 고딕" pitchFamily="50" charset="-127"/>
              </a:rPr>
              <a:t>(simple event) : </a:t>
            </a:r>
            <a:r>
              <a:rPr lang="ko-KR" altLang="en-US" dirty="0" smtClean="0">
                <a:ea typeface="맑은 고딕" pitchFamily="50" charset="-127"/>
              </a:rPr>
              <a:t>어떤 시행에서 하나의 원소로 된 부분집합</a:t>
            </a:r>
            <a:endParaRPr lang="en-US" altLang="ko-KR" dirty="0" smtClean="0">
              <a:ea typeface="맑은 고딕" pitchFamily="50" charset="-127"/>
            </a:endParaRPr>
          </a:p>
          <a:p>
            <a:pPr lvl="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ko-KR" dirty="0" smtClean="0">
              <a:ea typeface="맑은 고딕" pitchFamily="50" charset="-127"/>
            </a:endParaRPr>
          </a:p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endParaRPr lang="ko-KR" altLang="en-US" dirty="0">
              <a:ea typeface="맑은 고딕" pitchFamily="50" charset="-127"/>
            </a:endParaRPr>
          </a:p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endParaRPr lang="ko-KR" altLang="en-US" dirty="0">
              <a:ea typeface="맑은 고딕" pitchFamily="50" charset="-127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ko-KR" altLang="en-US" dirty="0">
              <a:ea typeface="맑은 고딕" pitchFamily="50" charset="-127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ko-KR" altLang="en-US" dirty="0"/>
          </a:p>
        </p:txBody>
      </p:sp>
      <p:sp>
        <p:nvSpPr>
          <p:cNvPr id="4" name="모서리가 둥근 직사각형 3"/>
          <p:cNvSpPr/>
          <p:nvPr/>
        </p:nvSpPr>
        <p:spPr bwMode="auto">
          <a:xfrm>
            <a:off x="166457" y="807852"/>
            <a:ext cx="3528393" cy="431799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kumimoji="0" lang="ko-KR" altLang="en-US" b="1" dirty="0" smtClean="0"/>
              <a:t>확률  </a:t>
            </a:r>
            <a:r>
              <a:rPr kumimoji="0" lang="en-US" altLang="ko-KR" b="1" dirty="0" smtClean="0"/>
              <a:t>probability</a:t>
            </a:r>
            <a:endParaRPr kumimoji="0" lang="en-US" altLang="ko-KR" b="1" dirty="0"/>
          </a:p>
        </p:txBody>
      </p:sp>
      <p:sp>
        <p:nvSpPr>
          <p:cNvPr id="5" name="모서리가 둥근 직사각형 4"/>
          <p:cNvSpPr/>
          <p:nvPr/>
        </p:nvSpPr>
        <p:spPr>
          <a:xfrm>
            <a:off x="7740352" y="0"/>
            <a:ext cx="669926" cy="4046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43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87375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제</a:t>
            </a:r>
            <a:r>
              <a:rPr lang="en-US" altLang="ko-KR" dirty="0" smtClean="0"/>
              <a:t>4</a:t>
            </a:r>
            <a:r>
              <a:rPr lang="ko-KR" altLang="en-US" dirty="0" smtClean="0"/>
              <a:t>장 추측통계</a:t>
            </a:r>
            <a:r>
              <a:rPr lang="ko-KR" altLang="en-US" sz="1800" dirty="0" smtClean="0"/>
              <a:t>         </a:t>
            </a:r>
            <a:r>
              <a:rPr lang="ko-KR" alt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확률과 확률분포</a:t>
            </a:r>
            <a:endParaRPr lang="ko-KR" altLang="en-US" sz="180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ko-KR" dirty="0"/>
              <a:t>[</a:t>
            </a:r>
            <a:r>
              <a:rPr lang="ko-KR" altLang="en-US" dirty="0"/>
              <a:t>정의 </a:t>
            </a:r>
            <a:r>
              <a:rPr lang="en-US" altLang="ko-KR" dirty="0"/>
              <a:t>1 : </a:t>
            </a:r>
            <a:r>
              <a:rPr lang="ko-KR" altLang="en-US" dirty="0"/>
              <a:t>수학적 확률</a:t>
            </a:r>
            <a:r>
              <a:rPr lang="en-US" altLang="ko-KR" dirty="0"/>
              <a:t>] </a:t>
            </a:r>
            <a:r>
              <a:rPr lang="ko-KR" altLang="en-US" dirty="0"/>
              <a:t>전체 표본공간의 모든 경우의 수 </a:t>
            </a:r>
            <a:r>
              <a:rPr lang="en-US" altLang="ko-KR" dirty="0" smtClean="0"/>
              <a:t>n</a:t>
            </a:r>
            <a:r>
              <a:rPr lang="ko-KR" altLang="en-US" dirty="0" smtClean="0"/>
              <a:t>개 </a:t>
            </a:r>
            <a:r>
              <a:rPr lang="ko-KR" altLang="en-US" dirty="0"/>
              <a:t>중에서 사상 </a:t>
            </a:r>
            <a:r>
              <a:rPr lang="en-US" altLang="ko-KR" dirty="0" smtClean="0"/>
              <a:t>E</a:t>
            </a:r>
            <a:r>
              <a:rPr lang="ko-KR" altLang="en-US" dirty="0" smtClean="0"/>
              <a:t>가 </a:t>
            </a:r>
            <a:r>
              <a:rPr lang="en-US" altLang="ko-KR" dirty="0"/>
              <a:t>m</a:t>
            </a:r>
            <a:r>
              <a:rPr lang="ko-KR" altLang="en-US" dirty="0" smtClean="0"/>
              <a:t>개의 </a:t>
            </a:r>
            <a:r>
              <a:rPr lang="ko-KR" altLang="en-US" dirty="0"/>
              <a:t>경우로 나타난다고 하면 사상 </a:t>
            </a:r>
            <a:r>
              <a:rPr lang="en-US" altLang="ko-KR" dirty="0"/>
              <a:t>E</a:t>
            </a:r>
            <a:r>
              <a:rPr lang="ko-KR" altLang="en-US" dirty="0" smtClean="0"/>
              <a:t>의 </a:t>
            </a:r>
            <a:r>
              <a:rPr lang="ko-KR" altLang="en-US" dirty="0"/>
              <a:t>확률은 </a:t>
            </a:r>
            <a:r>
              <a:rPr lang="en-US" altLang="ko-KR" dirty="0" smtClean="0"/>
              <a:t>m/n</a:t>
            </a:r>
            <a:r>
              <a:rPr lang="ko-KR" altLang="en-US" dirty="0" smtClean="0"/>
              <a:t>이라고 </a:t>
            </a:r>
            <a:r>
              <a:rPr lang="ko-KR" altLang="en-US" dirty="0"/>
              <a:t>하고 간단히 </a:t>
            </a:r>
            <a:r>
              <a:rPr lang="ko-KR" altLang="en-US" dirty="0" smtClean="0"/>
              <a:t>아래와 같이 나타낸다</a:t>
            </a:r>
            <a:r>
              <a:rPr lang="en-US" altLang="ko-KR" dirty="0" smtClean="0"/>
              <a:t>.</a:t>
            </a:r>
            <a:endParaRPr lang="ko-KR" altLang="en-US" dirty="0"/>
          </a:p>
          <a:p>
            <a:endParaRPr lang="en-US" altLang="ko-KR" dirty="0" smtClean="0"/>
          </a:p>
          <a:p>
            <a:endParaRPr lang="en-US" altLang="ko-KR" dirty="0"/>
          </a:p>
          <a:p>
            <a:endParaRPr lang="en-US" altLang="ko-KR" dirty="0" smtClean="0"/>
          </a:p>
          <a:p>
            <a:pPr marL="0" indent="0">
              <a:buNone/>
            </a:pPr>
            <a:r>
              <a:rPr lang="en-US" altLang="ko-KR" dirty="0"/>
              <a:t>[</a:t>
            </a:r>
            <a:r>
              <a:rPr lang="ko-KR" altLang="en-US" dirty="0"/>
              <a:t>정의 </a:t>
            </a:r>
            <a:r>
              <a:rPr lang="en-US" altLang="ko-KR" dirty="0"/>
              <a:t>2 : </a:t>
            </a:r>
            <a:r>
              <a:rPr lang="ko-KR" altLang="en-US" dirty="0"/>
              <a:t>통계적 확률</a:t>
            </a:r>
            <a:r>
              <a:rPr lang="en-US" altLang="ko-KR" dirty="0"/>
              <a:t>] </a:t>
            </a:r>
            <a:r>
              <a:rPr lang="ko-KR" altLang="en-US" u="sng" dirty="0"/>
              <a:t>만일 많은 </a:t>
            </a:r>
            <a:r>
              <a:rPr lang="ko-KR" altLang="en-US" u="sng" dirty="0" smtClean="0"/>
              <a:t>횟수의 </a:t>
            </a:r>
            <a:r>
              <a:rPr lang="ko-KR" altLang="en-US" u="sng" dirty="0"/>
              <a:t>시행의 한 계열이 실시될 때마다 사상 </a:t>
            </a:r>
            <a:r>
              <a:rPr lang="en-US" altLang="ko-KR" u="sng" dirty="0" smtClean="0"/>
              <a:t>E </a:t>
            </a:r>
            <a:r>
              <a:rPr lang="ko-KR" altLang="en-US" u="sng" dirty="0" smtClean="0"/>
              <a:t>가 </a:t>
            </a:r>
            <a:r>
              <a:rPr lang="ko-KR" altLang="en-US" u="sng" dirty="0"/>
              <a:t>실제로 나타난 횟</a:t>
            </a:r>
            <a:r>
              <a:rPr lang="ko-KR" altLang="en-US" u="sng" dirty="0" smtClean="0"/>
              <a:t>수와 전체 </a:t>
            </a:r>
            <a:r>
              <a:rPr lang="ko-KR" altLang="en-US" u="sng" dirty="0" err="1" smtClean="0"/>
              <a:t>시행수와의</a:t>
            </a:r>
            <a:r>
              <a:rPr lang="ko-KR" altLang="en-US" u="sng" dirty="0" smtClean="0"/>
              <a:t> </a:t>
            </a:r>
            <a:r>
              <a:rPr lang="ko-KR" altLang="en-US" u="sng" dirty="0"/>
              <a:t>비가 </a:t>
            </a:r>
            <a:r>
              <a:rPr lang="en-US" altLang="ko-KR" i="1" u="sng" dirty="0" smtClean="0"/>
              <a:t>p</a:t>
            </a:r>
            <a:r>
              <a:rPr lang="en-US" altLang="ko-KR" u="sng" dirty="0" smtClean="0"/>
              <a:t> </a:t>
            </a:r>
            <a:r>
              <a:rPr lang="ko-KR" altLang="en-US" u="sng" dirty="0" smtClean="0"/>
              <a:t>에 </a:t>
            </a:r>
            <a:r>
              <a:rPr lang="ko-KR" altLang="en-US" u="sng" dirty="0"/>
              <a:t>가까운 수가 되며</a:t>
            </a:r>
            <a:r>
              <a:rPr lang="en-US" altLang="ko-KR" u="sng" dirty="0"/>
              <a:t>, </a:t>
            </a:r>
            <a:r>
              <a:rPr lang="ko-KR" altLang="en-US" u="sng" dirty="0"/>
              <a:t>시행수가 많아질수록 그 비가 </a:t>
            </a:r>
            <a:r>
              <a:rPr lang="en-US" altLang="ko-KR" i="1" u="sng" dirty="0" smtClean="0"/>
              <a:t>p</a:t>
            </a:r>
            <a:r>
              <a:rPr lang="en-US" altLang="ko-KR" u="sng" dirty="0" smtClean="0"/>
              <a:t> </a:t>
            </a:r>
            <a:r>
              <a:rPr lang="ko-KR" altLang="en-US" u="sng" dirty="0" smtClean="0"/>
              <a:t>에 </a:t>
            </a:r>
            <a:r>
              <a:rPr lang="ko-KR" altLang="en-US" u="sng" dirty="0"/>
              <a:t>더욱 </a:t>
            </a:r>
            <a:r>
              <a:rPr lang="ko-KR" altLang="en-US" u="sng" dirty="0" smtClean="0"/>
              <a:t>가까워지면</a:t>
            </a:r>
            <a:r>
              <a:rPr lang="en-US" altLang="ko-KR" u="sng" dirty="0" smtClean="0"/>
              <a:t>,</a:t>
            </a:r>
            <a:r>
              <a:rPr lang="ko-KR" altLang="en-US" u="sng" dirty="0" smtClean="0"/>
              <a:t> </a:t>
            </a:r>
            <a:r>
              <a:rPr lang="ko-KR" altLang="en-US" u="sng" dirty="0"/>
              <a:t>이 때 우리는 </a:t>
            </a:r>
            <a:r>
              <a:rPr lang="ko-KR" altLang="en-US" u="sng" dirty="0" smtClean="0"/>
              <a:t>사상 </a:t>
            </a:r>
            <a:r>
              <a:rPr lang="en-US" altLang="ko-KR" u="sng" dirty="0" smtClean="0"/>
              <a:t>E</a:t>
            </a:r>
            <a:r>
              <a:rPr lang="ko-KR" altLang="en-US" u="sng" dirty="0" smtClean="0"/>
              <a:t> </a:t>
            </a:r>
            <a:r>
              <a:rPr lang="ko-KR" altLang="en-US" u="sng" dirty="0"/>
              <a:t>의 확률을 </a:t>
            </a:r>
            <a:r>
              <a:rPr lang="en-US" altLang="ko-KR" i="1" u="sng" dirty="0" smtClean="0"/>
              <a:t>p</a:t>
            </a:r>
            <a:r>
              <a:rPr lang="en-US" altLang="ko-KR" u="sng" dirty="0" smtClean="0"/>
              <a:t> </a:t>
            </a:r>
            <a:r>
              <a:rPr lang="ko-KR" altLang="en-US" u="sng" dirty="0" smtClean="0"/>
              <a:t>로 </a:t>
            </a:r>
            <a:r>
              <a:rPr lang="ko-KR" altLang="en-US" u="sng" dirty="0"/>
              <a:t>정의하고 </a:t>
            </a:r>
            <a:r>
              <a:rPr lang="en-US" altLang="ko-KR" u="sng" dirty="0" smtClean="0"/>
              <a:t>P(E) = </a:t>
            </a:r>
            <a:r>
              <a:rPr lang="en-US" altLang="ko-KR" i="1" u="sng" dirty="0" smtClean="0"/>
              <a:t>p</a:t>
            </a:r>
            <a:r>
              <a:rPr lang="en-US" altLang="ko-KR" u="sng" dirty="0" smtClean="0"/>
              <a:t> </a:t>
            </a:r>
            <a:r>
              <a:rPr lang="ko-KR" altLang="en-US" u="sng" dirty="0" smtClean="0"/>
              <a:t>로 </a:t>
            </a:r>
            <a:r>
              <a:rPr lang="ko-KR" altLang="en-US" u="sng" dirty="0"/>
              <a:t>나타낸다</a:t>
            </a:r>
            <a:r>
              <a:rPr lang="en-US" altLang="ko-KR" dirty="0"/>
              <a:t>. </a:t>
            </a:r>
            <a:r>
              <a:rPr lang="ko-KR" altLang="en-US" dirty="0"/>
              <a:t>이 정의로 주어지는 확률을 통계적 확률 또는 경험적 </a:t>
            </a:r>
            <a:r>
              <a:rPr lang="ko-KR" altLang="en-US" dirty="0" smtClean="0"/>
              <a:t>확률이라 </a:t>
            </a:r>
            <a:r>
              <a:rPr lang="ko-KR" altLang="en-US" dirty="0"/>
              <a:t>한다</a:t>
            </a:r>
            <a:r>
              <a:rPr lang="en-US" altLang="ko-KR" dirty="0" smtClean="0"/>
              <a:t>.</a:t>
            </a:r>
            <a:endParaRPr lang="en-US" altLang="ko-KR" dirty="0"/>
          </a:p>
          <a:p>
            <a:pPr lvl="1"/>
            <a:r>
              <a:rPr lang="ko-KR" altLang="en-US" dirty="0">
                <a:ea typeface="맑은 고딕" pitchFamily="50" charset="-127"/>
              </a:rPr>
              <a:t>확률을 정의하는 분수 </a:t>
            </a:r>
            <a:r>
              <a:rPr lang="en-US" altLang="ko-KR" dirty="0">
                <a:ea typeface="맑은 고딕" pitchFamily="50" charset="-127"/>
              </a:rPr>
              <a:t>m/n </a:t>
            </a:r>
            <a:r>
              <a:rPr lang="ko-KR" altLang="en-US" dirty="0">
                <a:ea typeface="맑은 고딕" pitchFamily="50" charset="-127"/>
              </a:rPr>
              <a:t>에서</a:t>
            </a:r>
            <a:r>
              <a:rPr lang="en-US" altLang="ko-KR" dirty="0">
                <a:ea typeface="맑은 고딕" pitchFamily="50" charset="-127"/>
              </a:rPr>
              <a:t>  0 ≤ m ≤ </a:t>
            </a:r>
            <a:r>
              <a:rPr lang="en-US" altLang="ko-KR" dirty="0" smtClean="0">
                <a:ea typeface="맑은 고딕" pitchFamily="50" charset="-127"/>
              </a:rPr>
              <a:t>1 </a:t>
            </a:r>
            <a:r>
              <a:rPr lang="ko-KR" altLang="en-US" dirty="0">
                <a:ea typeface="맑은 고딕" pitchFamily="50" charset="-127"/>
              </a:rPr>
              <a:t>이므로 </a:t>
            </a:r>
            <a:r>
              <a:rPr lang="ko-KR" altLang="en-US" dirty="0" smtClean="0">
                <a:ea typeface="맑은 고딕" pitchFamily="50" charset="-127"/>
              </a:rPr>
              <a:t> </a:t>
            </a:r>
            <a:r>
              <a:rPr lang="en-US" altLang="ko-KR" dirty="0" smtClean="0">
                <a:ea typeface="맑은 고딕" pitchFamily="50" charset="-127"/>
              </a:rPr>
              <a:t>0≤P(E</a:t>
            </a:r>
            <a:r>
              <a:rPr lang="en-US" altLang="ko-KR" dirty="0">
                <a:ea typeface="맑은 고딕" pitchFamily="50" charset="-127"/>
              </a:rPr>
              <a:t>)≤1 </a:t>
            </a:r>
            <a:endParaRPr lang="en-US" altLang="ko-KR" dirty="0" smtClean="0">
              <a:ea typeface="맑은 고딕" pitchFamily="50" charset="-127"/>
            </a:endParaRPr>
          </a:p>
          <a:p>
            <a:pPr lvl="1"/>
            <a:r>
              <a:rPr lang="en-US" altLang="ko-KR" dirty="0" smtClean="0">
                <a:ea typeface="맑은 고딕" pitchFamily="50" charset="-127"/>
              </a:rPr>
              <a:t>P(E</a:t>
            </a:r>
            <a:r>
              <a:rPr lang="en-US" altLang="ko-KR" dirty="0">
                <a:ea typeface="맑은 고딕" pitchFamily="50" charset="-127"/>
              </a:rPr>
              <a:t>)</a:t>
            </a:r>
            <a:r>
              <a:rPr lang="ko-KR" altLang="en-US" dirty="0">
                <a:ea typeface="맑은 고딕" pitchFamily="50" charset="-127"/>
              </a:rPr>
              <a:t>의 값은 클수록 그 사상이 일어나기 쉽고</a:t>
            </a:r>
            <a:r>
              <a:rPr lang="en-US" altLang="ko-KR" dirty="0">
                <a:ea typeface="맑은 고딕" pitchFamily="50" charset="-127"/>
              </a:rPr>
              <a:t>, </a:t>
            </a:r>
            <a:r>
              <a:rPr lang="ko-KR" altLang="en-US" dirty="0">
                <a:ea typeface="맑은 고딕" pitchFamily="50" charset="-127"/>
              </a:rPr>
              <a:t>작을수록 그 사상은 대단히 드물게 일어나는 </a:t>
            </a:r>
            <a:r>
              <a:rPr lang="ko-KR" altLang="en-US" dirty="0" smtClean="0">
                <a:ea typeface="맑은 고딕" pitchFamily="50" charset="-127"/>
              </a:rPr>
              <a:t>것</a:t>
            </a:r>
            <a:endParaRPr lang="en-US" altLang="ko-KR" dirty="0" smtClean="0">
              <a:ea typeface="맑은 고딕" pitchFamily="50" charset="-127"/>
            </a:endParaRPr>
          </a:p>
          <a:p>
            <a:pPr lvl="1"/>
            <a:r>
              <a:rPr lang="ko-KR" altLang="en-US" dirty="0" smtClean="0">
                <a:ea typeface="맑은 고딕" pitchFamily="50" charset="-127"/>
              </a:rPr>
              <a:t>특히 </a:t>
            </a:r>
            <a:r>
              <a:rPr lang="en-US" altLang="ko-KR" dirty="0">
                <a:ea typeface="맑은 고딕" pitchFamily="50" charset="-127"/>
              </a:rPr>
              <a:t>P(E)=0</a:t>
            </a:r>
            <a:r>
              <a:rPr lang="ko-KR" altLang="en-US" dirty="0">
                <a:ea typeface="맑은 고딕" pitchFamily="50" charset="-127"/>
              </a:rPr>
              <a:t>인 경우는 사상</a:t>
            </a:r>
            <a:r>
              <a:rPr lang="en-US" altLang="ko-KR" dirty="0">
                <a:ea typeface="맑은 고딕" pitchFamily="50" charset="-127"/>
              </a:rPr>
              <a:t>E</a:t>
            </a:r>
            <a:r>
              <a:rPr lang="ko-KR" altLang="en-US" dirty="0">
                <a:ea typeface="맑은 고딕" pitchFamily="50" charset="-127"/>
              </a:rPr>
              <a:t>는 한 번도 일어나지 않거나</a:t>
            </a:r>
            <a:r>
              <a:rPr lang="en-US" altLang="ko-KR" dirty="0">
                <a:ea typeface="맑은 고딕" pitchFamily="50" charset="-127"/>
              </a:rPr>
              <a:t>, </a:t>
            </a:r>
            <a:r>
              <a:rPr lang="ko-KR" altLang="en-US" dirty="0">
                <a:ea typeface="맑은 고딕" pitchFamily="50" charset="-127"/>
              </a:rPr>
              <a:t>또는 사실상 불가능한 사실이라고 보아도 좋을 </a:t>
            </a:r>
            <a:r>
              <a:rPr lang="ko-KR" altLang="en-US" dirty="0" smtClean="0">
                <a:ea typeface="맑은 고딕" pitchFamily="50" charset="-127"/>
              </a:rPr>
              <a:t>정도임</a:t>
            </a:r>
            <a:endParaRPr lang="ko-KR" altLang="en-US" dirty="0">
              <a:ea typeface="맑은 고딕" pitchFamily="50" charset="-127"/>
            </a:endParaRPr>
          </a:p>
          <a:p>
            <a:pPr marL="0" indent="0">
              <a:buNone/>
            </a:pPr>
            <a:endParaRPr lang="ko-KR" altLang="en-US" dirty="0"/>
          </a:p>
          <a:p>
            <a:endParaRPr lang="ko-KR" altLang="en-US" dirty="0"/>
          </a:p>
        </p:txBody>
      </p:sp>
      <p:sp>
        <p:nvSpPr>
          <p:cNvPr id="4" name="모서리가 둥근 직사각형 3"/>
          <p:cNvSpPr/>
          <p:nvPr/>
        </p:nvSpPr>
        <p:spPr bwMode="auto">
          <a:xfrm>
            <a:off x="166457" y="807852"/>
            <a:ext cx="3528393" cy="431799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kumimoji="0" lang="ko-KR" altLang="en-US" b="1" dirty="0" smtClean="0"/>
              <a:t>확률의 정의</a:t>
            </a:r>
            <a:endParaRPr kumimoji="0" lang="en-US" altLang="ko-KR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5" y="2348880"/>
            <a:ext cx="4680520" cy="508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모서리가 둥근 직사각형 5"/>
          <p:cNvSpPr/>
          <p:nvPr/>
        </p:nvSpPr>
        <p:spPr>
          <a:xfrm>
            <a:off x="7740352" y="0"/>
            <a:ext cx="669926" cy="4046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44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87375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제</a:t>
            </a:r>
            <a:r>
              <a:rPr lang="en-US" altLang="ko-KR" dirty="0" smtClean="0"/>
              <a:t>3</a:t>
            </a:r>
            <a:r>
              <a:rPr lang="ko-KR" altLang="en-US" dirty="0" smtClean="0"/>
              <a:t>장 기술통계</a:t>
            </a:r>
            <a:r>
              <a:rPr lang="ko-KR" altLang="en-US" sz="1800" dirty="0" smtClean="0"/>
              <a:t>         </a:t>
            </a:r>
            <a:r>
              <a:rPr lang="ko-KR" alt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도수분포표</a:t>
            </a:r>
            <a:endParaRPr lang="ko-KR" altLang="en-US" sz="180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79512" y="908720"/>
            <a:ext cx="8712968" cy="5616624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altLang="ko-KR" dirty="0" smtClean="0"/>
              <a:t>100</a:t>
            </a:r>
            <a:r>
              <a:rPr lang="ko-KR" altLang="en-US" dirty="0" smtClean="0"/>
              <a:t>명으로 구성된 </a:t>
            </a:r>
            <a:r>
              <a:rPr lang="en-US" altLang="ko-KR" dirty="0" smtClean="0"/>
              <a:t>A</a:t>
            </a:r>
            <a:r>
              <a:rPr lang="ko-KR" altLang="en-US" dirty="0" smtClean="0"/>
              <a:t>학과 학생들의 몸무게 자료를 수집 </a:t>
            </a:r>
            <a:r>
              <a:rPr lang="en-US" altLang="ko-KR" dirty="0" smtClean="0"/>
              <a:t>-&gt; </a:t>
            </a:r>
            <a:r>
              <a:rPr lang="ko-KR" altLang="en-US" dirty="0" smtClean="0"/>
              <a:t>특성파악</a:t>
            </a:r>
            <a:endParaRPr lang="en-US" altLang="ko-KR" dirty="0" smtClean="0"/>
          </a:p>
          <a:p>
            <a:r>
              <a:rPr lang="en-US" altLang="ko-KR" dirty="0" err="1" smtClean="0"/>
              <a:t>A</a:t>
            </a:r>
            <a:r>
              <a:rPr lang="en-US" altLang="ko-KR" dirty="0" err="1"/>
              <a:t>학과</a:t>
            </a:r>
            <a:r>
              <a:rPr lang="en-US" altLang="ko-KR" dirty="0"/>
              <a:t> </a:t>
            </a:r>
            <a:r>
              <a:rPr lang="en-US" altLang="ko-KR" dirty="0" err="1"/>
              <a:t>학생들의</a:t>
            </a:r>
            <a:r>
              <a:rPr lang="en-US" altLang="ko-KR" dirty="0"/>
              <a:t> </a:t>
            </a:r>
            <a:r>
              <a:rPr lang="en-US" altLang="ko-KR" dirty="0" err="1"/>
              <a:t>몸무게에</a:t>
            </a:r>
            <a:r>
              <a:rPr lang="en-US" altLang="ko-KR" dirty="0"/>
              <a:t> </a:t>
            </a:r>
            <a:r>
              <a:rPr lang="en-US" altLang="ko-KR" dirty="0" err="1"/>
              <a:t>대한</a:t>
            </a:r>
            <a:r>
              <a:rPr lang="en-US" altLang="ko-KR" dirty="0"/>
              <a:t> </a:t>
            </a:r>
            <a:r>
              <a:rPr lang="en-US" altLang="ko-KR" dirty="0" err="1" smtClean="0"/>
              <a:t>도수분포표</a:t>
            </a:r>
            <a:endParaRPr lang="en-US" altLang="ko-KR" dirty="0"/>
          </a:p>
        </p:txBody>
      </p:sp>
      <p:graphicFrame>
        <p:nvGraphicFramePr>
          <p:cNvPr id="5" name="표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7483353"/>
              </p:ext>
            </p:extLst>
          </p:nvPr>
        </p:nvGraphicFramePr>
        <p:xfrm>
          <a:off x="899592" y="1700808"/>
          <a:ext cx="7272808" cy="3882390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1505011"/>
                <a:gridCol w="1315826"/>
                <a:gridCol w="1252764"/>
                <a:gridCol w="1757258"/>
                <a:gridCol w="1441949"/>
              </a:tblGrid>
              <a:tr h="418635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0" dirty="0">
                          <a:effectLst/>
                        </a:rPr>
                        <a:t>계급</a:t>
                      </a:r>
                      <a:endParaRPr lang="ko-KR" altLang="en-US" sz="16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0" dirty="0">
                          <a:effectLst/>
                        </a:rPr>
                        <a:t>도수</a:t>
                      </a:r>
                      <a:r>
                        <a:rPr lang="en-US" altLang="ko-KR" sz="1600" kern="0" spc="0" dirty="0" smtClean="0">
                          <a:effectLst/>
                        </a:rPr>
                        <a:t>( </a:t>
                      </a:r>
                      <a:r>
                        <a:rPr lang="en-US" altLang="ko-KR" sz="1600" b="1" dirty="0" smtClean="0"/>
                        <a:t>f</a:t>
                      </a:r>
                      <a:r>
                        <a:rPr lang="en-US" altLang="ko-KR" sz="1600" b="1" baseline="-25000" dirty="0" smtClean="0"/>
                        <a:t>i </a:t>
                      </a:r>
                      <a:r>
                        <a:rPr lang="en-US" altLang="ko-KR" sz="1600" kern="0" spc="0" dirty="0" smtClean="0">
                          <a:effectLst/>
                        </a:rPr>
                        <a:t>)</a:t>
                      </a:r>
                      <a:endParaRPr lang="ko-KR" altLang="en-US" sz="16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0" dirty="0">
                          <a:effectLst/>
                        </a:rPr>
                        <a:t>누적도수</a:t>
                      </a:r>
                      <a:endParaRPr lang="ko-KR" altLang="en-US" sz="16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base" latinLnBrk="0" hangingPunct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600" kern="0" spc="0" dirty="0">
                          <a:effectLst/>
                        </a:rPr>
                        <a:t>상대도수</a:t>
                      </a:r>
                      <a:r>
                        <a:rPr lang="en-US" altLang="ko-KR" sz="1600" kern="0" spc="0" dirty="0" smtClean="0">
                          <a:effectLst/>
                        </a:rPr>
                        <a:t>(</a:t>
                      </a:r>
                      <a:r>
                        <a:rPr lang="en-US" altLang="ko-KR" b="1" dirty="0" smtClean="0"/>
                        <a:t>f</a:t>
                      </a:r>
                      <a:r>
                        <a:rPr lang="en-US" altLang="ko-KR" b="1" baseline="-25000" dirty="0" smtClean="0"/>
                        <a:t>i </a:t>
                      </a:r>
                      <a:r>
                        <a:rPr lang="en-US" altLang="ko-KR" dirty="0" smtClean="0"/>
                        <a:t>/</a:t>
                      </a:r>
                      <a:r>
                        <a:rPr lang="en-US" altLang="ko-KR" b="1" dirty="0" smtClean="0"/>
                        <a:t>n</a:t>
                      </a:r>
                      <a:r>
                        <a:rPr lang="en-US" altLang="ko-KR" sz="1600" kern="0" spc="0" dirty="0" smtClean="0">
                          <a:effectLst/>
                        </a:rPr>
                        <a:t>)</a:t>
                      </a:r>
                      <a:endParaRPr lang="ko-KR" altLang="en-US" sz="16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0">
                          <a:effectLst/>
                        </a:rPr>
                        <a:t>누적상대도수</a:t>
                      </a:r>
                      <a:endParaRPr lang="ko-KR" altLang="en-US" sz="16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</a:tr>
              <a:tr h="409056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kern="0" spc="0">
                          <a:effectLst/>
                        </a:rPr>
                        <a:t>40</a:t>
                      </a:r>
                      <a:r>
                        <a:rPr lang="ko-KR" altLang="en-US" sz="1600" kern="0" spc="0">
                          <a:effectLst/>
                        </a:rPr>
                        <a:t>㎏이하</a:t>
                      </a:r>
                      <a:endParaRPr lang="ko-KR" altLang="en-US" sz="16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0">
                          <a:effectLst/>
                        </a:rPr>
                        <a:t>3</a:t>
                      </a:r>
                      <a:endParaRPr lang="en-US" sz="16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0" dirty="0">
                          <a:effectLst/>
                        </a:rPr>
                        <a:t>3</a:t>
                      </a:r>
                      <a:endParaRPr lang="en-US" sz="16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0">
                          <a:effectLst/>
                        </a:rPr>
                        <a:t>0.03</a:t>
                      </a:r>
                      <a:endParaRPr lang="en-US" sz="16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0">
                          <a:effectLst/>
                        </a:rPr>
                        <a:t>0.03</a:t>
                      </a:r>
                      <a:endParaRPr lang="en-US" sz="16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</a:tr>
              <a:tr h="409056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0" smtClean="0">
                          <a:effectLst/>
                        </a:rPr>
                        <a:t>41~50</a:t>
                      </a:r>
                      <a:r>
                        <a:rPr lang="en-US" sz="1600" kern="0" spc="0">
                          <a:effectLst/>
                        </a:rPr>
                        <a:t>㎏</a:t>
                      </a:r>
                      <a:endParaRPr lang="en-US" sz="16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0">
                          <a:effectLst/>
                        </a:rPr>
                        <a:t>10</a:t>
                      </a:r>
                      <a:endParaRPr lang="en-US" sz="16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0" dirty="0">
                          <a:effectLst/>
                        </a:rPr>
                        <a:t>13</a:t>
                      </a:r>
                      <a:endParaRPr lang="en-US" sz="16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0">
                          <a:effectLst/>
                        </a:rPr>
                        <a:t>0.10</a:t>
                      </a:r>
                      <a:endParaRPr lang="en-US" sz="16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0">
                          <a:effectLst/>
                        </a:rPr>
                        <a:t>0.13</a:t>
                      </a:r>
                      <a:endParaRPr lang="en-US" sz="16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</a:tr>
              <a:tr h="409056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0" smtClean="0">
                          <a:effectLst/>
                        </a:rPr>
                        <a:t>51~60</a:t>
                      </a:r>
                      <a:r>
                        <a:rPr lang="en-US" sz="1600" kern="0" spc="0">
                          <a:effectLst/>
                        </a:rPr>
                        <a:t>㎏</a:t>
                      </a:r>
                      <a:endParaRPr lang="en-US" sz="16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0">
                          <a:effectLst/>
                        </a:rPr>
                        <a:t>16</a:t>
                      </a:r>
                      <a:endParaRPr lang="en-US" sz="16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0">
                          <a:effectLst/>
                        </a:rPr>
                        <a:t>29</a:t>
                      </a:r>
                      <a:endParaRPr lang="en-US" sz="16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0">
                          <a:effectLst/>
                        </a:rPr>
                        <a:t>0.16</a:t>
                      </a:r>
                      <a:endParaRPr lang="en-US" sz="16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0">
                          <a:effectLst/>
                        </a:rPr>
                        <a:t>0.29</a:t>
                      </a:r>
                      <a:endParaRPr lang="en-US" sz="16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</a:tr>
              <a:tr h="409056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0" smtClean="0">
                          <a:effectLst/>
                        </a:rPr>
                        <a:t>61~70</a:t>
                      </a:r>
                      <a:r>
                        <a:rPr lang="en-US" sz="1600" kern="0" spc="0">
                          <a:effectLst/>
                        </a:rPr>
                        <a:t>㎏</a:t>
                      </a:r>
                      <a:endParaRPr lang="en-US" sz="16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0">
                          <a:effectLst/>
                        </a:rPr>
                        <a:t>35</a:t>
                      </a:r>
                      <a:endParaRPr lang="en-US" sz="16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0">
                          <a:effectLst/>
                        </a:rPr>
                        <a:t>64</a:t>
                      </a:r>
                      <a:endParaRPr lang="en-US" sz="16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0">
                          <a:effectLst/>
                        </a:rPr>
                        <a:t>0.35</a:t>
                      </a:r>
                      <a:endParaRPr lang="en-US" sz="16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0" dirty="0">
                          <a:effectLst/>
                        </a:rPr>
                        <a:t>0.64</a:t>
                      </a:r>
                      <a:endParaRPr lang="en-US" sz="16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</a:tr>
              <a:tr h="409056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0" smtClean="0">
                          <a:effectLst/>
                        </a:rPr>
                        <a:t>71~80</a:t>
                      </a:r>
                      <a:r>
                        <a:rPr lang="en-US" sz="1600" kern="0" spc="0">
                          <a:effectLst/>
                        </a:rPr>
                        <a:t>㎏</a:t>
                      </a:r>
                      <a:endParaRPr lang="en-US" sz="16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0">
                          <a:effectLst/>
                        </a:rPr>
                        <a:t>21</a:t>
                      </a:r>
                      <a:endParaRPr lang="en-US" sz="16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0">
                          <a:effectLst/>
                        </a:rPr>
                        <a:t>85</a:t>
                      </a:r>
                      <a:endParaRPr lang="en-US" sz="16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0">
                          <a:effectLst/>
                        </a:rPr>
                        <a:t>0.21</a:t>
                      </a:r>
                      <a:endParaRPr lang="en-US" sz="16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0">
                          <a:effectLst/>
                        </a:rPr>
                        <a:t>0.85</a:t>
                      </a:r>
                      <a:endParaRPr lang="en-US" sz="16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</a:tr>
              <a:tr h="409056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0" smtClean="0">
                          <a:effectLst/>
                        </a:rPr>
                        <a:t>81~90</a:t>
                      </a:r>
                      <a:r>
                        <a:rPr lang="en-US" sz="1600" kern="0" spc="0">
                          <a:effectLst/>
                        </a:rPr>
                        <a:t>㎏</a:t>
                      </a:r>
                      <a:endParaRPr lang="en-US" sz="16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0">
                          <a:effectLst/>
                        </a:rPr>
                        <a:t>10</a:t>
                      </a:r>
                      <a:endParaRPr lang="en-US" sz="16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0">
                          <a:effectLst/>
                        </a:rPr>
                        <a:t>95</a:t>
                      </a:r>
                      <a:endParaRPr lang="en-US" sz="16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0">
                          <a:effectLst/>
                        </a:rPr>
                        <a:t>0.10</a:t>
                      </a:r>
                      <a:endParaRPr lang="en-US" sz="16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0">
                          <a:effectLst/>
                        </a:rPr>
                        <a:t>0.95</a:t>
                      </a:r>
                      <a:endParaRPr lang="en-US" sz="16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</a:tr>
              <a:tr h="409056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kern="0" spc="0">
                          <a:effectLst/>
                        </a:rPr>
                        <a:t>90</a:t>
                      </a:r>
                      <a:r>
                        <a:rPr lang="ko-KR" altLang="en-US" sz="1600" kern="0" spc="0">
                          <a:effectLst/>
                        </a:rPr>
                        <a:t>㎏이상</a:t>
                      </a:r>
                      <a:endParaRPr lang="ko-KR" altLang="en-US" sz="16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0">
                          <a:effectLst/>
                        </a:rPr>
                        <a:t>5</a:t>
                      </a:r>
                      <a:endParaRPr lang="en-US" sz="16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0">
                          <a:effectLst/>
                        </a:rPr>
                        <a:t>100</a:t>
                      </a:r>
                      <a:endParaRPr lang="en-US" sz="16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0">
                          <a:effectLst/>
                        </a:rPr>
                        <a:t>0.05</a:t>
                      </a:r>
                      <a:endParaRPr lang="en-US" sz="16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0">
                          <a:effectLst/>
                        </a:rPr>
                        <a:t>1.00</a:t>
                      </a:r>
                      <a:endParaRPr lang="en-US" sz="16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</a:tr>
              <a:tr h="409056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0">
                          <a:effectLst/>
                        </a:rPr>
                        <a:t>합</a:t>
                      </a:r>
                      <a:endParaRPr lang="ko-KR" altLang="en-US" sz="16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0" dirty="0" smtClean="0">
                          <a:effectLst/>
                        </a:rPr>
                        <a:t>100(</a:t>
                      </a:r>
                      <a:r>
                        <a:rPr lang="el-GR" altLang="ko-KR" sz="1600" b="1" dirty="0" smtClean="0"/>
                        <a:t>Σ </a:t>
                      </a:r>
                      <a:r>
                        <a:rPr lang="en-US" altLang="ko-KR" sz="1600" b="1" dirty="0" smtClean="0"/>
                        <a:t>f</a:t>
                      </a:r>
                      <a:r>
                        <a:rPr lang="en-US" altLang="ko-KR" sz="1600" b="1" baseline="-25000" dirty="0" smtClean="0"/>
                        <a:t>i </a:t>
                      </a:r>
                      <a:r>
                        <a:rPr lang="en-US" altLang="ko-KR" sz="1600" b="1" dirty="0" smtClean="0"/>
                        <a:t>=n</a:t>
                      </a:r>
                      <a:r>
                        <a:rPr lang="en-US" sz="1600" kern="0" spc="0" dirty="0" smtClean="0">
                          <a:effectLst/>
                        </a:rPr>
                        <a:t>)</a:t>
                      </a:r>
                      <a:endParaRPr lang="en-US" sz="16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0" dirty="0">
                          <a:effectLst/>
                        </a:rPr>
                        <a:t>-</a:t>
                      </a:r>
                      <a:endParaRPr lang="en-US" sz="16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0" dirty="0">
                          <a:effectLst/>
                        </a:rPr>
                        <a:t>1.00</a:t>
                      </a:r>
                      <a:endParaRPr lang="en-US" sz="16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0" dirty="0">
                          <a:effectLst/>
                        </a:rPr>
                        <a:t>-</a:t>
                      </a:r>
                      <a:endParaRPr lang="en-US" sz="16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</a:tr>
            </a:tbl>
          </a:graphicData>
        </a:graphic>
      </p:graphicFrame>
      <p:sp>
        <p:nvSpPr>
          <p:cNvPr id="6" name="모서리가 둥근 직사각형 5"/>
          <p:cNvSpPr/>
          <p:nvPr/>
        </p:nvSpPr>
        <p:spPr>
          <a:xfrm>
            <a:off x="7740352" y="0"/>
            <a:ext cx="669926" cy="4046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19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87375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제</a:t>
            </a:r>
            <a:r>
              <a:rPr lang="en-US" altLang="ko-KR" dirty="0" smtClean="0"/>
              <a:t>4</a:t>
            </a:r>
            <a:r>
              <a:rPr lang="ko-KR" altLang="en-US" dirty="0" smtClean="0"/>
              <a:t>장 추측통계</a:t>
            </a:r>
            <a:r>
              <a:rPr lang="ko-KR" altLang="en-US" sz="1800" dirty="0" smtClean="0"/>
              <a:t>         </a:t>
            </a:r>
            <a:r>
              <a:rPr lang="ko-KR" alt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확률과 확률분포</a:t>
            </a:r>
            <a:endParaRPr lang="ko-KR" altLang="en-US" sz="180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실험결과의 출현 가능한 값들에 관심이 있는 것이 아니라 그 값들에 </a:t>
            </a:r>
            <a:r>
              <a:rPr lang="ko-KR" altLang="en-US" dirty="0" err="1" smtClean="0"/>
              <a:t>실숫값을</a:t>
            </a:r>
            <a:r>
              <a:rPr lang="ko-KR" altLang="en-US" dirty="0" smtClean="0"/>
              <a:t> 대응시키는 것에 관심을 둘 수 있다</a:t>
            </a:r>
            <a:r>
              <a:rPr lang="en-US" altLang="ko-KR" dirty="0" smtClean="0"/>
              <a:t>.</a:t>
            </a:r>
          </a:p>
          <a:p>
            <a:endParaRPr lang="en-US" altLang="ko-KR" dirty="0"/>
          </a:p>
          <a:p>
            <a:r>
              <a:rPr lang="ko-KR" altLang="en-US" u="sng" dirty="0" smtClean="0"/>
              <a:t>앞면이 나타나는 수를 </a:t>
            </a:r>
            <a:r>
              <a:rPr lang="en-US" altLang="ko-KR" u="sng" dirty="0" smtClean="0"/>
              <a:t>X</a:t>
            </a:r>
            <a:r>
              <a:rPr lang="ko-KR" altLang="en-US" u="sng" dirty="0" smtClean="0"/>
              <a:t>라 놓으면 </a:t>
            </a:r>
            <a:r>
              <a:rPr lang="en-US" altLang="ko-KR" u="sng" dirty="0" smtClean="0"/>
              <a:t>X = {0, 1, 2}</a:t>
            </a:r>
            <a:r>
              <a:rPr lang="ko-KR" altLang="en-US" u="sng" dirty="0" smtClean="0"/>
              <a:t>이고 이때의 확률은 </a:t>
            </a:r>
            <a:r>
              <a:rPr lang="en-US" altLang="ko-KR" u="sng" dirty="0" smtClean="0"/>
              <a:t>P(X=0) = ¼, P(X=1) </a:t>
            </a:r>
            <a:r>
              <a:rPr lang="en-US" altLang="ko-KR" u="sng" dirty="0"/>
              <a:t>= </a:t>
            </a:r>
            <a:r>
              <a:rPr lang="en-US" altLang="ko-KR" u="sng" dirty="0" smtClean="0"/>
              <a:t>½, P(X=2) </a:t>
            </a:r>
            <a:r>
              <a:rPr lang="en-US" altLang="ko-KR" u="sng" dirty="0"/>
              <a:t>= </a:t>
            </a:r>
            <a:r>
              <a:rPr lang="en-US" altLang="ko-KR" u="sng" dirty="0" smtClean="0"/>
              <a:t>¼</a:t>
            </a:r>
            <a:r>
              <a:rPr lang="ko-KR" altLang="en-US" u="sng" dirty="0" smtClean="0"/>
              <a:t>을</a:t>
            </a:r>
            <a:r>
              <a:rPr lang="en-US" altLang="ko-KR" u="sng" dirty="0" smtClean="0"/>
              <a:t> </a:t>
            </a:r>
            <a:r>
              <a:rPr lang="ko-KR" altLang="en-US" u="sng" dirty="0" smtClean="0"/>
              <a:t>갖는다</a:t>
            </a:r>
            <a:r>
              <a:rPr lang="en-US" altLang="ko-KR" u="sng" dirty="0" smtClean="0"/>
              <a:t>. </a:t>
            </a:r>
            <a:r>
              <a:rPr lang="ko-KR" altLang="en-US" u="sng" dirty="0" smtClean="0"/>
              <a:t>이때 변수 </a:t>
            </a:r>
            <a:r>
              <a:rPr lang="en-US" altLang="ko-KR" u="sng" dirty="0" smtClean="0"/>
              <a:t>X</a:t>
            </a:r>
            <a:r>
              <a:rPr lang="ko-KR" altLang="en-US" u="sng" dirty="0" smtClean="0"/>
              <a:t>를 확률변수라 한다</a:t>
            </a:r>
            <a:r>
              <a:rPr lang="en-US" altLang="ko-KR" u="sng" dirty="0" smtClean="0"/>
              <a:t>.</a:t>
            </a:r>
          </a:p>
          <a:p>
            <a:endParaRPr lang="en-US" altLang="ko-KR" dirty="0"/>
          </a:p>
          <a:p>
            <a:pPr lvl="1"/>
            <a:r>
              <a:rPr lang="ko-KR" altLang="en-US" dirty="0"/>
              <a:t>두 개의 동전을 던져서 </a:t>
            </a:r>
            <a:r>
              <a:rPr lang="ko-KR" altLang="en-US" dirty="0" smtClean="0"/>
              <a:t>앞면이 </a:t>
            </a:r>
            <a:r>
              <a:rPr lang="ko-KR" altLang="en-US" dirty="0"/>
              <a:t>나오는 경우의 </a:t>
            </a:r>
            <a:r>
              <a:rPr lang="ko-KR" altLang="en-US" dirty="0" smtClean="0"/>
              <a:t>수를 확률변수 </a:t>
            </a:r>
            <a:r>
              <a:rPr lang="en-US" altLang="ko-KR" dirty="0" smtClean="0"/>
              <a:t>X</a:t>
            </a:r>
            <a:r>
              <a:rPr lang="ko-KR" altLang="en-US" dirty="0" smtClean="0"/>
              <a:t>라</a:t>
            </a:r>
            <a:r>
              <a:rPr lang="en-US" altLang="ko-KR" dirty="0" smtClean="0"/>
              <a:t> </a:t>
            </a:r>
            <a:r>
              <a:rPr lang="ko-KR" altLang="en-US" dirty="0" smtClean="0"/>
              <a:t>하면</a:t>
            </a:r>
            <a:endParaRPr lang="en-US" altLang="ko-KR" dirty="0" smtClean="0"/>
          </a:p>
          <a:p>
            <a:pPr lvl="1"/>
            <a:endParaRPr lang="en-US" altLang="ko-KR" dirty="0"/>
          </a:p>
          <a:p>
            <a:pPr lvl="1"/>
            <a:endParaRPr lang="en-US" altLang="ko-KR" dirty="0" smtClean="0"/>
          </a:p>
          <a:p>
            <a:pPr lvl="1"/>
            <a:endParaRPr lang="en-US" altLang="ko-KR" dirty="0"/>
          </a:p>
          <a:p>
            <a:pPr lvl="1"/>
            <a:endParaRPr lang="en-US" altLang="ko-KR" dirty="0" smtClean="0"/>
          </a:p>
          <a:p>
            <a:pPr lvl="1"/>
            <a:endParaRPr lang="en-US" altLang="ko-KR" dirty="0"/>
          </a:p>
          <a:p>
            <a:pPr lvl="1"/>
            <a:endParaRPr lang="en-US" altLang="ko-KR" dirty="0" smtClean="0"/>
          </a:p>
          <a:p>
            <a:pPr lvl="1"/>
            <a:endParaRPr lang="en-US" altLang="ko-KR" dirty="0"/>
          </a:p>
          <a:p>
            <a:pPr lvl="1"/>
            <a:endParaRPr lang="en-US" altLang="ko-KR" dirty="0" smtClean="0"/>
          </a:p>
          <a:p>
            <a:pPr marL="914400" lvl="2" indent="0">
              <a:buNone/>
            </a:pPr>
            <a:r>
              <a:rPr lang="ko-KR" altLang="en-US" dirty="0" smtClean="0"/>
              <a:t>                            앞면</a:t>
            </a:r>
            <a:r>
              <a:rPr lang="en-US" altLang="ko-KR" dirty="0" smtClean="0"/>
              <a:t>=1, </a:t>
            </a:r>
            <a:r>
              <a:rPr lang="ko-KR" altLang="en-US" dirty="0" smtClean="0"/>
              <a:t>뒷면</a:t>
            </a:r>
            <a:r>
              <a:rPr lang="en-US" altLang="ko-KR" dirty="0" smtClean="0"/>
              <a:t>=0</a:t>
            </a:r>
            <a:endParaRPr lang="en-US" altLang="ko-KR" dirty="0"/>
          </a:p>
          <a:p>
            <a:endParaRPr lang="ko-KR" altLang="en-US" dirty="0"/>
          </a:p>
        </p:txBody>
      </p:sp>
      <p:sp>
        <p:nvSpPr>
          <p:cNvPr id="4" name="모서리가 둥근 직사각형 3"/>
          <p:cNvSpPr/>
          <p:nvPr/>
        </p:nvSpPr>
        <p:spPr bwMode="auto">
          <a:xfrm>
            <a:off x="166457" y="807852"/>
            <a:ext cx="3528393" cy="431799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kumimoji="0" lang="ko-KR" altLang="en-US" b="1" dirty="0" smtClean="0"/>
              <a:t>확률변수  </a:t>
            </a:r>
            <a:r>
              <a:rPr lang="en-US" altLang="ko-KR" dirty="0"/>
              <a:t>random </a:t>
            </a:r>
            <a:r>
              <a:rPr lang="en-US" altLang="ko-KR" dirty="0" smtClean="0"/>
              <a:t>variable</a:t>
            </a:r>
            <a:endParaRPr lang="en-US" altLang="ko-K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842204"/>
            <a:ext cx="4463374" cy="210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모서리가 둥근 직사각형 5"/>
          <p:cNvSpPr/>
          <p:nvPr/>
        </p:nvSpPr>
        <p:spPr>
          <a:xfrm>
            <a:off x="7740352" y="0"/>
            <a:ext cx="669926" cy="4046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48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06732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제</a:t>
            </a:r>
            <a:r>
              <a:rPr lang="en-US" altLang="ko-KR" dirty="0" smtClean="0"/>
              <a:t>4</a:t>
            </a:r>
            <a:r>
              <a:rPr lang="ko-KR" altLang="en-US" dirty="0" smtClean="0"/>
              <a:t>장 추측통계</a:t>
            </a:r>
            <a:r>
              <a:rPr lang="ko-KR" altLang="en-US" sz="1800" dirty="0" smtClean="0"/>
              <a:t>         </a:t>
            </a:r>
            <a:r>
              <a:rPr lang="ko-KR" alt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확률과 확률분포</a:t>
            </a:r>
            <a:endParaRPr lang="ko-KR" altLang="en-US" sz="180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ko-KR" sz="1600" dirty="0"/>
              <a:t>&lt;</a:t>
            </a:r>
            <a:r>
              <a:rPr lang="ko-KR" altLang="en-US" sz="1600" dirty="0"/>
              <a:t>예제 </a:t>
            </a:r>
            <a:r>
              <a:rPr lang="en-US" altLang="ko-KR" sz="1600" dirty="0"/>
              <a:t>4-5&gt; </a:t>
            </a:r>
            <a:r>
              <a:rPr lang="ko-KR" altLang="en-US" sz="1600" dirty="0" smtClean="0"/>
              <a:t>세 개의 동전을 </a:t>
            </a:r>
            <a:r>
              <a:rPr lang="ko-KR" altLang="en-US" sz="1600" dirty="0"/>
              <a:t>던질 때 앞면이 나타나는 수를 확률변수 </a:t>
            </a:r>
            <a:r>
              <a:rPr lang="en-US" altLang="ko-KR" sz="1600" dirty="0" smtClean="0"/>
              <a:t>X</a:t>
            </a:r>
            <a:r>
              <a:rPr lang="ko-KR" altLang="en-US" sz="1600" dirty="0" smtClean="0"/>
              <a:t>라 하면</a:t>
            </a:r>
            <a:r>
              <a:rPr lang="en-US" altLang="ko-KR" sz="1600" dirty="0" smtClean="0"/>
              <a:t>,</a:t>
            </a:r>
            <a:endParaRPr lang="ko-KR" altLang="en-US" sz="1600" dirty="0"/>
          </a:p>
          <a:p>
            <a:endParaRPr lang="ko-KR" altLang="en-US" dirty="0"/>
          </a:p>
        </p:txBody>
      </p:sp>
      <p:sp>
        <p:nvSpPr>
          <p:cNvPr id="4" name="모서리가 둥근 직사각형 3"/>
          <p:cNvSpPr/>
          <p:nvPr/>
        </p:nvSpPr>
        <p:spPr bwMode="auto">
          <a:xfrm>
            <a:off x="166457" y="807852"/>
            <a:ext cx="3528393" cy="431799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kumimoji="0" lang="ko-KR" altLang="en-US" b="1" dirty="0" smtClean="0"/>
              <a:t>확률변수</a:t>
            </a:r>
            <a:endParaRPr kumimoji="0" lang="en-US" altLang="ko-KR" b="1" dirty="0"/>
          </a:p>
        </p:txBody>
      </p:sp>
      <p:graphicFrame>
        <p:nvGraphicFramePr>
          <p:cNvPr id="5" name="표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9429794"/>
              </p:ext>
            </p:extLst>
          </p:nvPr>
        </p:nvGraphicFramePr>
        <p:xfrm>
          <a:off x="539552" y="2132856"/>
          <a:ext cx="2952328" cy="3485388"/>
        </p:xfrm>
        <a:graphic>
          <a:graphicData uri="http://schemas.openxmlformats.org/drawingml/2006/table">
            <a:tbl>
              <a:tblPr/>
              <a:tblGrid>
                <a:gridCol w="1008112"/>
                <a:gridCol w="1944216"/>
              </a:tblGrid>
              <a:tr h="296388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표본공간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확률변수</a:t>
                      </a:r>
                      <a:endParaRPr lang="en-US" altLang="ko-KR" sz="1400" kern="0" spc="0" dirty="0" smtClean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kern="0" spc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X</a:t>
                      </a:r>
                      <a:r>
                        <a:rPr lang="ko-KR" altLang="en-US" sz="1400" kern="0" spc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</a:t>
                      </a: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의 값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39916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HHH</a:t>
                      </a:r>
                    </a:p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HHT</a:t>
                      </a:r>
                    </a:p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HTH</a:t>
                      </a:r>
                    </a:p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HTT</a:t>
                      </a:r>
                    </a:p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THH</a:t>
                      </a:r>
                    </a:p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THT</a:t>
                      </a:r>
                    </a:p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TTH</a:t>
                      </a:r>
                    </a:p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TTT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3</a:t>
                      </a:r>
                    </a:p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</a:t>
                      </a:r>
                    </a:p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</a:t>
                      </a:r>
                    </a:p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</a:t>
                      </a:r>
                    </a:p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</a:t>
                      </a:r>
                    </a:p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</a:t>
                      </a:r>
                    </a:p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</a:t>
                      </a:r>
                    </a:p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0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표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9093207"/>
              </p:ext>
            </p:extLst>
          </p:nvPr>
        </p:nvGraphicFramePr>
        <p:xfrm>
          <a:off x="3729092" y="2924944"/>
          <a:ext cx="4527586" cy="2119884"/>
        </p:xfrm>
        <a:graphic>
          <a:graphicData uri="http://schemas.openxmlformats.org/drawingml/2006/table">
            <a:tbl>
              <a:tblPr/>
              <a:tblGrid>
                <a:gridCol w="1029652"/>
                <a:gridCol w="1715452"/>
                <a:gridCol w="891241"/>
                <a:gridCol w="891241"/>
              </a:tblGrid>
              <a:tr h="187960">
                <a:tc>
                  <a:txBody>
                    <a:bodyPr/>
                    <a:lstStyle/>
                    <a:p>
                      <a:pPr marL="0" marR="0" indent="12700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확률변수</a:t>
                      </a:r>
                      <a:endParaRPr lang="en-US" altLang="ko-KR" sz="1400" kern="0" spc="0" dirty="0" smtClean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indent="12700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kern="0" spc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X </a:t>
                      </a:r>
                      <a:r>
                        <a:rPr lang="ko-KR" altLang="en-US" sz="1400" kern="0" spc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의</a:t>
                      </a:r>
                      <a:r>
                        <a:rPr lang="en-US" altLang="ko-KR" sz="1400" kern="0" spc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</a:t>
                      </a:r>
                      <a:r>
                        <a:rPr lang="ko-KR" altLang="en-US" sz="1400" kern="0" spc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값</a:t>
                      </a:r>
                      <a:endParaRPr lang="ko-KR" altLang="en-US" sz="14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12700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사건</a:t>
                      </a:r>
                      <a:endParaRPr lang="ko-KR" altLang="en-US" sz="14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12700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kern="0" spc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X=x</a:t>
                      </a:r>
                      <a:endParaRPr lang="ko-KR" altLang="en-US" sz="14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12700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kern="0" spc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P(X=x)</a:t>
                      </a:r>
                      <a:endParaRPr lang="ko-KR" altLang="en-US" sz="14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873760">
                <a:tc>
                  <a:txBody>
                    <a:bodyPr/>
                    <a:lstStyle/>
                    <a:p>
                      <a:pPr marL="0" marR="0" indent="12700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kern="0" spc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X</a:t>
                      </a:r>
                      <a:r>
                        <a:rPr lang="en-US" altLang="ko-KR" sz="1400" kern="0" spc="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= 0</a:t>
                      </a:r>
                    </a:p>
                    <a:p>
                      <a:pPr marL="0" marR="0" indent="12700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kern="0" spc="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X = 1</a:t>
                      </a:r>
                    </a:p>
                    <a:p>
                      <a:pPr marL="0" marR="0" indent="12700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kern="0" spc="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X = 2</a:t>
                      </a:r>
                    </a:p>
                    <a:p>
                      <a:pPr marL="0" marR="0" indent="12700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kern="0" spc="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X = 3</a:t>
                      </a:r>
                      <a:endParaRPr lang="en-US" altLang="ko-KR" sz="1400" kern="0" spc="0" dirty="0" smtClean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12700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{TTT}</a:t>
                      </a:r>
                    </a:p>
                    <a:p>
                      <a:pPr marL="0" marR="0" indent="12700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{HTT, THT, TTH}</a:t>
                      </a:r>
                    </a:p>
                    <a:p>
                      <a:pPr marL="0" marR="0" indent="12700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{HHT, HTH, THH}</a:t>
                      </a:r>
                    </a:p>
                    <a:p>
                      <a:pPr marL="0" marR="0" indent="12700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{HHH}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12700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</a:t>
                      </a:r>
                    </a:p>
                    <a:p>
                      <a:pPr marL="0" marR="0" indent="12700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3</a:t>
                      </a:r>
                    </a:p>
                    <a:p>
                      <a:pPr marL="0" marR="0" indent="12700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3</a:t>
                      </a:r>
                    </a:p>
                    <a:p>
                      <a:pPr marL="0" marR="0" indent="12700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</a:t>
                      </a:r>
                      <a:endParaRPr lang="en-US" sz="14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12700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1/8</a:t>
                      </a:r>
                    </a:p>
                    <a:p>
                      <a:pPr marL="0" marR="0" indent="12700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3/8</a:t>
                      </a:r>
                    </a:p>
                    <a:p>
                      <a:pPr marL="0" marR="0" indent="12700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3/8</a:t>
                      </a:r>
                    </a:p>
                    <a:p>
                      <a:pPr marL="0" marR="0" indent="12700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1/8</a:t>
                      </a:r>
                      <a:endParaRPr lang="en-US" sz="14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모서리가 둥근 직사각형 7"/>
          <p:cNvSpPr/>
          <p:nvPr/>
        </p:nvSpPr>
        <p:spPr>
          <a:xfrm>
            <a:off x="7740352" y="0"/>
            <a:ext cx="669926" cy="4046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49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818117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제</a:t>
            </a:r>
            <a:r>
              <a:rPr lang="en-US" altLang="ko-KR" dirty="0" smtClean="0"/>
              <a:t>4</a:t>
            </a:r>
            <a:r>
              <a:rPr lang="ko-KR" altLang="en-US" dirty="0" smtClean="0"/>
              <a:t>장 추측통계</a:t>
            </a:r>
            <a:r>
              <a:rPr lang="ko-KR" altLang="en-US" sz="1800" dirty="0" smtClean="0"/>
              <a:t>         </a:t>
            </a:r>
            <a:r>
              <a:rPr lang="ko-KR" alt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확률과 확률분포</a:t>
            </a:r>
            <a:endParaRPr lang="ko-KR" altLang="en-US" sz="1800" dirty="0"/>
          </a:p>
        </p:txBody>
      </p:sp>
      <p:sp>
        <p:nvSpPr>
          <p:cNvPr id="4" name="모서리가 둥근 직사각형 3"/>
          <p:cNvSpPr/>
          <p:nvPr/>
        </p:nvSpPr>
        <p:spPr bwMode="auto">
          <a:xfrm>
            <a:off x="166457" y="807852"/>
            <a:ext cx="3528393" cy="431799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kumimoji="0" lang="ko-KR" altLang="en-US" b="1" dirty="0" smtClean="0"/>
              <a:t>확률변수의 종류</a:t>
            </a:r>
            <a:endParaRPr kumimoji="0" lang="en-US" altLang="ko-KR" b="1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3" t="9339" r="1890" b="3924"/>
          <a:stretch/>
        </p:blipFill>
        <p:spPr bwMode="auto">
          <a:xfrm>
            <a:off x="467544" y="1312502"/>
            <a:ext cx="8208912" cy="54945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모서리가 둥근 직사각형 4"/>
          <p:cNvSpPr/>
          <p:nvPr/>
        </p:nvSpPr>
        <p:spPr>
          <a:xfrm>
            <a:off x="7740352" y="0"/>
            <a:ext cx="669926" cy="4046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50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818117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제</a:t>
            </a:r>
            <a:r>
              <a:rPr lang="en-US" altLang="ko-KR" dirty="0" smtClean="0"/>
              <a:t>4</a:t>
            </a:r>
            <a:r>
              <a:rPr lang="ko-KR" altLang="en-US" dirty="0" smtClean="0"/>
              <a:t>장 추측통계</a:t>
            </a:r>
            <a:r>
              <a:rPr lang="ko-KR" altLang="en-US" sz="1800" dirty="0" smtClean="0"/>
              <a:t>         </a:t>
            </a:r>
            <a:r>
              <a:rPr lang="ko-KR" alt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확률과 확률분포</a:t>
            </a:r>
            <a:endParaRPr lang="ko-KR" altLang="en-US" sz="1800" dirty="0"/>
          </a:p>
        </p:txBody>
      </p:sp>
      <p:sp>
        <p:nvSpPr>
          <p:cNvPr id="4" name="모서리가 둥근 직사각형 3"/>
          <p:cNvSpPr/>
          <p:nvPr/>
        </p:nvSpPr>
        <p:spPr bwMode="auto">
          <a:xfrm>
            <a:off x="166457" y="807852"/>
            <a:ext cx="3528393" cy="431799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kumimoji="0" lang="ko-KR" altLang="en-US" b="1" dirty="0" smtClean="0"/>
              <a:t>확률변수의 예</a:t>
            </a:r>
            <a:endParaRPr kumimoji="0" lang="en-US" altLang="ko-KR" b="1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246" y="1469305"/>
            <a:ext cx="8851245" cy="4984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모서리가 둥근 직사각형 5"/>
          <p:cNvSpPr/>
          <p:nvPr/>
        </p:nvSpPr>
        <p:spPr>
          <a:xfrm>
            <a:off x="7740352" y="0"/>
            <a:ext cx="669926" cy="4046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50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06732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제</a:t>
            </a:r>
            <a:r>
              <a:rPr lang="en-US" altLang="ko-KR" dirty="0" smtClean="0"/>
              <a:t>4</a:t>
            </a:r>
            <a:r>
              <a:rPr lang="ko-KR" altLang="en-US" dirty="0" smtClean="0"/>
              <a:t>장 추측통계</a:t>
            </a:r>
            <a:r>
              <a:rPr lang="ko-KR" altLang="en-US" sz="1800" dirty="0" smtClean="0"/>
              <a:t>         </a:t>
            </a:r>
            <a:r>
              <a:rPr lang="ko-KR" alt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확률과 확률분포</a:t>
            </a:r>
            <a:endParaRPr lang="ko-KR" altLang="en-US" sz="1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내용 개체 틀 2"/>
              <p:cNvSpPr>
                <a:spLocks noGrp="1"/>
              </p:cNvSpPr>
              <p:nvPr>
                <p:ph idx="1"/>
              </p:nvPr>
            </p:nvSpPr>
            <p:spPr>
              <a:xfrm>
                <a:off x="179512" y="1412776"/>
                <a:ext cx="8712968" cy="5112568"/>
              </a:xfrm>
            </p:spPr>
            <p:txBody>
              <a:bodyPr/>
              <a:lstStyle/>
              <a:p>
                <a:r>
                  <a:rPr lang="ko-KR" altLang="en-US" u="sng" dirty="0" smtClean="0"/>
                  <a:t>확률변수에 나타나는 모든 값들과 각 값에 대응하는 확률을 동시에 표시하여 표 또는 그래프로 </a:t>
                </a:r>
                <a:r>
                  <a:rPr lang="ko-KR" altLang="en-US" u="sng" dirty="0"/>
                  <a:t>나타낸 </a:t>
                </a:r>
                <a:r>
                  <a:rPr lang="ko-KR" altLang="en-US" u="sng" dirty="0" smtClean="0"/>
                  <a:t>것</a:t>
                </a:r>
                <a:endParaRPr lang="en-US" altLang="ko-KR" u="sng" dirty="0" smtClean="0"/>
              </a:p>
              <a:p>
                <a:pPr lvl="1"/>
                <a:endParaRPr lang="en-US" altLang="ko-KR" dirty="0"/>
              </a:p>
              <a:p>
                <a:pPr lvl="1"/>
                <a:r>
                  <a:rPr lang="ko-KR" altLang="en-US" dirty="0" smtClean="0"/>
                  <a:t>예</a:t>
                </a:r>
                <a:r>
                  <a:rPr lang="en-US" altLang="ko-KR" dirty="0" smtClean="0"/>
                  <a:t>) </a:t>
                </a:r>
                <a:r>
                  <a:rPr lang="ko-KR" altLang="en-US" dirty="0" smtClean="0"/>
                  <a:t>확률변수 </a:t>
                </a:r>
                <a:r>
                  <a:rPr lang="en-US" altLang="ko-KR" dirty="0" smtClean="0"/>
                  <a:t>X(</a:t>
                </a:r>
                <a:r>
                  <a:rPr lang="ko-KR" altLang="en-US" dirty="0" smtClean="0"/>
                  <a:t>세 개의 동전을 던져서 </a:t>
                </a:r>
                <a:r>
                  <a:rPr lang="ko-KR" altLang="en-US" dirty="0"/>
                  <a:t>앞면이 나오는 횟수</a:t>
                </a:r>
                <a:r>
                  <a:rPr lang="en-US" altLang="ko-KR" dirty="0"/>
                  <a:t>)</a:t>
                </a:r>
                <a:r>
                  <a:rPr lang="ko-KR" altLang="en-US" dirty="0"/>
                  <a:t>의 </a:t>
                </a:r>
                <a:r>
                  <a:rPr lang="ko-KR" altLang="en-US" dirty="0" smtClean="0"/>
                  <a:t>분포</a:t>
                </a:r>
                <a:endParaRPr lang="en-US" altLang="ko-KR" dirty="0" smtClean="0"/>
              </a:p>
              <a:p>
                <a:pPr lvl="1"/>
                <a:endParaRPr lang="en-US" altLang="ko-KR" dirty="0" smtClean="0"/>
              </a:p>
              <a:p>
                <a:pPr lvl="1"/>
                <a:endParaRPr lang="en-US" altLang="ko-KR" dirty="0"/>
              </a:p>
              <a:p>
                <a:pPr lvl="1"/>
                <a:endParaRPr lang="en-US" altLang="ko-KR" dirty="0" smtClean="0"/>
              </a:p>
              <a:p>
                <a:pPr lvl="1"/>
                <a:endParaRPr lang="en-US" altLang="ko-KR" dirty="0"/>
              </a:p>
              <a:p>
                <a:r>
                  <a:rPr lang="ko-KR" altLang="en-US" dirty="0" smtClean="0"/>
                  <a:t>이산확률분포 </a:t>
                </a:r>
                <a:r>
                  <a:rPr lang="en-US" altLang="ko-KR" dirty="0" smtClean="0"/>
                  <a:t>: </a:t>
                </a:r>
                <a:r>
                  <a:rPr lang="ko-KR" altLang="en-US" dirty="0" smtClean="0"/>
                  <a:t>이산확률변수가 이루는 확률분포</a:t>
                </a:r>
                <a:endParaRPr lang="en-US" altLang="ko-KR" dirty="0" smtClean="0"/>
              </a:p>
              <a:p>
                <a:pPr lvl="1"/>
                <a:r>
                  <a:rPr lang="ko-KR" altLang="en-US" dirty="0" smtClean="0"/>
                  <a:t>이항분포</a:t>
                </a:r>
                <a:endParaRPr lang="en-US" altLang="ko-KR" dirty="0" smtClean="0"/>
              </a:p>
              <a:p>
                <a:pPr lvl="1"/>
                <a:r>
                  <a:rPr lang="ko-KR" altLang="en-US" dirty="0" err="1" smtClean="0"/>
                  <a:t>포아송분포</a:t>
                </a:r>
                <a:r>
                  <a:rPr lang="ko-KR" altLang="en-US" dirty="0" smtClean="0"/>
                  <a:t> 등</a:t>
                </a:r>
                <a:endParaRPr lang="en-US" altLang="ko-KR" dirty="0" smtClean="0"/>
              </a:p>
              <a:p>
                <a:r>
                  <a:rPr lang="ko-KR" altLang="en-US" dirty="0" smtClean="0"/>
                  <a:t>연속확률분포 </a:t>
                </a:r>
                <a:r>
                  <a:rPr lang="en-US" altLang="ko-KR" dirty="0" smtClean="0"/>
                  <a:t>: </a:t>
                </a:r>
                <a:r>
                  <a:rPr lang="ko-KR" altLang="en-US" dirty="0" smtClean="0"/>
                  <a:t>연속확률변수가 이루는 확률분포</a:t>
                </a:r>
                <a:endParaRPr lang="en-US" altLang="ko-KR" dirty="0" smtClean="0"/>
              </a:p>
              <a:p>
                <a:pPr lvl="1"/>
                <a:r>
                  <a:rPr lang="ko-KR" altLang="en-US" dirty="0" smtClean="0"/>
                  <a:t>정규분포</a:t>
                </a:r>
                <a:r>
                  <a:rPr lang="en-US" altLang="ko-KR" dirty="0" smtClean="0"/>
                  <a:t>(</a:t>
                </a:r>
                <a:r>
                  <a:rPr lang="ko-KR" altLang="en-US" dirty="0" smtClean="0"/>
                  <a:t>표준정규분포</a:t>
                </a:r>
                <a:r>
                  <a:rPr lang="en-US" altLang="ko-KR" dirty="0" smtClean="0"/>
                  <a:t>)</a:t>
                </a:r>
              </a:p>
              <a:p>
                <a:pPr lvl="1"/>
                <a:r>
                  <a:rPr lang="en-US" altLang="ko-KR" dirty="0" smtClean="0"/>
                  <a:t>t-</a:t>
                </a:r>
                <a:r>
                  <a:rPr lang="ko-KR" altLang="en-US" dirty="0" smtClean="0"/>
                  <a:t>분포</a:t>
                </a:r>
                <a:endParaRPr lang="en-US" altLang="ko-KR" dirty="0" smtClean="0"/>
              </a:p>
              <a:p>
                <a:pPr lvl="1"/>
                <a:r>
                  <a:rPr lang="en-US" altLang="ko-KR" dirty="0" smtClean="0"/>
                  <a:t>F-</a:t>
                </a:r>
                <a:r>
                  <a:rPr lang="ko-KR" altLang="en-US" dirty="0" smtClean="0"/>
                  <a:t>분포</a:t>
                </a:r>
                <a:endParaRPr lang="en-US" altLang="ko-KR" dirty="0" smtClean="0"/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/>
                          </a:rPr>
                          <m:t>𝜒</m:t>
                        </m:r>
                      </m:e>
                      <m:sup>
                        <m:r>
                          <a:rPr lang="en-US" altLang="ko-KR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ko-KR" altLang="en-US" dirty="0" smtClean="0"/>
                  <a:t> 분포 등</a:t>
                </a:r>
                <a:endParaRPr lang="ko-KR" altLang="en-US" dirty="0"/>
              </a:p>
            </p:txBody>
          </p:sp>
        </mc:Choice>
        <mc:Fallback xmlns="">
          <p:sp>
            <p:nvSpPr>
              <p:cNvPr id="3" name="내용 개체 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9512" y="1412776"/>
                <a:ext cx="8712968" cy="5112568"/>
              </a:xfrm>
              <a:blipFill rotWithShape="1">
                <a:blip r:embed="rId2"/>
                <a:stretch>
                  <a:fillRect l="-420" t="-59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모서리가 둥근 직사각형 3"/>
          <p:cNvSpPr/>
          <p:nvPr/>
        </p:nvSpPr>
        <p:spPr bwMode="auto">
          <a:xfrm>
            <a:off x="166457" y="807852"/>
            <a:ext cx="3973495" cy="431799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kumimoji="0" lang="ko-KR" altLang="en-US" b="1" dirty="0" smtClean="0"/>
              <a:t>확률분포 </a:t>
            </a:r>
            <a:r>
              <a:rPr lang="en-US" altLang="ko-KR" dirty="0"/>
              <a:t>probability </a:t>
            </a:r>
            <a:r>
              <a:rPr lang="en-US" altLang="ko-KR" dirty="0" smtClean="0"/>
              <a:t>distribution</a:t>
            </a:r>
            <a:endParaRPr kumimoji="0" lang="en-US" altLang="ko-KR" b="1" dirty="0"/>
          </a:p>
        </p:txBody>
      </p:sp>
      <p:graphicFrame>
        <p:nvGraphicFramePr>
          <p:cNvPr id="5" name="표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9121620"/>
              </p:ext>
            </p:extLst>
          </p:nvPr>
        </p:nvGraphicFramePr>
        <p:xfrm>
          <a:off x="1979712" y="2780928"/>
          <a:ext cx="3745230" cy="754380"/>
        </p:xfrm>
        <a:graphic>
          <a:graphicData uri="http://schemas.openxmlformats.org/drawingml/2006/table">
            <a:tbl>
              <a:tblPr/>
              <a:tblGrid>
                <a:gridCol w="624205"/>
                <a:gridCol w="624205"/>
                <a:gridCol w="624205"/>
                <a:gridCol w="624205"/>
                <a:gridCol w="624205"/>
                <a:gridCol w="624205"/>
              </a:tblGrid>
              <a:tr h="162814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kern="0" spc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X</a:t>
                      </a:r>
                      <a:endParaRPr lang="ko-KR" altLang="en-US" sz="14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0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3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합계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2814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확률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1/8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3/8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3/8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1/8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모서리가 둥근 직사각형 5"/>
          <p:cNvSpPr/>
          <p:nvPr/>
        </p:nvSpPr>
        <p:spPr>
          <a:xfrm>
            <a:off x="7740352" y="0"/>
            <a:ext cx="669926" cy="4046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50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818117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제</a:t>
            </a:r>
            <a:r>
              <a:rPr lang="en-US" altLang="ko-KR" dirty="0" smtClean="0"/>
              <a:t>4</a:t>
            </a:r>
            <a:r>
              <a:rPr lang="ko-KR" altLang="en-US" dirty="0" smtClean="0"/>
              <a:t>장 추측통계</a:t>
            </a:r>
            <a:r>
              <a:rPr lang="ko-KR" altLang="en-US" sz="1800" dirty="0" smtClean="0"/>
              <a:t>         </a:t>
            </a:r>
            <a:r>
              <a:rPr lang="ko-KR" alt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확률과 확률분포</a:t>
            </a:r>
            <a:endParaRPr lang="ko-KR" altLang="en-US" sz="1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내용 개체 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ko-KR" altLang="en-US" u="sng" dirty="0" smtClean="0"/>
                  <a:t>이산확률변수의  </a:t>
                </a:r>
                <a:r>
                  <a:rPr lang="en-US" altLang="ko-KR" u="sng" dirty="0" smtClean="0"/>
                  <a:t>X</a:t>
                </a:r>
                <a:r>
                  <a:rPr lang="ko-KR" altLang="en-US" u="sng" dirty="0" smtClean="0"/>
                  <a:t>의 </a:t>
                </a:r>
                <a:r>
                  <a:rPr lang="ko-KR" altLang="en-US" u="sng" dirty="0"/>
                  <a:t>확률분포는 </a:t>
                </a:r>
                <a:r>
                  <a:rPr lang="ko-KR" altLang="en-US" u="sng" dirty="0" smtClean="0"/>
                  <a:t>이산확률변수 </a:t>
                </a:r>
                <a:r>
                  <a:rPr lang="en-US" altLang="ko-KR" u="sng" dirty="0" smtClean="0"/>
                  <a:t>X</a:t>
                </a:r>
                <a:r>
                  <a:rPr lang="ko-KR" altLang="en-US" u="sng" dirty="0" smtClean="0"/>
                  <a:t>가 </a:t>
                </a:r>
                <a:r>
                  <a:rPr lang="ko-KR" altLang="en-US" u="sng" dirty="0"/>
                  <a:t>취하는 값 </a:t>
                </a:r>
                <a14:m>
                  <m:oMath xmlns:m="http://schemas.openxmlformats.org/officeDocument/2006/math">
                    <m:r>
                      <a:rPr lang="en-US" altLang="ko-KR" i="1" u="sng">
                        <a:latin typeface="Cambria Math"/>
                      </a:rPr>
                      <m:t>𝑥</m:t>
                    </m:r>
                  </m:oMath>
                </a14:m>
                <a:r>
                  <a:rPr lang="ko-KR" altLang="en-US" u="sng" dirty="0" smtClean="0"/>
                  <a:t>는 </a:t>
                </a:r>
                <a:r>
                  <a:rPr lang="ko-KR" altLang="en-US" u="sng" dirty="0"/>
                  <a:t>셀 수 있는 집합이며</a:t>
                </a:r>
                <a:r>
                  <a:rPr lang="en-US" altLang="ko-KR" u="sng" dirty="0"/>
                  <a:t>, </a:t>
                </a:r>
                <a:r>
                  <a:rPr lang="ko-KR" altLang="en-US" u="sng" dirty="0"/>
                  <a:t>이에 대응하는 각각의 확률을 </a:t>
                </a:r>
                <a:r>
                  <a:rPr lang="ko-KR" altLang="en-US" u="sng" dirty="0" err="1"/>
                  <a:t>함수식으로</a:t>
                </a:r>
                <a:r>
                  <a:rPr lang="ko-KR" altLang="en-US" u="sng" dirty="0"/>
                  <a:t> 표현한 </a:t>
                </a:r>
                <a:r>
                  <a:rPr lang="ko-KR" altLang="en-US" u="sng" dirty="0" smtClean="0"/>
                  <a:t>것</a:t>
                </a:r>
                <a:endParaRPr lang="en-US" altLang="ko-KR" u="sng" dirty="0" smtClean="0"/>
              </a:p>
              <a:p>
                <a:pPr lvl="1"/>
                <a:endParaRPr lang="en-US" altLang="ko-KR" dirty="0" smtClean="0"/>
              </a:p>
              <a:p>
                <a:pPr lvl="1"/>
                <a:r>
                  <a:rPr lang="ko-KR" altLang="en-US" dirty="0" smtClean="0"/>
                  <a:t>예</a:t>
                </a:r>
                <a:r>
                  <a:rPr lang="en-US" altLang="ko-KR" dirty="0" smtClean="0"/>
                  <a:t>) </a:t>
                </a:r>
                <a:r>
                  <a:rPr lang="ko-KR" altLang="en-US" dirty="0"/>
                  <a:t>두 개의 주사위를 던지는 </a:t>
                </a:r>
                <a:r>
                  <a:rPr lang="ko-KR" altLang="en-US" dirty="0" smtClean="0"/>
                  <a:t>실험에서 나타나는 두 눈의 합을 확률변수 </a:t>
                </a:r>
                <a:r>
                  <a:rPr lang="en-US" altLang="ko-KR" dirty="0" smtClean="0"/>
                  <a:t>X </a:t>
                </a:r>
                <a:r>
                  <a:rPr lang="ko-KR" altLang="en-US" dirty="0" smtClean="0"/>
                  <a:t>라</a:t>
                </a:r>
                <a:r>
                  <a:rPr lang="en-US" altLang="ko-KR" dirty="0" smtClean="0"/>
                  <a:t> </a:t>
                </a:r>
                <a:r>
                  <a:rPr lang="ko-KR" altLang="en-US" dirty="0" smtClean="0"/>
                  <a:t>하면</a:t>
                </a:r>
                <a:endParaRPr lang="en-US" altLang="ko-KR" dirty="0" smtClean="0"/>
              </a:p>
              <a:p>
                <a:pPr marL="457200" lvl="1" indent="0">
                  <a:buNone/>
                </a:pPr>
                <a:r>
                  <a:rPr lang="ko-KR" altLang="en-US" dirty="0" smtClean="0"/>
                  <a:t>                                                           </a:t>
                </a:r>
                <a:r>
                  <a:rPr lang="en-US" altLang="ko-KR" dirty="0" smtClean="0"/>
                  <a:t>6,1</a:t>
                </a:r>
              </a:p>
              <a:p>
                <a:pPr marL="457200" lvl="1" indent="0">
                  <a:buNone/>
                </a:pPr>
                <a:r>
                  <a:rPr lang="en-US" altLang="ko-KR" dirty="0"/>
                  <a:t>                                          </a:t>
                </a:r>
                <a:r>
                  <a:rPr lang="en-US" altLang="ko-KR" dirty="0" smtClean="0"/>
                  <a:t>         </a:t>
                </a:r>
                <a:r>
                  <a:rPr lang="en-US" altLang="ko-KR" dirty="0"/>
                  <a:t>5,1    5,2    6,2</a:t>
                </a:r>
              </a:p>
              <a:p>
                <a:pPr marL="457200" lvl="1" indent="0">
                  <a:buNone/>
                </a:pPr>
                <a:r>
                  <a:rPr lang="en-US" altLang="ko-KR" dirty="0" smtClean="0"/>
                  <a:t>                                           </a:t>
                </a:r>
                <a:r>
                  <a:rPr lang="en-US" altLang="ko-KR" dirty="0"/>
                  <a:t>4,1    4,2    4,3    5,3     6,3</a:t>
                </a:r>
              </a:p>
              <a:p>
                <a:pPr marL="457200" lvl="1" indent="0">
                  <a:buNone/>
                </a:pPr>
                <a:r>
                  <a:rPr lang="en-US" altLang="ko-KR" dirty="0" smtClean="0"/>
                  <a:t>                                   </a:t>
                </a:r>
                <a:r>
                  <a:rPr lang="en-US" altLang="ko-KR" dirty="0"/>
                  <a:t>3,1    3,2    3,3    3,4    4,4     5,4    6,4</a:t>
                </a:r>
                <a:endParaRPr lang="en-US" altLang="ko-KR" dirty="0" smtClean="0"/>
              </a:p>
              <a:p>
                <a:pPr marL="457200" lvl="1" indent="0">
                  <a:buNone/>
                </a:pPr>
                <a:r>
                  <a:rPr lang="en-US" altLang="ko-KR" dirty="0"/>
                  <a:t> </a:t>
                </a:r>
                <a:r>
                  <a:rPr lang="en-US" altLang="ko-KR" dirty="0" smtClean="0"/>
                  <a:t>                          2,1    </a:t>
                </a:r>
                <a:r>
                  <a:rPr lang="en-US" altLang="ko-KR" dirty="0"/>
                  <a:t>2,2    2,3    2,4    2,5    3,5     4,5    5,5    6,5</a:t>
                </a:r>
                <a:endParaRPr lang="en-US" altLang="ko-KR" dirty="0" smtClean="0"/>
              </a:p>
              <a:p>
                <a:pPr marL="457200" lvl="1" indent="0">
                  <a:buNone/>
                </a:pPr>
                <a:r>
                  <a:rPr lang="en-US" altLang="ko-KR" dirty="0" smtClean="0"/>
                  <a:t>                  1,1     1,2    1,3    1,4    1,5    1,6    2,6     3,6    3,6    5,6    6,6</a:t>
                </a:r>
                <a:endParaRPr lang="ko-KR" altLang="en-US" dirty="0" smtClean="0"/>
              </a:p>
              <a:p>
                <a:pPr marL="457200" lvl="1" indent="0">
                  <a:buNone/>
                </a:pPr>
                <a:endParaRPr lang="en-US" altLang="ko-KR" dirty="0" smtClean="0"/>
              </a:p>
            </p:txBody>
          </p:sp>
        </mc:Choice>
        <mc:Fallback xmlns="">
          <p:sp>
            <p:nvSpPr>
              <p:cNvPr id="3" name="내용 개체 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420" t="-59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모서리가 둥근 직사각형 3"/>
          <p:cNvSpPr/>
          <p:nvPr/>
        </p:nvSpPr>
        <p:spPr bwMode="auto">
          <a:xfrm>
            <a:off x="166457" y="807852"/>
            <a:ext cx="3528393" cy="431799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kumimoji="0" lang="ko-KR" altLang="en-US" b="1" dirty="0" smtClean="0"/>
              <a:t>이산확률분포</a:t>
            </a:r>
            <a:endParaRPr kumimoji="0" lang="en-US" altLang="ko-KR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표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4988990"/>
                  </p:ext>
                </p:extLst>
              </p:nvPr>
            </p:nvGraphicFramePr>
            <p:xfrm>
              <a:off x="683568" y="4509120"/>
              <a:ext cx="8003516" cy="656844"/>
            </p:xfrm>
            <a:graphic>
              <a:graphicData uri="http://schemas.openxmlformats.org/drawingml/2006/table">
                <a:tbl>
                  <a:tblPr/>
                  <a:tblGrid>
                    <a:gridCol w="1231976"/>
                    <a:gridCol w="564295"/>
                    <a:gridCol w="564295"/>
                    <a:gridCol w="564295"/>
                    <a:gridCol w="564295"/>
                    <a:gridCol w="564295"/>
                    <a:gridCol w="564295"/>
                    <a:gridCol w="564295"/>
                    <a:gridCol w="564295"/>
                    <a:gridCol w="564295"/>
                    <a:gridCol w="564295"/>
                    <a:gridCol w="564295"/>
                    <a:gridCol w="564295"/>
                  </a:tblGrid>
                  <a:tr h="198501">
                    <a:tc>
                      <a:txBody>
                        <a:bodyPr/>
                        <a:lstStyle/>
                        <a:p>
                          <a:pPr marL="0" marR="0" indent="0" algn="ctr" fontAlgn="base" latinLnBrk="0">
                            <a:lnSpc>
                              <a:spcPct val="16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altLang="ko-KR" sz="1200" kern="0" spc="0" dirty="0" smtClean="0">
                              <a:solidFill>
                                <a:srgbClr val="000000"/>
                              </a:solidFill>
                              <a:effectLst/>
                              <a:latin typeface="+mn-ea"/>
                              <a:ea typeface="+mn-ea"/>
                            </a:rPr>
                            <a:t>X</a:t>
                          </a:r>
                          <a:endParaRPr lang="ko-KR" altLang="en-US" sz="1200" kern="0" spc="0" dirty="0">
                            <a:solidFill>
                              <a:srgbClr val="000000"/>
                            </a:solidFill>
                            <a:effectLst/>
                            <a:latin typeface="+mn-ea"/>
                            <a:ea typeface="+mn-ea"/>
                          </a:endParaRPr>
                        </a:p>
                      </a:txBody>
                      <a:tcPr marL="64770" marR="64770" marT="17907" marB="17907" anchor="ctr">
                        <a:lnL w="3556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556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556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556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fontAlgn="base" latinLnBrk="0">
                            <a:lnSpc>
                              <a:spcPct val="16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kern="0" spc="0" dirty="0">
                              <a:solidFill>
                                <a:srgbClr val="000000"/>
                              </a:solidFill>
                              <a:effectLst/>
                              <a:latin typeface="+mn-ea"/>
                              <a:ea typeface="+mn-ea"/>
                            </a:rPr>
                            <a:t>2</a:t>
                          </a:r>
                        </a:p>
                      </a:txBody>
                      <a:tcPr marL="64770" marR="64770" marT="17907" marB="17907" anchor="ctr">
                        <a:lnL w="3556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556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556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556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fontAlgn="base" latinLnBrk="0">
                            <a:lnSpc>
                              <a:spcPct val="16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kern="0" spc="0" dirty="0">
                              <a:solidFill>
                                <a:srgbClr val="000000"/>
                              </a:solidFill>
                              <a:effectLst/>
                              <a:latin typeface="+mn-ea"/>
                              <a:ea typeface="+mn-ea"/>
                            </a:rPr>
                            <a:t>3</a:t>
                          </a:r>
                        </a:p>
                      </a:txBody>
                      <a:tcPr marL="64770" marR="64770" marT="17907" marB="17907" anchor="ctr">
                        <a:lnL w="3556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556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556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556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fontAlgn="base" latinLnBrk="0">
                            <a:lnSpc>
                              <a:spcPct val="16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kern="0" spc="0" dirty="0">
                              <a:solidFill>
                                <a:srgbClr val="000000"/>
                              </a:solidFill>
                              <a:effectLst/>
                              <a:latin typeface="+mn-ea"/>
                              <a:ea typeface="+mn-ea"/>
                            </a:rPr>
                            <a:t>4</a:t>
                          </a:r>
                        </a:p>
                      </a:txBody>
                      <a:tcPr marL="64770" marR="64770" marT="17907" marB="17907" anchor="ctr">
                        <a:lnL w="3556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556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556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556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fontAlgn="base" latinLnBrk="0">
                            <a:lnSpc>
                              <a:spcPct val="16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kern="0" spc="0" dirty="0">
                              <a:solidFill>
                                <a:srgbClr val="000000"/>
                              </a:solidFill>
                              <a:effectLst/>
                              <a:latin typeface="+mn-ea"/>
                              <a:ea typeface="+mn-ea"/>
                            </a:rPr>
                            <a:t>5</a:t>
                          </a:r>
                        </a:p>
                      </a:txBody>
                      <a:tcPr marL="64770" marR="64770" marT="17907" marB="17907" anchor="ctr">
                        <a:lnL w="3556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556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556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556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fontAlgn="base" latinLnBrk="0">
                            <a:lnSpc>
                              <a:spcPct val="16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kern="0" spc="0">
                              <a:solidFill>
                                <a:srgbClr val="000000"/>
                              </a:solidFill>
                              <a:effectLst/>
                              <a:latin typeface="+mn-ea"/>
                              <a:ea typeface="+mn-ea"/>
                            </a:rPr>
                            <a:t>6</a:t>
                          </a:r>
                        </a:p>
                      </a:txBody>
                      <a:tcPr marL="64770" marR="64770" marT="17907" marB="17907" anchor="ctr">
                        <a:lnL w="3556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556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556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556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fontAlgn="base" latinLnBrk="0">
                            <a:lnSpc>
                              <a:spcPct val="16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kern="0" spc="0">
                              <a:solidFill>
                                <a:srgbClr val="000000"/>
                              </a:solidFill>
                              <a:effectLst/>
                              <a:latin typeface="+mn-ea"/>
                              <a:ea typeface="+mn-ea"/>
                            </a:rPr>
                            <a:t>7</a:t>
                          </a:r>
                        </a:p>
                      </a:txBody>
                      <a:tcPr marL="64770" marR="64770" marT="17907" marB="17907" anchor="ctr">
                        <a:lnL w="3556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556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556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556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fontAlgn="base" latinLnBrk="0">
                            <a:lnSpc>
                              <a:spcPct val="16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kern="0" spc="0">
                              <a:solidFill>
                                <a:srgbClr val="000000"/>
                              </a:solidFill>
                              <a:effectLst/>
                              <a:latin typeface="+mn-ea"/>
                              <a:ea typeface="+mn-ea"/>
                            </a:rPr>
                            <a:t>8</a:t>
                          </a:r>
                        </a:p>
                      </a:txBody>
                      <a:tcPr marL="64770" marR="64770" marT="17907" marB="17907" anchor="ctr">
                        <a:lnL w="3556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556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556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556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fontAlgn="base" latinLnBrk="0">
                            <a:lnSpc>
                              <a:spcPct val="16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kern="0" spc="0">
                              <a:solidFill>
                                <a:srgbClr val="000000"/>
                              </a:solidFill>
                              <a:effectLst/>
                              <a:latin typeface="+mn-ea"/>
                              <a:ea typeface="+mn-ea"/>
                            </a:rPr>
                            <a:t>9</a:t>
                          </a:r>
                        </a:p>
                      </a:txBody>
                      <a:tcPr marL="64770" marR="64770" marT="17907" marB="17907" anchor="ctr">
                        <a:lnL w="3556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556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556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556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fontAlgn="base" latinLnBrk="0">
                            <a:lnSpc>
                              <a:spcPct val="16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kern="0" spc="0">
                              <a:solidFill>
                                <a:srgbClr val="000000"/>
                              </a:solidFill>
                              <a:effectLst/>
                              <a:latin typeface="+mn-ea"/>
                              <a:ea typeface="+mn-ea"/>
                            </a:rPr>
                            <a:t>10</a:t>
                          </a:r>
                        </a:p>
                      </a:txBody>
                      <a:tcPr marL="64770" marR="64770" marT="17907" marB="17907" anchor="ctr">
                        <a:lnL w="3556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556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556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556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fontAlgn="base" latinLnBrk="0">
                            <a:lnSpc>
                              <a:spcPct val="16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kern="0" spc="0">
                              <a:solidFill>
                                <a:srgbClr val="000000"/>
                              </a:solidFill>
                              <a:effectLst/>
                              <a:latin typeface="+mn-ea"/>
                              <a:ea typeface="+mn-ea"/>
                            </a:rPr>
                            <a:t>11</a:t>
                          </a:r>
                        </a:p>
                      </a:txBody>
                      <a:tcPr marL="64770" marR="64770" marT="17907" marB="17907" anchor="ctr">
                        <a:lnL w="3556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556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556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556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fontAlgn="base" latinLnBrk="0">
                            <a:lnSpc>
                              <a:spcPct val="16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kern="0" spc="0">
                              <a:solidFill>
                                <a:srgbClr val="000000"/>
                              </a:solidFill>
                              <a:effectLst/>
                              <a:latin typeface="+mn-ea"/>
                              <a:ea typeface="+mn-ea"/>
                            </a:rPr>
                            <a:t>12</a:t>
                          </a:r>
                        </a:p>
                      </a:txBody>
                      <a:tcPr marL="64770" marR="64770" marT="17907" marB="17907" anchor="ctr">
                        <a:lnL w="3556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556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556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556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fontAlgn="base" latinLnBrk="0">
                            <a:lnSpc>
                              <a:spcPct val="16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ko-KR" altLang="en-US" sz="1200" kern="0" spc="0" dirty="0">
                              <a:solidFill>
                                <a:srgbClr val="000000"/>
                              </a:solidFill>
                              <a:effectLst/>
                              <a:latin typeface="+mn-ea"/>
                              <a:ea typeface="+mn-ea"/>
                            </a:rPr>
                            <a:t>합</a:t>
                          </a:r>
                        </a:p>
                      </a:txBody>
                      <a:tcPr marL="64770" marR="64770" marT="17907" marB="17907" anchor="ctr">
                        <a:lnL w="3556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556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556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556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198501">
                    <a:tc>
                      <a:txBody>
                        <a:bodyPr/>
                        <a:lstStyle/>
                        <a:p>
                          <a:pPr marL="0" marR="0" indent="0" algn="ctr" fontAlgn="base" latinLnBrk="0">
                            <a:lnSpc>
                              <a:spcPct val="16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altLang="ko-KR" sz="1200" kern="0" spc="0" dirty="0" err="1" smtClean="0">
                              <a:solidFill>
                                <a:srgbClr val="000000"/>
                              </a:solidFill>
                              <a:effectLst/>
                              <a:latin typeface="+mn-ea"/>
                              <a:ea typeface="+mn-ea"/>
                            </a:rPr>
                            <a:t>Pr</a:t>
                          </a:r>
                          <a:r>
                            <a:rPr lang="en-US" altLang="ko-KR" sz="1200" kern="0" spc="0" dirty="0" smtClean="0">
                              <a:solidFill>
                                <a:srgbClr val="000000"/>
                              </a:solidFill>
                              <a:effectLst/>
                              <a:latin typeface="+mn-ea"/>
                              <a:ea typeface="+mn-ea"/>
                            </a:rPr>
                            <a:t>(X=</a:t>
                          </a:r>
                          <a14:m>
                            <m:oMath xmlns:m="http://schemas.openxmlformats.org/officeDocument/2006/math">
                              <m:r>
                                <a:rPr lang="en-US" altLang="ko-KR" sz="1200" i="1" smtClean="0">
                                  <a:latin typeface="Cambria Math"/>
                                </a:rPr>
                                <m:t>𝑥</m:t>
                              </m:r>
                            </m:oMath>
                          </a14:m>
                          <a:r>
                            <a:rPr lang="en-US" altLang="ko-KR" sz="1200" kern="0" spc="0" dirty="0" smtClean="0">
                              <a:solidFill>
                                <a:srgbClr val="000000"/>
                              </a:solidFill>
                              <a:effectLst/>
                              <a:latin typeface="+mn-ea"/>
                              <a:ea typeface="+mn-ea"/>
                            </a:rPr>
                            <a:t>)</a:t>
                          </a:r>
                          <a:endParaRPr lang="ko-KR" altLang="en-US" sz="1200" kern="0" spc="0" dirty="0">
                            <a:solidFill>
                              <a:srgbClr val="000000"/>
                            </a:solidFill>
                            <a:effectLst/>
                            <a:latin typeface="+mn-ea"/>
                            <a:ea typeface="+mn-ea"/>
                          </a:endParaRPr>
                        </a:p>
                      </a:txBody>
                      <a:tcPr marL="64770" marR="64770" marT="17907" marB="17907" anchor="ctr">
                        <a:lnL w="3556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556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556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556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fontAlgn="base" latinLnBrk="0">
                            <a:lnSpc>
                              <a:spcPct val="16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kern="0" spc="0">
                              <a:solidFill>
                                <a:srgbClr val="000000"/>
                              </a:solidFill>
                              <a:effectLst/>
                              <a:latin typeface="+mn-ea"/>
                              <a:ea typeface="+mn-ea"/>
                            </a:rPr>
                            <a:t>1/36</a:t>
                          </a:r>
                        </a:p>
                      </a:txBody>
                      <a:tcPr marL="64770" marR="64770" marT="17907" marB="17907" anchor="ctr">
                        <a:lnL w="3556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556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556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556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fontAlgn="base" latinLnBrk="0">
                            <a:lnSpc>
                              <a:spcPct val="16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kern="0" spc="0">
                              <a:solidFill>
                                <a:srgbClr val="000000"/>
                              </a:solidFill>
                              <a:effectLst/>
                              <a:latin typeface="+mn-ea"/>
                              <a:ea typeface="+mn-ea"/>
                            </a:rPr>
                            <a:t>2/36</a:t>
                          </a:r>
                        </a:p>
                      </a:txBody>
                      <a:tcPr marL="64770" marR="64770" marT="17907" marB="17907" anchor="ctr">
                        <a:lnL w="3556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556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556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556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fontAlgn="base" latinLnBrk="0">
                            <a:lnSpc>
                              <a:spcPct val="16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kern="0" spc="0" dirty="0">
                              <a:solidFill>
                                <a:srgbClr val="000000"/>
                              </a:solidFill>
                              <a:effectLst/>
                              <a:latin typeface="+mn-ea"/>
                              <a:ea typeface="+mn-ea"/>
                            </a:rPr>
                            <a:t>3/36</a:t>
                          </a:r>
                        </a:p>
                      </a:txBody>
                      <a:tcPr marL="64770" marR="64770" marT="17907" marB="17907" anchor="ctr">
                        <a:lnL w="3556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556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556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556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fontAlgn="base" latinLnBrk="0">
                            <a:lnSpc>
                              <a:spcPct val="16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kern="0" spc="0" dirty="0">
                              <a:solidFill>
                                <a:srgbClr val="000000"/>
                              </a:solidFill>
                              <a:effectLst/>
                              <a:latin typeface="+mn-ea"/>
                              <a:ea typeface="+mn-ea"/>
                            </a:rPr>
                            <a:t>4/36</a:t>
                          </a:r>
                        </a:p>
                      </a:txBody>
                      <a:tcPr marL="64770" marR="64770" marT="17907" marB="17907" anchor="ctr">
                        <a:lnL w="3556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556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556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556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fontAlgn="base" latinLnBrk="0">
                            <a:lnSpc>
                              <a:spcPct val="16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kern="0" spc="0" dirty="0">
                              <a:solidFill>
                                <a:srgbClr val="000000"/>
                              </a:solidFill>
                              <a:effectLst/>
                              <a:latin typeface="+mn-ea"/>
                              <a:ea typeface="+mn-ea"/>
                            </a:rPr>
                            <a:t>5/36</a:t>
                          </a:r>
                        </a:p>
                      </a:txBody>
                      <a:tcPr marL="64770" marR="64770" marT="17907" marB="17907" anchor="ctr">
                        <a:lnL w="3556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556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556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556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fontAlgn="base" latinLnBrk="0">
                            <a:lnSpc>
                              <a:spcPct val="16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kern="0" spc="0" dirty="0">
                              <a:solidFill>
                                <a:srgbClr val="000000"/>
                              </a:solidFill>
                              <a:effectLst/>
                              <a:latin typeface="+mn-ea"/>
                              <a:ea typeface="+mn-ea"/>
                            </a:rPr>
                            <a:t>6/36</a:t>
                          </a:r>
                        </a:p>
                      </a:txBody>
                      <a:tcPr marL="64770" marR="64770" marT="17907" marB="17907" anchor="ctr">
                        <a:lnL w="3556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556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556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556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fontAlgn="base" latinLnBrk="0">
                            <a:lnSpc>
                              <a:spcPct val="16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kern="0" spc="0" dirty="0">
                              <a:solidFill>
                                <a:srgbClr val="000000"/>
                              </a:solidFill>
                              <a:effectLst/>
                              <a:latin typeface="+mn-ea"/>
                              <a:ea typeface="+mn-ea"/>
                            </a:rPr>
                            <a:t>5/36</a:t>
                          </a:r>
                        </a:p>
                      </a:txBody>
                      <a:tcPr marL="64770" marR="64770" marT="17907" marB="17907" anchor="ctr">
                        <a:lnL w="3556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556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556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556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fontAlgn="base" latinLnBrk="0">
                            <a:lnSpc>
                              <a:spcPct val="16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kern="0" spc="0" dirty="0">
                              <a:solidFill>
                                <a:srgbClr val="000000"/>
                              </a:solidFill>
                              <a:effectLst/>
                              <a:latin typeface="+mn-ea"/>
                              <a:ea typeface="+mn-ea"/>
                            </a:rPr>
                            <a:t>4/36</a:t>
                          </a:r>
                        </a:p>
                      </a:txBody>
                      <a:tcPr marL="64770" marR="64770" marT="17907" marB="17907" anchor="ctr">
                        <a:lnL w="3556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556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556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556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fontAlgn="base" latinLnBrk="0">
                            <a:lnSpc>
                              <a:spcPct val="16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kern="0" spc="0" dirty="0">
                              <a:solidFill>
                                <a:srgbClr val="000000"/>
                              </a:solidFill>
                              <a:effectLst/>
                              <a:latin typeface="+mn-ea"/>
                              <a:ea typeface="+mn-ea"/>
                            </a:rPr>
                            <a:t>3/26</a:t>
                          </a:r>
                        </a:p>
                      </a:txBody>
                      <a:tcPr marL="64770" marR="64770" marT="17907" marB="17907" anchor="ctr">
                        <a:lnL w="3556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556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556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556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fontAlgn="base" latinLnBrk="0">
                            <a:lnSpc>
                              <a:spcPct val="16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kern="0" spc="0" dirty="0">
                              <a:solidFill>
                                <a:srgbClr val="000000"/>
                              </a:solidFill>
                              <a:effectLst/>
                              <a:latin typeface="+mn-ea"/>
                              <a:ea typeface="+mn-ea"/>
                            </a:rPr>
                            <a:t>2/36</a:t>
                          </a:r>
                        </a:p>
                      </a:txBody>
                      <a:tcPr marL="64770" marR="64770" marT="17907" marB="17907" anchor="ctr">
                        <a:lnL w="3556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556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556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556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fontAlgn="base" latinLnBrk="0">
                            <a:lnSpc>
                              <a:spcPct val="16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kern="0" spc="0" dirty="0">
                              <a:solidFill>
                                <a:srgbClr val="000000"/>
                              </a:solidFill>
                              <a:effectLst/>
                              <a:latin typeface="+mn-ea"/>
                              <a:ea typeface="+mn-ea"/>
                            </a:rPr>
                            <a:t>1/36</a:t>
                          </a:r>
                        </a:p>
                      </a:txBody>
                      <a:tcPr marL="64770" marR="64770" marT="17907" marB="17907" anchor="ctr">
                        <a:lnL w="3556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556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556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556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fontAlgn="base" latinLnBrk="0">
                            <a:lnSpc>
                              <a:spcPct val="16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kern="0" spc="0" dirty="0">
                              <a:solidFill>
                                <a:srgbClr val="000000"/>
                              </a:solidFill>
                              <a:effectLst/>
                              <a:latin typeface="+mn-ea"/>
                              <a:ea typeface="+mn-ea"/>
                            </a:rPr>
                            <a:t>1</a:t>
                          </a:r>
                        </a:p>
                      </a:txBody>
                      <a:tcPr marL="64770" marR="64770" marT="17907" marB="17907" anchor="ctr">
                        <a:lnL w="3556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556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556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556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표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4988990"/>
                  </p:ext>
                </p:extLst>
              </p:nvPr>
            </p:nvGraphicFramePr>
            <p:xfrm>
              <a:off x="683568" y="4509120"/>
              <a:ext cx="8003516" cy="656844"/>
            </p:xfrm>
            <a:graphic>
              <a:graphicData uri="http://schemas.openxmlformats.org/drawingml/2006/table">
                <a:tbl>
                  <a:tblPr/>
                  <a:tblGrid>
                    <a:gridCol w="1231976"/>
                    <a:gridCol w="564295"/>
                    <a:gridCol w="564295"/>
                    <a:gridCol w="564295"/>
                    <a:gridCol w="564295"/>
                    <a:gridCol w="564295"/>
                    <a:gridCol w="564295"/>
                    <a:gridCol w="564295"/>
                    <a:gridCol w="564295"/>
                    <a:gridCol w="564295"/>
                    <a:gridCol w="564295"/>
                    <a:gridCol w="564295"/>
                    <a:gridCol w="564295"/>
                  </a:tblGrid>
                  <a:tr h="328422">
                    <a:tc>
                      <a:txBody>
                        <a:bodyPr/>
                        <a:lstStyle/>
                        <a:p>
                          <a:pPr marL="0" marR="0" indent="0" algn="ctr" fontAlgn="base" latinLnBrk="0">
                            <a:lnSpc>
                              <a:spcPct val="16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altLang="ko-KR" sz="1200" kern="0" spc="0" dirty="0" smtClean="0">
                              <a:solidFill>
                                <a:srgbClr val="000000"/>
                              </a:solidFill>
                              <a:effectLst/>
                              <a:latin typeface="+mn-ea"/>
                              <a:ea typeface="+mn-ea"/>
                            </a:rPr>
                            <a:t>X</a:t>
                          </a:r>
                          <a:endParaRPr lang="ko-KR" altLang="en-US" sz="1200" kern="0" spc="0" dirty="0">
                            <a:solidFill>
                              <a:srgbClr val="000000"/>
                            </a:solidFill>
                            <a:effectLst/>
                            <a:latin typeface="+mn-ea"/>
                            <a:ea typeface="+mn-ea"/>
                          </a:endParaRPr>
                        </a:p>
                      </a:txBody>
                      <a:tcPr marL="64770" marR="64770" marT="17907" marB="17907" anchor="ctr">
                        <a:lnL w="3556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556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556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556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fontAlgn="base" latinLnBrk="0">
                            <a:lnSpc>
                              <a:spcPct val="16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kern="0" spc="0" dirty="0">
                              <a:solidFill>
                                <a:srgbClr val="000000"/>
                              </a:solidFill>
                              <a:effectLst/>
                              <a:latin typeface="+mn-ea"/>
                              <a:ea typeface="+mn-ea"/>
                            </a:rPr>
                            <a:t>2</a:t>
                          </a:r>
                        </a:p>
                      </a:txBody>
                      <a:tcPr marL="64770" marR="64770" marT="17907" marB="17907" anchor="ctr">
                        <a:lnL w="3556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556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556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556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fontAlgn="base" latinLnBrk="0">
                            <a:lnSpc>
                              <a:spcPct val="16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kern="0" spc="0" dirty="0">
                              <a:solidFill>
                                <a:srgbClr val="000000"/>
                              </a:solidFill>
                              <a:effectLst/>
                              <a:latin typeface="+mn-ea"/>
                              <a:ea typeface="+mn-ea"/>
                            </a:rPr>
                            <a:t>3</a:t>
                          </a:r>
                        </a:p>
                      </a:txBody>
                      <a:tcPr marL="64770" marR="64770" marT="17907" marB="17907" anchor="ctr">
                        <a:lnL w="3556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556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556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556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fontAlgn="base" latinLnBrk="0">
                            <a:lnSpc>
                              <a:spcPct val="16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kern="0" spc="0" dirty="0">
                              <a:solidFill>
                                <a:srgbClr val="000000"/>
                              </a:solidFill>
                              <a:effectLst/>
                              <a:latin typeface="+mn-ea"/>
                              <a:ea typeface="+mn-ea"/>
                            </a:rPr>
                            <a:t>4</a:t>
                          </a:r>
                        </a:p>
                      </a:txBody>
                      <a:tcPr marL="64770" marR="64770" marT="17907" marB="17907" anchor="ctr">
                        <a:lnL w="3556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556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556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556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fontAlgn="base" latinLnBrk="0">
                            <a:lnSpc>
                              <a:spcPct val="16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kern="0" spc="0" dirty="0">
                              <a:solidFill>
                                <a:srgbClr val="000000"/>
                              </a:solidFill>
                              <a:effectLst/>
                              <a:latin typeface="+mn-ea"/>
                              <a:ea typeface="+mn-ea"/>
                            </a:rPr>
                            <a:t>5</a:t>
                          </a:r>
                        </a:p>
                      </a:txBody>
                      <a:tcPr marL="64770" marR="64770" marT="17907" marB="17907" anchor="ctr">
                        <a:lnL w="3556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556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556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556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fontAlgn="base" latinLnBrk="0">
                            <a:lnSpc>
                              <a:spcPct val="16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kern="0" spc="0">
                              <a:solidFill>
                                <a:srgbClr val="000000"/>
                              </a:solidFill>
                              <a:effectLst/>
                              <a:latin typeface="+mn-ea"/>
                              <a:ea typeface="+mn-ea"/>
                            </a:rPr>
                            <a:t>6</a:t>
                          </a:r>
                        </a:p>
                      </a:txBody>
                      <a:tcPr marL="64770" marR="64770" marT="17907" marB="17907" anchor="ctr">
                        <a:lnL w="3556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556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556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556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fontAlgn="base" latinLnBrk="0">
                            <a:lnSpc>
                              <a:spcPct val="16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kern="0" spc="0">
                              <a:solidFill>
                                <a:srgbClr val="000000"/>
                              </a:solidFill>
                              <a:effectLst/>
                              <a:latin typeface="+mn-ea"/>
                              <a:ea typeface="+mn-ea"/>
                            </a:rPr>
                            <a:t>7</a:t>
                          </a:r>
                        </a:p>
                      </a:txBody>
                      <a:tcPr marL="64770" marR="64770" marT="17907" marB="17907" anchor="ctr">
                        <a:lnL w="3556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556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556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556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fontAlgn="base" latinLnBrk="0">
                            <a:lnSpc>
                              <a:spcPct val="16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kern="0" spc="0">
                              <a:solidFill>
                                <a:srgbClr val="000000"/>
                              </a:solidFill>
                              <a:effectLst/>
                              <a:latin typeface="+mn-ea"/>
                              <a:ea typeface="+mn-ea"/>
                            </a:rPr>
                            <a:t>8</a:t>
                          </a:r>
                        </a:p>
                      </a:txBody>
                      <a:tcPr marL="64770" marR="64770" marT="17907" marB="17907" anchor="ctr">
                        <a:lnL w="3556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556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556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556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fontAlgn="base" latinLnBrk="0">
                            <a:lnSpc>
                              <a:spcPct val="16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kern="0" spc="0">
                              <a:solidFill>
                                <a:srgbClr val="000000"/>
                              </a:solidFill>
                              <a:effectLst/>
                              <a:latin typeface="+mn-ea"/>
                              <a:ea typeface="+mn-ea"/>
                            </a:rPr>
                            <a:t>9</a:t>
                          </a:r>
                        </a:p>
                      </a:txBody>
                      <a:tcPr marL="64770" marR="64770" marT="17907" marB="17907" anchor="ctr">
                        <a:lnL w="3556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556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556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556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fontAlgn="base" latinLnBrk="0">
                            <a:lnSpc>
                              <a:spcPct val="16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kern="0" spc="0">
                              <a:solidFill>
                                <a:srgbClr val="000000"/>
                              </a:solidFill>
                              <a:effectLst/>
                              <a:latin typeface="+mn-ea"/>
                              <a:ea typeface="+mn-ea"/>
                            </a:rPr>
                            <a:t>10</a:t>
                          </a:r>
                        </a:p>
                      </a:txBody>
                      <a:tcPr marL="64770" marR="64770" marT="17907" marB="17907" anchor="ctr">
                        <a:lnL w="3556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556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556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556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fontAlgn="base" latinLnBrk="0">
                            <a:lnSpc>
                              <a:spcPct val="16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kern="0" spc="0">
                              <a:solidFill>
                                <a:srgbClr val="000000"/>
                              </a:solidFill>
                              <a:effectLst/>
                              <a:latin typeface="+mn-ea"/>
                              <a:ea typeface="+mn-ea"/>
                            </a:rPr>
                            <a:t>11</a:t>
                          </a:r>
                        </a:p>
                      </a:txBody>
                      <a:tcPr marL="64770" marR="64770" marT="17907" marB="17907" anchor="ctr">
                        <a:lnL w="3556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556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556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556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fontAlgn="base" latinLnBrk="0">
                            <a:lnSpc>
                              <a:spcPct val="16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kern="0" spc="0">
                              <a:solidFill>
                                <a:srgbClr val="000000"/>
                              </a:solidFill>
                              <a:effectLst/>
                              <a:latin typeface="+mn-ea"/>
                              <a:ea typeface="+mn-ea"/>
                            </a:rPr>
                            <a:t>12</a:t>
                          </a:r>
                        </a:p>
                      </a:txBody>
                      <a:tcPr marL="64770" marR="64770" marT="17907" marB="17907" anchor="ctr">
                        <a:lnL w="3556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556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556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556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fontAlgn="base" latinLnBrk="0">
                            <a:lnSpc>
                              <a:spcPct val="16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ko-KR" altLang="en-US" sz="1200" kern="0" spc="0" dirty="0">
                              <a:solidFill>
                                <a:srgbClr val="000000"/>
                              </a:solidFill>
                              <a:effectLst/>
                              <a:latin typeface="+mn-ea"/>
                              <a:ea typeface="+mn-ea"/>
                            </a:rPr>
                            <a:t>합</a:t>
                          </a:r>
                        </a:p>
                      </a:txBody>
                      <a:tcPr marL="64770" marR="64770" marT="17907" marB="17907" anchor="ctr">
                        <a:lnL w="3556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556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556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556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28422"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marL="64770" marR="64770" marT="17907" marB="17907" anchor="ctr">
                        <a:lnL w="3556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556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556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556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t="-103774" r="-550495" b="-1132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fontAlgn="base" latinLnBrk="0">
                            <a:lnSpc>
                              <a:spcPct val="16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kern="0" spc="0">
                              <a:solidFill>
                                <a:srgbClr val="000000"/>
                              </a:solidFill>
                              <a:effectLst/>
                              <a:latin typeface="+mn-ea"/>
                              <a:ea typeface="+mn-ea"/>
                            </a:rPr>
                            <a:t>1/36</a:t>
                          </a:r>
                        </a:p>
                      </a:txBody>
                      <a:tcPr marL="64770" marR="64770" marT="17907" marB="17907" anchor="ctr">
                        <a:lnL w="3556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556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556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556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fontAlgn="base" latinLnBrk="0">
                            <a:lnSpc>
                              <a:spcPct val="16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kern="0" spc="0">
                              <a:solidFill>
                                <a:srgbClr val="000000"/>
                              </a:solidFill>
                              <a:effectLst/>
                              <a:latin typeface="+mn-ea"/>
                              <a:ea typeface="+mn-ea"/>
                            </a:rPr>
                            <a:t>2/36</a:t>
                          </a:r>
                        </a:p>
                      </a:txBody>
                      <a:tcPr marL="64770" marR="64770" marT="17907" marB="17907" anchor="ctr">
                        <a:lnL w="3556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556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556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556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fontAlgn="base" latinLnBrk="0">
                            <a:lnSpc>
                              <a:spcPct val="16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kern="0" spc="0" dirty="0">
                              <a:solidFill>
                                <a:srgbClr val="000000"/>
                              </a:solidFill>
                              <a:effectLst/>
                              <a:latin typeface="+mn-ea"/>
                              <a:ea typeface="+mn-ea"/>
                            </a:rPr>
                            <a:t>3/36</a:t>
                          </a:r>
                        </a:p>
                      </a:txBody>
                      <a:tcPr marL="64770" marR="64770" marT="17907" marB="17907" anchor="ctr">
                        <a:lnL w="3556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556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556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556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fontAlgn="base" latinLnBrk="0">
                            <a:lnSpc>
                              <a:spcPct val="16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kern="0" spc="0" dirty="0">
                              <a:solidFill>
                                <a:srgbClr val="000000"/>
                              </a:solidFill>
                              <a:effectLst/>
                              <a:latin typeface="+mn-ea"/>
                              <a:ea typeface="+mn-ea"/>
                            </a:rPr>
                            <a:t>4/36</a:t>
                          </a:r>
                        </a:p>
                      </a:txBody>
                      <a:tcPr marL="64770" marR="64770" marT="17907" marB="17907" anchor="ctr">
                        <a:lnL w="3556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556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556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556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fontAlgn="base" latinLnBrk="0">
                            <a:lnSpc>
                              <a:spcPct val="16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kern="0" spc="0" dirty="0">
                              <a:solidFill>
                                <a:srgbClr val="000000"/>
                              </a:solidFill>
                              <a:effectLst/>
                              <a:latin typeface="+mn-ea"/>
                              <a:ea typeface="+mn-ea"/>
                            </a:rPr>
                            <a:t>5/36</a:t>
                          </a:r>
                        </a:p>
                      </a:txBody>
                      <a:tcPr marL="64770" marR="64770" marT="17907" marB="17907" anchor="ctr">
                        <a:lnL w="3556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556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556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556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fontAlgn="base" latinLnBrk="0">
                            <a:lnSpc>
                              <a:spcPct val="16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kern="0" spc="0" dirty="0">
                              <a:solidFill>
                                <a:srgbClr val="000000"/>
                              </a:solidFill>
                              <a:effectLst/>
                              <a:latin typeface="+mn-ea"/>
                              <a:ea typeface="+mn-ea"/>
                            </a:rPr>
                            <a:t>6/36</a:t>
                          </a:r>
                        </a:p>
                      </a:txBody>
                      <a:tcPr marL="64770" marR="64770" marT="17907" marB="17907" anchor="ctr">
                        <a:lnL w="3556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556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556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556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fontAlgn="base" latinLnBrk="0">
                            <a:lnSpc>
                              <a:spcPct val="16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kern="0" spc="0" dirty="0">
                              <a:solidFill>
                                <a:srgbClr val="000000"/>
                              </a:solidFill>
                              <a:effectLst/>
                              <a:latin typeface="+mn-ea"/>
                              <a:ea typeface="+mn-ea"/>
                            </a:rPr>
                            <a:t>5/36</a:t>
                          </a:r>
                        </a:p>
                      </a:txBody>
                      <a:tcPr marL="64770" marR="64770" marT="17907" marB="17907" anchor="ctr">
                        <a:lnL w="3556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556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556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556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fontAlgn="base" latinLnBrk="0">
                            <a:lnSpc>
                              <a:spcPct val="16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kern="0" spc="0" dirty="0">
                              <a:solidFill>
                                <a:srgbClr val="000000"/>
                              </a:solidFill>
                              <a:effectLst/>
                              <a:latin typeface="+mn-ea"/>
                              <a:ea typeface="+mn-ea"/>
                            </a:rPr>
                            <a:t>4/36</a:t>
                          </a:r>
                        </a:p>
                      </a:txBody>
                      <a:tcPr marL="64770" marR="64770" marT="17907" marB="17907" anchor="ctr">
                        <a:lnL w="3556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556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556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556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fontAlgn="base" latinLnBrk="0">
                            <a:lnSpc>
                              <a:spcPct val="16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kern="0" spc="0" dirty="0">
                              <a:solidFill>
                                <a:srgbClr val="000000"/>
                              </a:solidFill>
                              <a:effectLst/>
                              <a:latin typeface="+mn-ea"/>
                              <a:ea typeface="+mn-ea"/>
                            </a:rPr>
                            <a:t>3/26</a:t>
                          </a:r>
                        </a:p>
                      </a:txBody>
                      <a:tcPr marL="64770" marR="64770" marT="17907" marB="17907" anchor="ctr">
                        <a:lnL w="3556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556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556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556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fontAlgn="base" latinLnBrk="0">
                            <a:lnSpc>
                              <a:spcPct val="16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kern="0" spc="0" dirty="0">
                              <a:solidFill>
                                <a:srgbClr val="000000"/>
                              </a:solidFill>
                              <a:effectLst/>
                              <a:latin typeface="+mn-ea"/>
                              <a:ea typeface="+mn-ea"/>
                            </a:rPr>
                            <a:t>2/36</a:t>
                          </a:r>
                        </a:p>
                      </a:txBody>
                      <a:tcPr marL="64770" marR="64770" marT="17907" marB="17907" anchor="ctr">
                        <a:lnL w="3556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556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556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556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fontAlgn="base" latinLnBrk="0">
                            <a:lnSpc>
                              <a:spcPct val="16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kern="0" spc="0" dirty="0">
                              <a:solidFill>
                                <a:srgbClr val="000000"/>
                              </a:solidFill>
                              <a:effectLst/>
                              <a:latin typeface="+mn-ea"/>
                              <a:ea typeface="+mn-ea"/>
                            </a:rPr>
                            <a:t>1/36</a:t>
                          </a:r>
                        </a:p>
                      </a:txBody>
                      <a:tcPr marL="64770" marR="64770" marT="17907" marB="17907" anchor="ctr">
                        <a:lnL w="3556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556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556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556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fontAlgn="base" latinLnBrk="0">
                            <a:lnSpc>
                              <a:spcPct val="16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kern="0" spc="0" dirty="0">
                              <a:solidFill>
                                <a:srgbClr val="000000"/>
                              </a:solidFill>
                              <a:effectLst/>
                              <a:latin typeface="+mn-ea"/>
                              <a:ea typeface="+mn-ea"/>
                            </a:rPr>
                            <a:t>1</a:t>
                          </a:r>
                        </a:p>
                      </a:txBody>
                      <a:tcPr marL="64770" marR="64770" marT="17907" marB="17907" anchor="ctr">
                        <a:lnL w="3556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556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556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556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7" name="모서리가 둥근 직사각형 6"/>
          <p:cNvSpPr/>
          <p:nvPr/>
        </p:nvSpPr>
        <p:spPr>
          <a:xfrm>
            <a:off x="7740352" y="0"/>
            <a:ext cx="669926" cy="4046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50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818117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제</a:t>
            </a:r>
            <a:r>
              <a:rPr lang="en-US" altLang="ko-KR" dirty="0" smtClean="0"/>
              <a:t>4</a:t>
            </a:r>
            <a:r>
              <a:rPr lang="ko-KR" altLang="en-US" dirty="0" smtClean="0"/>
              <a:t>장 추측통계</a:t>
            </a:r>
            <a:r>
              <a:rPr lang="ko-KR" altLang="en-US" sz="1800" dirty="0" smtClean="0"/>
              <a:t>         </a:t>
            </a:r>
            <a:r>
              <a:rPr lang="ko-KR" alt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확률과 확률분포</a:t>
            </a:r>
            <a:endParaRPr lang="ko-KR" altLang="en-US" sz="1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내용 개체 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ko-KR" altLang="en-US" u="sng" dirty="0" smtClean="0"/>
                  <a:t>이산확률변수의  </a:t>
                </a:r>
                <a:r>
                  <a:rPr lang="en-US" altLang="ko-KR" u="sng" dirty="0" smtClean="0"/>
                  <a:t>X</a:t>
                </a:r>
                <a:r>
                  <a:rPr lang="ko-KR" altLang="en-US" u="sng" dirty="0" smtClean="0"/>
                  <a:t>의 </a:t>
                </a:r>
                <a:r>
                  <a:rPr lang="ko-KR" altLang="en-US" u="sng" dirty="0"/>
                  <a:t>확률분포는 </a:t>
                </a:r>
                <a:r>
                  <a:rPr lang="ko-KR" altLang="en-US" u="sng" dirty="0" smtClean="0"/>
                  <a:t>이산확률변수 </a:t>
                </a:r>
                <a:r>
                  <a:rPr lang="en-US" altLang="ko-KR" u="sng" dirty="0" smtClean="0"/>
                  <a:t>X</a:t>
                </a:r>
                <a:r>
                  <a:rPr lang="ko-KR" altLang="en-US" u="sng" dirty="0" smtClean="0"/>
                  <a:t>가 </a:t>
                </a:r>
                <a:r>
                  <a:rPr lang="ko-KR" altLang="en-US" u="sng" dirty="0"/>
                  <a:t>취하는 값 </a:t>
                </a:r>
                <a14:m>
                  <m:oMath xmlns:m="http://schemas.openxmlformats.org/officeDocument/2006/math">
                    <m:r>
                      <a:rPr lang="en-US" altLang="ko-KR" i="1" u="sng">
                        <a:latin typeface="Cambria Math"/>
                      </a:rPr>
                      <m:t>𝑥</m:t>
                    </m:r>
                  </m:oMath>
                </a14:m>
                <a:r>
                  <a:rPr lang="ko-KR" altLang="en-US" u="sng" dirty="0" smtClean="0"/>
                  <a:t>는 </a:t>
                </a:r>
                <a:r>
                  <a:rPr lang="ko-KR" altLang="en-US" u="sng" dirty="0"/>
                  <a:t>셀 수 있는 집합이며</a:t>
                </a:r>
                <a:r>
                  <a:rPr lang="en-US" altLang="ko-KR" u="sng" dirty="0"/>
                  <a:t>, </a:t>
                </a:r>
                <a:r>
                  <a:rPr lang="ko-KR" altLang="en-US" u="sng" dirty="0"/>
                  <a:t>이에 대응하는 각각의 확률을 </a:t>
                </a:r>
                <a:r>
                  <a:rPr lang="ko-KR" altLang="en-US" u="sng" dirty="0" err="1"/>
                  <a:t>함수식으로</a:t>
                </a:r>
                <a:r>
                  <a:rPr lang="ko-KR" altLang="en-US" u="sng" dirty="0"/>
                  <a:t> 표현한 </a:t>
                </a:r>
                <a:r>
                  <a:rPr lang="ko-KR" altLang="en-US" u="sng" dirty="0" smtClean="0"/>
                  <a:t>것</a:t>
                </a:r>
                <a:endParaRPr lang="en-US" altLang="ko-KR" u="sng" dirty="0" smtClean="0"/>
              </a:p>
              <a:p>
                <a:pPr lvl="1"/>
                <a:endParaRPr lang="en-US" altLang="ko-KR" dirty="0" smtClean="0"/>
              </a:p>
              <a:p>
                <a:pPr lvl="1"/>
                <a:r>
                  <a:rPr lang="ko-KR" altLang="en-US" dirty="0" smtClean="0"/>
                  <a:t>예</a:t>
                </a:r>
                <a:r>
                  <a:rPr lang="en-US" altLang="ko-KR" dirty="0" smtClean="0"/>
                  <a:t>) </a:t>
                </a:r>
                <a:r>
                  <a:rPr lang="ko-KR" altLang="en-US" dirty="0"/>
                  <a:t>두 개의 주사위를 던지는 </a:t>
                </a:r>
                <a:r>
                  <a:rPr lang="ko-KR" altLang="en-US" dirty="0" smtClean="0"/>
                  <a:t>실험에서 나타나는 두 눈의 합을 확률변수 </a:t>
                </a:r>
                <a:r>
                  <a:rPr lang="en-US" altLang="ko-KR" dirty="0" smtClean="0"/>
                  <a:t>X </a:t>
                </a:r>
                <a:r>
                  <a:rPr lang="ko-KR" altLang="en-US" dirty="0" smtClean="0"/>
                  <a:t>라</a:t>
                </a:r>
                <a:r>
                  <a:rPr lang="en-US" altLang="ko-KR" dirty="0" smtClean="0"/>
                  <a:t> </a:t>
                </a:r>
                <a:r>
                  <a:rPr lang="ko-KR" altLang="en-US" dirty="0" smtClean="0"/>
                  <a:t>하면</a:t>
                </a:r>
                <a:endParaRPr lang="en-US" altLang="ko-KR" dirty="0" smtClean="0"/>
              </a:p>
              <a:p>
                <a:pPr marL="457200" lvl="1" indent="0">
                  <a:buNone/>
                </a:pPr>
                <a:r>
                  <a:rPr lang="ko-KR" altLang="en-US" dirty="0" smtClean="0"/>
                  <a:t>    </a:t>
                </a:r>
                <a:endParaRPr lang="en-US" altLang="ko-KR" dirty="0" smtClean="0"/>
              </a:p>
              <a:p>
                <a:pPr marL="457200" lvl="1" indent="0">
                  <a:buNone/>
                </a:pPr>
                <a:r>
                  <a:rPr lang="ko-KR" altLang="en-US" dirty="0" smtClean="0"/>
                  <a:t>확률분포표는</a:t>
                </a:r>
                <a:endParaRPr lang="en-US" altLang="ko-KR" dirty="0" smtClean="0"/>
              </a:p>
              <a:p>
                <a:pPr marL="457200" lvl="1" indent="0">
                  <a:buNone/>
                </a:pPr>
                <a:endParaRPr lang="en-US" altLang="ko-KR" dirty="0"/>
              </a:p>
              <a:p>
                <a:pPr marL="457200" lvl="1" indent="0">
                  <a:buNone/>
                </a:pPr>
                <a:endParaRPr lang="en-US" altLang="ko-KR" dirty="0" smtClean="0"/>
              </a:p>
              <a:p>
                <a:pPr marL="457200" lvl="1" indent="0">
                  <a:buNone/>
                </a:pPr>
                <a:endParaRPr lang="en-US" altLang="ko-KR" dirty="0" smtClean="0"/>
              </a:p>
              <a:p>
                <a:pPr marL="457200" lvl="1" indent="0">
                  <a:buNone/>
                </a:pPr>
                <a:r>
                  <a:rPr lang="ko-KR" altLang="en-US" dirty="0" smtClean="0"/>
                  <a:t>그래프로 표현하면</a:t>
                </a:r>
                <a:endParaRPr lang="en-US" altLang="ko-KR" dirty="0" smtClean="0"/>
              </a:p>
              <a:p>
                <a:pPr lvl="1"/>
                <a:endParaRPr lang="ko-KR" altLang="en-US" dirty="0"/>
              </a:p>
              <a:p>
                <a:endParaRPr lang="ko-KR" altLang="en-US" dirty="0"/>
              </a:p>
            </p:txBody>
          </p:sp>
        </mc:Choice>
        <mc:Fallback xmlns="">
          <p:sp>
            <p:nvSpPr>
              <p:cNvPr id="3" name="내용 개체 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420" t="-59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모서리가 둥근 직사각형 3"/>
          <p:cNvSpPr/>
          <p:nvPr/>
        </p:nvSpPr>
        <p:spPr bwMode="auto">
          <a:xfrm>
            <a:off x="166457" y="807852"/>
            <a:ext cx="3528393" cy="431799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kumimoji="0" lang="ko-KR" altLang="en-US" b="1" dirty="0" smtClean="0"/>
              <a:t>이산확률분포</a:t>
            </a:r>
            <a:endParaRPr kumimoji="0" lang="en-US" altLang="ko-KR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표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8744480"/>
                  </p:ext>
                </p:extLst>
              </p:nvPr>
            </p:nvGraphicFramePr>
            <p:xfrm>
              <a:off x="2062353" y="2924944"/>
              <a:ext cx="6624737" cy="656844"/>
            </p:xfrm>
            <a:graphic>
              <a:graphicData uri="http://schemas.openxmlformats.org/drawingml/2006/table">
                <a:tbl>
                  <a:tblPr/>
                  <a:tblGrid>
                    <a:gridCol w="1019741"/>
                    <a:gridCol w="467083"/>
                    <a:gridCol w="467083"/>
                    <a:gridCol w="467083"/>
                    <a:gridCol w="467083"/>
                    <a:gridCol w="467083"/>
                    <a:gridCol w="467083"/>
                    <a:gridCol w="467083"/>
                    <a:gridCol w="467083"/>
                    <a:gridCol w="467083"/>
                    <a:gridCol w="467083"/>
                    <a:gridCol w="467083"/>
                    <a:gridCol w="467083"/>
                  </a:tblGrid>
                  <a:tr h="198501">
                    <a:tc>
                      <a:txBody>
                        <a:bodyPr/>
                        <a:lstStyle/>
                        <a:p>
                          <a:pPr marL="0" marR="0" indent="0" algn="ctr" fontAlgn="base" latinLnBrk="0">
                            <a:lnSpc>
                              <a:spcPct val="16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altLang="ko-KR" sz="1200" kern="0" spc="0" dirty="0" smtClean="0">
                              <a:solidFill>
                                <a:srgbClr val="000000"/>
                              </a:solidFill>
                              <a:effectLst/>
                              <a:latin typeface="+mn-ea"/>
                              <a:ea typeface="+mn-ea"/>
                            </a:rPr>
                            <a:t>X</a:t>
                          </a:r>
                          <a:endParaRPr lang="ko-KR" altLang="en-US" sz="1200" kern="0" spc="0" dirty="0">
                            <a:solidFill>
                              <a:srgbClr val="000000"/>
                            </a:solidFill>
                            <a:effectLst/>
                            <a:latin typeface="+mn-ea"/>
                            <a:ea typeface="+mn-ea"/>
                          </a:endParaRPr>
                        </a:p>
                      </a:txBody>
                      <a:tcPr marL="64770" marR="64770" marT="17907" marB="17907" anchor="ctr">
                        <a:lnL w="3556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556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556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556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fontAlgn="base" latinLnBrk="0">
                            <a:lnSpc>
                              <a:spcPct val="16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kern="0" spc="0" dirty="0">
                              <a:solidFill>
                                <a:srgbClr val="000000"/>
                              </a:solidFill>
                              <a:effectLst/>
                              <a:latin typeface="+mn-ea"/>
                              <a:ea typeface="+mn-ea"/>
                            </a:rPr>
                            <a:t>2</a:t>
                          </a:r>
                        </a:p>
                      </a:txBody>
                      <a:tcPr marL="64770" marR="64770" marT="17907" marB="17907" anchor="ctr">
                        <a:lnL w="3556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556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556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556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fontAlgn="base" latinLnBrk="0">
                            <a:lnSpc>
                              <a:spcPct val="16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kern="0" spc="0" dirty="0">
                              <a:solidFill>
                                <a:srgbClr val="000000"/>
                              </a:solidFill>
                              <a:effectLst/>
                              <a:latin typeface="+mn-ea"/>
                              <a:ea typeface="+mn-ea"/>
                            </a:rPr>
                            <a:t>3</a:t>
                          </a:r>
                        </a:p>
                      </a:txBody>
                      <a:tcPr marL="64770" marR="64770" marT="17907" marB="17907" anchor="ctr">
                        <a:lnL w="3556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556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556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556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fontAlgn="base" latinLnBrk="0">
                            <a:lnSpc>
                              <a:spcPct val="16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kern="0" spc="0" dirty="0">
                              <a:solidFill>
                                <a:srgbClr val="000000"/>
                              </a:solidFill>
                              <a:effectLst/>
                              <a:latin typeface="+mn-ea"/>
                              <a:ea typeface="+mn-ea"/>
                            </a:rPr>
                            <a:t>4</a:t>
                          </a:r>
                        </a:p>
                      </a:txBody>
                      <a:tcPr marL="64770" marR="64770" marT="17907" marB="17907" anchor="ctr">
                        <a:lnL w="3556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556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556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556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fontAlgn="base" latinLnBrk="0">
                            <a:lnSpc>
                              <a:spcPct val="16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kern="0" spc="0" dirty="0">
                              <a:solidFill>
                                <a:srgbClr val="000000"/>
                              </a:solidFill>
                              <a:effectLst/>
                              <a:latin typeface="+mn-ea"/>
                              <a:ea typeface="+mn-ea"/>
                            </a:rPr>
                            <a:t>5</a:t>
                          </a:r>
                        </a:p>
                      </a:txBody>
                      <a:tcPr marL="64770" marR="64770" marT="17907" marB="17907" anchor="ctr">
                        <a:lnL w="3556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556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556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556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fontAlgn="base" latinLnBrk="0">
                            <a:lnSpc>
                              <a:spcPct val="16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kern="0" spc="0">
                              <a:solidFill>
                                <a:srgbClr val="000000"/>
                              </a:solidFill>
                              <a:effectLst/>
                              <a:latin typeface="+mn-ea"/>
                              <a:ea typeface="+mn-ea"/>
                            </a:rPr>
                            <a:t>6</a:t>
                          </a:r>
                        </a:p>
                      </a:txBody>
                      <a:tcPr marL="64770" marR="64770" marT="17907" marB="17907" anchor="ctr">
                        <a:lnL w="3556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556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556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556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fontAlgn="base" latinLnBrk="0">
                            <a:lnSpc>
                              <a:spcPct val="16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kern="0" spc="0">
                              <a:solidFill>
                                <a:srgbClr val="000000"/>
                              </a:solidFill>
                              <a:effectLst/>
                              <a:latin typeface="+mn-ea"/>
                              <a:ea typeface="+mn-ea"/>
                            </a:rPr>
                            <a:t>7</a:t>
                          </a:r>
                        </a:p>
                      </a:txBody>
                      <a:tcPr marL="64770" marR="64770" marT="17907" marB="17907" anchor="ctr">
                        <a:lnL w="3556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556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556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556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fontAlgn="base" latinLnBrk="0">
                            <a:lnSpc>
                              <a:spcPct val="16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kern="0" spc="0">
                              <a:solidFill>
                                <a:srgbClr val="000000"/>
                              </a:solidFill>
                              <a:effectLst/>
                              <a:latin typeface="+mn-ea"/>
                              <a:ea typeface="+mn-ea"/>
                            </a:rPr>
                            <a:t>8</a:t>
                          </a:r>
                        </a:p>
                      </a:txBody>
                      <a:tcPr marL="64770" marR="64770" marT="17907" marB="17907" anchor="ctr">
                        <a:lnL w="3556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556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556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556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fontAlgn="base" latinLnBrk="0">
                            <a:lnSpc>
                              <a:spcPct val="16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kern="0" spc="0">
                              <a:solidFill>
                                <a:srgbClr val="000000"/>
                              </a:solidFill>
                              <a:effectLst/>
                              <a:latin typeface="+mn-ea"/>
                              <a:ea typeface="+mn-ea"/>
                            </a:rPr>
                            <a:t>9</a:t>
                          </a:r>
                        </a:p>
                      </a:txBody>
                      <a:tcPr marL="64770" marR="64770" marT="17907" marB="17907" anchor="ctr">
                        <a:lnL w="3556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556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556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556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fontAlgn="base" latinLnBrk="0">
                            <a:lnSpc>
                              <a:spcPct val="16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kern="0" spc="0">
                              <a:solidFill>
                                <a:srgbClr val="000000"/>
                              </a:solidFill>
                              <a:effectLst/>
                              <a:latin typeface="+mn-ea"/>
                              <a:ea typeface="+mn-ea"/>
                            </a:rPr>
                            <a:t>10</a:t>
                          </a:r>
                        </a:p>
                      </a:txBody>
                      <a:tcPr marL="64770" marR="64770" marT="17907" marB="17907" anchor="ctr">
                        <a:lnL w="3556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556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556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556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fontAlgn="base" latinLnBrk="0">
                            <a:lnSpc>
                              <a:spcPct val="16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kern="0" spc="0">
                              <a:solidFill>
                                <a:srgbClr val="000000"/>
                              </a:solidFill>
                              <a:effectLst/>
                              <a:latin typeface="+mn-ea"/>
                              <a:ea typeface="+mn-ea"/>
                            </a:rPr>
                            <a:t>11</a:t>
                          </a:r>
                        </a:p>
                      </a:txBody>
                      <a:tcPr marL="64770" marR="64770" marT="17907" marB="17907" anchor="ctr">
                        <a:lnL w="3556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556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556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556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fontAlgn="base" latinLnBrk="0">
                            <a:lnSpc>
                              <a:spcPct val="16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kern="0" spc="0">
                              <a:solidFill>
                                <a:srgbClr val="000000"/>
                              </a:solidFill>
                              <a:effectLst/>
                              <a:latin typeface="+mn-ea"/>
                              <a:ea typeface="+mn-ea"/>
                            </a:rPr>
                            <a:t>12</a:t>
                          </a:r>
                        </a:p>
                      </a:txBody>
                      <a:tcPr marL="64770" marR="64770" marT="17907" marB="17907" anchor="ctr">
                        <a:lnL w="3556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556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556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556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fontAlgn="base" latinLnBrk="0">
                            <a:lnSpc>
                              <a:spcPct val="16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ko-KR" altLang="en-US" sz="1200" kern="0" spc="0" dirty="0">
                              <a:solidFill>
                                <a:srgbClr val="000000"/>
                              </a:solidFill>
                              <a:effectLst/>
                              <a:latin typeface="+mn-ea"/>
                              <a:ea typeface="+mn-ea"/>
                            </a:rPr>
                            <a:t>합</a:t>
                          </a:r>
                        </a:p>
                      </a:txBody>
                      <a:tcPr marL="64770" marR="64770" marT="17907" marB="17907" anchor="ctr">
                        <a:lnL w="3556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556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556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556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198501">
                    <a:tc>
                      <a:txBody>
                        <a:bodyPr/>
                        <a:lstStyle/>
                        <a:p>
                          <a:pPr marL="0" marR="0" indent="0" algn="ctr" fontAlgn="base" latinLnBrk="0">
                            <a:lnSpc>
                              <a:spcPct val="16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altLang="ko-KR" sz="1200" kern="0" spc="0" dirty="0" err="1" smtClean="0">
                              <a:solidFill>
                                <a:srgbClr val="000000"/>
                              </a:solidFill>
                              <a:effectLst/>
                              <a:latin typeface="+mn-ea"/>
                              <a:ea typeface="+mn-ea"/>
                            </a:rPr>
                            <a:t>Pr</a:t>
                          </a:r>
                          <a:r>
                            <a:rPr lang="en-US" altLang="ko-KR" sz="1200" kern="0" spc="0" dirty="0" smtClean="0">
                              <a:solidFill>
                                <a:srgbClr val="000000"/>
                              </a:solidFill>
                              <a:effectLst/>
                              <a:latin typeface="+mn-ea"/>
                              <a:ea typeface="+mn-ea"/>
                            </a:rPr>
                            <a:t>(X=</a:t>
                          </a:r>
                          <a14:m>
                            <m:oMath xmlns:m="http://schemas.openxmlformats.org/officeDocument/2006/math">
                              <m:r>
                                <a:rPr lang="en-US" altLang="ko-KR" sz="1200" i="1" smtClean="0">
                                  <a:latin typeface="Cambria Math"/>
                                </a:rPr>
                                <m:t>𝑥</m:t>
                              </m:r>
                            </m:oMath>
                          </a14:m>
                          <a:r>
                            <a:rPr lang="en-US" altLang="ko-KR" sz="1200" kern="0" spc="0" dirty="0" smtClean="0">
                              <a:solidFill>
                                <a:srgbClr val="000000"/>
                              </a:solidFill>
                              <a:effectLst/>
                              <a:latin typeface="+mn-ea"/>
                              <a:ea typeface="+mn-ea"/>
                            </a:rPr>
                            <a:t>)</a:t>
                          </a:r>
                          <a:endParaRPr lang="ko-KR" altLang="en-US" sz="1200" kern="0" spc="0" dirty="0">
                            <a:solidFill>
                              <a:srgbClr val="000000"/>
                            </a:solidFill>
                            <a:effectLst/>
                            <a:latin typeface="+mn-ea"/>
                            <a:ea typeface="+mn-ea"/>
                          </a:endParaRPr>
                        </a:p>
                      </a:txBody>
                      <a:tcPr marL="64770" marR="64770" marT="17907" marB="17907" anchor="ctr">
                        <a:lnL w="3556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556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556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556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fontAlgn="base" latinLnBrk="0">
                            <a:lnSpc>
                              <a:spcPct val="16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kern="0" spc="0">
                              <a:solidFill>
                                <a:srgbClr val="000000"/>
                              </a:solidFill>
                              <a:effectLst/>
                              <a:latin typeface="+mn-ea"/>
                              <a:ea typeface="+mn-ea"/>
                            </a:rPr>
                            <a:t>1/36</a:t>
                          </a:r>
                        </a:p>
                      </a:txBody>
                      <a:tcPr marL="64770" marR="64770" marT="17907" marB="17907" anchor="ctr">
                        <a:lnL w="3556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556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556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556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fontAlgn="base" latinLnBrk="0">
                            <a:lnSpc>
                              <a:spcPct val="16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kern="0" spc="0">
                              <a:solidFill>
                                <a:srgbClr val="000000"/>
                              </a:solidFill>
                              <a:effectLst/>
                              <a:latin typeface="+mn-ea"/>
                              <a:ea typeface="+mn-ea"/>
                            </a:rPr>
                            <a:t>2/36</a:t>
                          </a:r>
                        </a:p>
                      </a:txBody>
                      <a:tcPr marL="64770" marR="64770" marT="17907" marB="17907" anchor="ctr">
                        <a:lnL w="3556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556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556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556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fontAlgn="base" latinLnBrk="0">
                            <a:lnSpc>
                              <a:spcPct val="16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kern="0" spc="0" dirty="0">
                              <a:solidFill>
                                <a:srgbClr val="000000"/>
                              </a:solidFill>
                              <a:effectLst/>
                              <a:latin typeface="+mn-ea"/>
                              <a:ea typeface="+mn-ea"/>
                            </a:rPr>
                            <a:t>3/36</a:t>
                          </a:r>
                        </a:p>
                      </a:txBody>
                      <a:tcPr marL="64770" marR="64770" marT="17907" marB="17907" anchor="ctr">
                        <a:lnL w="3556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556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556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556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fontAlgn="base" latinLnBrk="0">
                            <a:lnSpc>
                              <a:spcPct val="16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kern="0" spc="0" dirty="0">
                              <a:solidFill>
                                <a:srgbClr val="000000"/>
                              </a:solidFill>
                              <a:effectLst/>
                              <a:latin typeface="+mn-ea"/>
                              <a:ea typeface="+mn-ea"/>
                            </a:rPr>
                            <a:t>4/36</a:t>
                          </a:r>
                        </a:p>
                      </a:txBody>
                      <a:tcPr marL="64770" marR="64770" marT="17907" marB="17907" anchor="ctr">
                        <a:lnL w="3556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556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556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556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fontAlgn="base" latinLnBrk="0">
                            <a:lnSpc>
                              <a:spcPct val="16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kern="0" spc="0" dirty="0">
                              <a:solidFill>
                                <a:srgbClr val="000000"/>
                              </a:solidFill>
                              <a:effectLst/>
                              <a:latin typeface="+mn-ea"/>
                              <a:ea typeface="+mn-ea"/>
                            </a:rPr>
                            <a:t>5/36</a:t>
                          </a:r>
                        </a:p>
                      </a:txBody>
                      <a:tcPr marL="64770" marR="64770" marT="17907" marB="17907" anchor="ctr">
                        <a:lnL w="3556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556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556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556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fontAlgn="base" latinLnBrk="0">
                            <a:lnSpc>
                              <a:spcPct val="16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kern="0" spc="0" dirty="0">
                              <a:solidFill>
                                <a:srgbClr val="000000"/>
                              </a:solidFill>
                              <a:effectLst/>
                              <a:latin typeface="+mn-ea"/>
                              <a:ea typeface="+mn-ea"/>
                            </a:rPr>
                            <a:t>6/36</a:t>
                          </a:r>
                        </a:p>
                      </a:txBody>
                      <a:tcPr marL="64770" marR="64770" marT="17907" marB="17907" anchor="ctr">
                        <a:lnL w="3556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556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556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556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fontAlgn="base" latinLnBrk="0">
                            <a:lnSpc>
                              <a:spcPct val="16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kern="0" spc="0" dirty="0">
                              <a:solidFill>
                                <a:srgbClr val="000000"/>
                              </a:solidFill>
                              <a:effectLst/>
                              <a:latin typeface="+mn-ea"/>
                              <a:ea typeface="+mn-ea"/>
                            </a:rPr>
                            <a:t>5/36</a:t>
                          </a:r>
                        </a:p>
                      </a:txBody>
                      <a:tcPr marL="64770" marR="64770" marT="17907" marB="17907" anchor="ctr">
                        <a:lnL w="3556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556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556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556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fontAlgn="base" latinLnBrk="0">
                            <a:lnSpc>
                              <a:spcPct val="16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kern="0" spc="0" dirty="0">
                              <a:solidFill>
                                <a:srgbClr val="000000"/>
                              </a:solidFill>
                              <a:effectLst/>
                              <a:latin typeface="+mn-ea"/>
                              <a:ea typeface="+mn-ea"/>
                            </a:rPr>
                            <a:t>4/36</a:t>
                          </a:r>
                        </a:p>
                      </a:txBody>
                      <a:tcPr marL="64770" marR="64770" marT="17907" marB="17907" anchor="ctr">
                        <a:lnL w="3556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556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556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556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fontAlgn="base" latinLnBrk="0">
                            <a:lnSpc>
                              <a:spcPct val="16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kern="0" spc="0" dirty="0">
                              <a:solidFill>
                                <a:srgbClr val="000000"/>
                              </a:solidFill>
                              <a:effectLst/>
                              <a:latin typeface="+mn-ea"/>
                              <a:ea typeface="+mn-ea"/>
                            </a:rPr>
                            <a:t>3/26</a:t>
                          </a:r>
                        </a:p>
                      </a:txBody>
                      <a:tcPr marL="64770" marR="64770" marT="17907" marB="17907" anchor="ctr">
                        <a:lnL w="3556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556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556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556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fontAlgn="base" latinLnBrk="0">
                            <a:lnSpc>
                              <a:spcPct val="16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kern="0" spc="0" dirty="0">
                              <a:solidFill>
                                <a:srgbClr val="000000"/>
                              </a:solidFill>
                              <a:effectLst/>
                              <a:latin typeface="+mn-ea"/>
                              <a:ea typeface="+mn-ea"/>
                            </a:rPr>
                            <a:t>2/36</a:t>
                          </a:r>
                        </a:p>
                      </a:txBody>
                      <a:tcPr marL="64770" marR="64770" marT="17907" marB="17907" anchor="ctr">
                        <a:lnL w="3556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556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556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556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fontAlgn="base" latinLnBrk="0">
                            <a:lnSpc>
                              <a:spcPct val="16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kern="0" spc="0" dirty="0">
                              <a:solidFill>
                                <a:srgbClr val="000000"/>
                              </a:solidFill>
                              <a:effectLst/>
                              <a:latin typeface="+mn-ea"/>
                              <a:ea typeface="+mn-ea"/>
                            </a:rPr>
                            <a:t>1/36</a:t>
                          </a:r>
                        </a:p>
                      </a:txBody>
                      <a:tcPr marL="64770" marR="64770" marT="17907" marB="17907" anchor="ctr">
                        <a:lnL w="3556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556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556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556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fontAlgn="base" latinLnBrk="0">
                            <a:lnSpc>
                              <a:spcPct val="16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kern="0" spc="0" dirty="0">
                              <a:solidFill>
                                <a:srgbClr val="000000"/>
                              </a:solidFill>
                              <a:effectLst/>
                              <a:latin typeface="+mn-ea"/>
                              <a:ea typeface="+mn-ea"/>
                            </a:rPr>
                            <a:t>1</a:t>
                          </a:r>
                        </a:p>
                      </a:txBody>
                      <a:tcPr marL="64770" marR="64770" marT="17907" marB="17907" anchor="ctr">
                        <a:lnL w="3556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556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556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556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표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8744480"/>
                  </p:ext>
                </p:extLst>
              </p:nvPr>
            </p:nvGraphicFramePr>
            <p:xfrm>
              <a:off x="2062353" y="2924944"/>
              <a:ext cx="6624737" cy="656844"/>
            </p:xfrm>
            <a:graphic>
              <a:graphicData uri="http://schemas.openxmlformats.org/drawingml/2006/table">
                <a:tbl>
                  <a:tblPr/>
                  <a:tblGrid>
                    <a:gridCol w="1019741"/>
                    <a:gridCol w="467083"/>
                    <a:gridCol w="467083"/>
                    <a:gridCol w="467083"/>
                    <a:gridCol w="467083"/>
                    <a:gridCol w="467083"/>
                    <a:gridCol w="467083"/>
                    <a:gridCol w="467083"/>
                    <a:gridCol w="467083"/>
                    <a:gridCol w="467083"/>
                    <a:gridCol w="467083"/>
                    <a:gridCol w="467083"/>
                    <a:gridCol w="467083"/>
                  </a:tblGrid>
                  <a:tr h="328422">
                    <a:tc>
                      <a:txBody>
                        <a:bodyPr/>
                        <a:lstStyle/>
                        <a:p>
                          <a:pPr marL="0" marR="0" indent="0" algn="ctr" fontAlgn="base" latinLnBrk="0">
                            <a:lnSpc>
                              <a:spcPct val="16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altLang="ko-KR" sz="1200" kern="0" spc="0" dirty="0" smtClean="0">
                              <a:solidFill>
                                <a:srgbClr val="000000"/>
                              </a:solidFill>
                              <a:effectLst/>
                              <a:latin typeface="+mn-ea"/>
                              <a:ea typeface="+mn-ea"/>
                            </a:rPr>
                            <a:t>X</a:t>
                          </a:r>
                          <a:endParaRPr lang="ko-KR" altLang="en-US" sz="1200" kern="0" spc="0" dirty="0">
                            <a:solidFill>
                              <a:srgbClr val="000000"/>
                            </a:solidFill>
                            <a:effectLst/>
                            <a:latin typeface="+mn-ea"/>
                            <a:ea typeface="+mn-ea"/>
                          </a:endParaRPr>
                        </a:p>
                      </a:txBody>
                      <a:tcPr marL="64770" marR="64770" marT="17907" marB="17907" anchor="ctr">
                        <a:lnL w="3556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556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556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556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fontAlgn="base" latinLnBrk="0">
                            <a:lnSpc>
                              <a:spcPct val="16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kern="0" spc="0" dirty="0">
                              <a:solidFill>
                                <a:srgbClr val="000000"/>
                              </a:solidFill>
                              <a:effectLst/>
                              <a:latin typeface="+mn-ea"/>
                              <a:ea typeface="+mn-ea"/>
                            </a:rPr>
                            <a:t>2</a:t>
                          </a:r>
                        </a:p>
                      </a:txBody>
                      <a:tcPr marL="64770" marR="64770" marT="17907" marB="17907" anchor="ctr">
                        <a:lnL w="3556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556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556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556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fontAlgn="base" latinLnBrk="0">
                            <a:lnSpc>
                              <a:spcPct val="16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kern="0" spc="0" dirty="0">
                              <a:solidFill>
                                <a:srgbClr val="000000"/>
                              </a:solidFill>
                              <a:effectLst/>
                              <a:latin typeface="+mn-ea"/>
                              <a:ea typeface="+mn-ea"/>
                            </a:rPr>
                            <a:t>3</a:t>
                          </a:r>
                        </a:p>
                      </a:txBody>
                      <a:tcPr marL="64770" marR="64770" marT="17907" marB="17907" anchor="ctr">
                        <a:lnL w="3556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556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556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556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fontAlgn="base" latinLnBrk="0">
                            <a:lnSpc>
                              <a:spcPct val="16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kern="0" spc="0" dirty="0">
                              <a:solidFill>
                                <a:srgbClr val="000000"/>
                              </a:solidFill>
                              <a:effectLst/>
                              <a:latin typeface="+mn-ea"/>
                              <a:ea typeface="+mn-ea"/>
                            </a:rPr>
                            <a:t>4</a:t>
                          </a:r>
                        </a:p>
                      </a:txBody>
                      <a:tcPr marL="64770" marR="64770" marT="17907" marB="17907" anchor="ctr">
                        <a:lnL w="3556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556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556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556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fontAlgn="base" latinLnBrk="0">
                            <a:lnSpc>
                              <a:spcPct val="16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kern="0" spc="0" dirty="0">
                              <a:solidFill>
                                <a:srgbClr val="000000"/>
                              </a:solidFill>
                              <a:effectLst/>
                              <a:latin typeface="+mn-ea"/>
                              <a:ea typeface="+mn-ea"/>
                            </a:rPr>
                            <a:t>5</a:t>
                          </a:r>
                        </a:p>
                      </a:txBody>
                      <a:tcPr marL="64770" marR="64770" marT="17907" marB="17907" anchor="ctr">
                        <a:lnL w="3556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556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556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556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fontAlgn="base" latinLnBrk="0">
                            <a:lnSpc>
                              <a:spcPct val="16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kern="0" spc="0">
                              <a:solidFill>
                                <a:srgbClr val="000000"/>
                              </a:solidFill>
                              <a:effectLst/>
                              <a:latin typeface="+mn-ea"/>
                              <a:ea typeface="+mn-ea"/>
                            </a:rPr>
                            <a:t>6</a:t>
                          </a:r>
                        </a:p>
                      </a:txBody>
                      <a:tcPr marL="64770" marR="64770" marT="17907" marB="17907" anchor="ctr">
                        <a:lnL w="3556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556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556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556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fontAlgn="base" latinLnBrk="0">
                            <a:lnSpc>
                              <a:spcPct val="16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kern="0" spc="0">
                              <a:solidFill>
                                <a:srgbClr val="000000"/>
                              </a:solidFill>
                              <a:effectLst/>
                              <a:latin typeface="+mn-ea"/>
                              <a:ea typeface="+mn-ea"/>
                            </a:rPr>
                            <a:t>7</a:t>
                          </a:r>
                        </a:p>
                      </a:txBody>
                      <a:tcPr marL="64770" marR="64770" marT="17907" marB="17907" anchor="ctr">
                        <a:lnL w="3556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556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556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556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fontAlgn="base" latinLnBrk="0">
                            <a:lnSpc>
                              <a:spcPct val="16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kern="0" spc="0">
                              <a:solidFill>
                                <a:srgbClr val="000000"/>
                              </a:solidFill>
                              <a:effectLst/>
                              <a:latin typeface="+mn-ea"/>
                              <a:ea typeface="+mn-ea"/>
                            </a:rPr>
                            <a:t>8</a:t>
                          </a:r>
                        </a:p>
                      </a:txBody>
                      <a:tcPr marL="64770" marR="64770" marT="17907" marB="17907" anchor="ctr">
                        <a:lnL w="3556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556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556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556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fontAlgn="base" latinLnBrk="0">
                            <a:lnSpc>
                              <a:spcPct val="16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kern="0" spc="0">
                              <a:solidFill>
                                <a:srgbClr val="000000"/>
                              </a:solidFill>
                              <a:effectLst/>
                              <a:latin typeface="+mn-ea"/>
                              <a:ea typeface="+mn-ea"/>
                            </a:rPr>
                            <a:t>9</a:t>
                          </a:r>
                        </a:p>
                      </a:txBody>
                      <a:tcPr marL="64770" marR="64770" marT="17907" marB="17907" anchor="ctr">
                        <a:lnL w="3556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556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556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556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fontAlgn="base" latinLnBrk="0">
                            <a:lnSpc>
                              <a:spcPct val="16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kern="0" spc="0">
                              <a:solidFill>
                                <a:srgbClr val="000000"/>
                              </a:solidFill>
                              <a:effectLst/>
                              <a:latin typeface="+mn-ea"/>
                              <a:ea typeface="+mn-ea"/>
                            </a:rPr>
                            <a:t>10</a:t>
                          </a:r>
                        </a:p>
                      </a:txBody>
                      <a:tcPr marL="64770" marR="64770" marT="17907" marB="17907" anchor="ctr">
                        <a:lnL w="3556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556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556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556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fontAlgn="base" latinLnBrk="0">
                            <a:lnSpc>
                              <a:spcPct val="16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kern="0" spc="0">
                              <a:solidFill>
                                <a:srgbClr val="000000"/>
                              </a:solidFill>
                              <a:effectLst/>
                              <a:latin typeface="+mn-ea"/>
                              <a:ea typeface="+mn-ea"/>
                            </a:rPr>
                            <a:t>11</a:t>
                          </a:r>
                        </a:p>
                      </a:txBody>
                      <a:tcPr marL="64770" marR="64770" marT="17907" marB="17907" anchor="ctr">
                        <a:lnL w="3556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556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556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556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fontAlgn="base" latinLnBrk="0">
                            <a:lnSpc>
                              <a:spcPct val="16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kern="0" spc="0">
                              <a:solidFill>
                                <a:srgbClr val="000000"/>
                              </a:solidFill>
                              <a:effectLst/>
                              <a:latin typeface="+mn-ea"/>
                              <a:ea typeface="+mn-ea"/>
                            </a:rPr>
                            <a:t>12</a:t>
                          </a:r>
                        </a:p>
                      </a:txBody>
                      <a:tcPr marL="64770" marR="64770" marT="17907" marB="17907" anchor="ctr">
                        <a:lnL w="3556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556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556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556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fontAlgn="base" latinLnBrk="0">
                            <a:lnSpc>
                              <a:spcPct val="16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ko-KR" altLang="en-US" sz="1200" kern="0" spc="0" dirty="0">
                              <a:solidFill>
                                <a:srgbClr val="000000"/>
                              </a:solidFill>
                              <a:effectLst/>
                              <a:latin typeface="+mn-ea"/>
                              <a:ea typeface="+mn-ea"/>
                            </a:rPr>
                            <a:t>합</a:t>
                          </a:r>
                        </a:p>
                      </a:txBody>
                      <a:tcPr marL="64770" marR="64770" marT="17907" marB="17907" anchor="ctr">
                        <a:lnL w="3556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556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556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556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28422"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marL="64770" marR="64770" marT="17907" marB="17907" anchor="ctr">
                        <a:lnL w="3556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556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556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556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4"/>
                          <a:stretch>
                            <a:fillRect t="-101852" r="-551497" b="-925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fontAlgn="base" latinLnBrk="0">
                            <a:lnSpc>
                              <a:spcPct val="16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kern="0" spc="0">
                              <a:solidFill>
                                <a:srgbClr val="000000"/>
                              </a:solidFill>
                              <a:effectLst/>
                              <a:latin typeface="+mn-ea"/>
                              <a:ea typeface="+mn-ea"/>
                            </a:rPr>
                            <a:t>1/36</a:t>
                          </a:r>
                        </a:p>
                      </a:txBody>
                      <a:tcPr marL="64770" marR="64770" marT="17907" marB="17907" anchor="ctr">
                        <a:lnL w="3556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556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556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556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fontAlgn="base" latinLnBrk="0">
                            <a:lnSpc>
                              <a:spcPct val="16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kern="0" spc="0">
                              <a:solidFill>
                                <a:srgbClr val="000000"/>
                              </a:solidFill>
                              <a:effectLst/>
                              <a:latin typeface="+mn-ea"/>
                              <a:ea typeface="+mn-ea"/>
                            </a:rPr>
                            <a:t>2/36</a:t>
                          </a:r>
                        </a:p>
                      </a:txBody>
                      <a:tcPr marL="64770" marR="64770" marT="17907" marB="17907" anchor="ctr">
                        <a:lnL w="3556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556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556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556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fontAlgn="base" latinLnBrk="0">
                            <a:lnSpc>
                              <a:spcPct val="16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kern="0" spc="0" dirty="0">
                              <a:solidFill>
                                <a:srgbClr val="000000"/>
                              </a:solidFill>
                              <a:effectLst/>
                              <a:latin typeface="+mn-ea"/>
                              <a:ea typeface="+mn-ea"/>
                            </a:rPr>
                            <a:t>3/36</a:t>
                          </a:r>
                        </a:p>
                      </a:txBody>
                      <a:tcPr marL="64770" marR="64770" marT="17907" marB="17907" anchor="ctr">
                        <a:lnL w="3556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556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556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556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fontAlgn="base" latinLnBrk="0">
                            <a:lnSpc>
                              <a:spcPct val="16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kern="0" spc="0" dirty="0">
                              <a:solidFill>
                                <a:srgbClr val="000000"/>
                              </a:solidFill>
                              <a:effectLst/>
                              <a:latin typeface="+mn-ea"/>
                              <a:ea typeface="+mn-ea"/>
                            </a:rPr>
                            <a:t>4/36</a:t>
                          </a:r>
                        </a:p>
                      </a:txBody>
                      <a:tcPr marL="64770" marR="64770" marT="17907" marB="17907" anchor="ctr">
                        <a:lnL w="3556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556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556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556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fontAlgn="base" latinLnBrk="0">
                            <a:lnSpc>
                              <a:spcPct val="16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kern="0" spc="0" dirty="0">
                              <a:solidFill>
                                <a:srgbClr val="000000"/>
                              </a:solidFill>
                              <a:effectLst/>
                              <a:latin typeface="+mn-ea"/>
                              <a:ea typeface="+mn-ea"/>
                            </a:rPr>
                            <a:t>5/36</a:t>
                          </a:r>
                        </a:p>
                      </a:txBody>
                      <a:tcPr marL="64770" marR="64770" marT="17907" marB="17907" anchor="ctr">
                        <a:lnL w="3556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556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556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556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fontAlgn="base" latinLnBrk="0">
                            <a:lnSpc>
                              <a:spcPct val="16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kern="0" spc="0" dirty="0">
                              <a:solidFill>
                                <a:srgbClr val="000000"/>
                              </a:solidFill>
                              <a:effectLst/>
                              <a:latin typeface="+mn-ea"/>
                              <a:ea typeface="+mn-ea"/>
                            </a:rPr>
                            <a:t>6/36</a:t>
                          </a:r>
                        </a:p>
                      </a:txBody>
                      <a:tcPr marL="64770" marR="64770" marT="17907" marB="17907" anchor="ctr">
                        <a:lnL w="3556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556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556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556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fontAlgn="base" latinLnBrk="0">
                            <a:lnSpc>
                              <a:spcPct val="16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kern="0" spc="0" dirty="0">
                              <a:solidFill>
                                <a:srgbClr val="000000"/>
                              </a:solidFill>
                              <a:effectLst/>
                              <a:latin typeface="+mn-ea"/>
                              <a:ea typeface="+mn-ea"/>
                            </a:rPr>
                            <a:t>5/36</a:t>
                          </a:r>
                        </a:p>
                      </a:txBody>
                      <a:tcPr marL="64770" marR="64770" marT="17907" marB="17907" anchor="ctr">
                        <a:lnL w="3556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556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556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556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fontAlgn="base" latinLnBrk="0">
                            <a:lnSpc>
                              <a:spcPct val="16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kern="0" spc="0" dirty="0">
                              <a:solidFill>
                                <a:srgbClr val="000000"/>
                              </a:solidFill>
                              <a:effectLst/>
                              <a:latin typeface="+mn-ea"/>
                              <a:ea typeface="+mn-ea"/>
                            </a:rPr>
                            <a:t>4/36</a:t>
                          </a:r>
                        </a:p>
                      </a:txBody>
                      <a:tcPr marL="64770" marR="64770" marT="17907" marB="17907" anchor="ctr">
                        <a:lnL w="3556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556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556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556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fontAlgn="base" latinLnBrk="0">
                            <a:lnSpc>
                              <a:spcPct val="16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kern="0" spc="0" dirty="0">
                              <a:solidFill>
                                <a:srgbClr val="000000"/>
                              </a:solidFill>
                              <a:effectLst/>
                              <a:latin typeface="+mn-ea"/>
                              <a:ea typeface="+mn-ea"/>
                            </a:rPr>
                            <a:t>3/26</a:t>
                          </a:r>
                        </a:p>
                      </a:txBody>
                      <a:tcPr marL="64770" marR="64770" marT="17907" marB="17907" anchor="ctr">
                        <a:lnL w="3556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556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556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556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fontAlgn="base" latinLnBrk="0">
                            <a:lnSpc>
                              <a:spcPct val="16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kern="0" spc="0" dirty="0">
                              <a:solidFill>
                                <a:srgbClr val="000000"/>
                              </a:solidFill>
                              <a:effectLst/>
                              <a:latin typeface="+mn-ea"/>
                              <a:ea typeface="+mn-ea"/>
                            </a:rPr>
                            <a:t>2/36</a:t>
                          </a:r>
                        </a:p>
                      </a:txBody>
                      <a:tcPr marL="64770" marR="64770" marT="17907" marB="17907" anchor="ctr">
                        <a:lnL w="3556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556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556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556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fontAlgn="base" latinLnBrk="0">
                            <a:lnSpc>
                              <a:spcPct val="16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kern="0" spc="0" dirty="0">
                              <a:solidFill>
                                <a:srgbClr val="000000"/>
                              </a:solidFill>
                              <a:effectLst/>
                              <a:latin typeface="+mn-ea"/>
                              <a:ea typeface="+mn-ea"/>
                            </a:rPr>
                            <a:t>1/36</a:t>
                          </a:r>
                        </a:p>
                      </a:txBody>
                      <a:tcPr marL="64770" marR="64770" marT="17907" marB="17907" anchor="ctr">
                        <a:lnL w="3556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556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556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556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fontAlgn="base" latinLnBrk="0">
                            <a:lnSpc>
                              <a:spcPct val="16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kern="0" spc="0" dirty="0">
                              <a:solidFill>
                                <a:srgbClr val="000000"/>
                              </a:solidFill>
                              <a:effectLst/>
                              <a:latin typeface="+mn-ea"/>
                              <a:ea typeface="+mn-ea"/>
                            </a:rPr>
                            <a:t>1</a:t>
                          </a:r>
                        </a:p>
                      </a:txBody>
                      <a:tcPr marL="64770" marR="64770" marT="17907" marB="17907" anchor="ctr">
                        <a:lnL w="3556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556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556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556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Fallback>
      </mc:AlternateContent>
      <p:graphicFrame>
        <p:nvGraphicFramePr>
          <p:cNvPr id="6" name="개체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9639787"/>
              </p:ext>
            </p:extLst>
          </p:nvPr>
        </p:nvGraphicFramePr>
        <p:xfrm>
          <a:off x="2854441" y="3973165"/>
          <a:ext cx="5256584" cy="2562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6" name="워크시트" r:id="rId6" imgW="3445005" imgH="1678860" progId="Excel.Sheet.8">
                  <p:embed/>
                </p:oleObj>
              </mc:Choice>
              <mc:Fallback>
                <p:oleObj name="워크시트" r:id="rId6" imgW="3445005" imgH="167886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854441" y="3973165"/>
                        <a:ext cx="5256584" cy="25628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모서리가 둥근 직사각형 6"/>
          <p:cNvSpPr/>
          <p:nvPr/>
        </p:nvSpPr>
        <p:spPr>
          <a:xfrm>
            <a:off x="7740352" y="0"/>
            <a:ext cx="669926" cy="4046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50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51286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제</a:t>
            </a:r>
            <a:r>
              <a:rPr lang="en-US" altLang="ko-KR" dirty="0" smtClean="0"/>
              <a:t>4</a:t>
            </a:r>
            <a:r>
              <a:rPr lang="ko-KR" altLang="en-US" dirty="0" smtClean="0"/>
              <a:t>장 추측통계</a:t>
            </a:r>
            <a:r>
              <a:rPr lang="ko-KR" altLang="en-US" sz="1800" dirty="0" smtClean="0"/>
              <a:t>         </a:t>
            </a:r>
            <a:r>
              <a:rPr lang="ko-KR" alt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확률과 확률분포</a:t>
            </a:r>
            <a:endParaRPr lang="ko-KR" altLang="en-US" sz="180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u="sng" dirty="0" smtClean="0"/>
              <a:t>연</a:t>
            </a:r>
            <a:r>
              <a:rPr lang="ko-KR" altLang="en-US" u="sng" dirty="0"/>
              <a:t>속</a:t>
            </a:r>
            <a:r>
              <a:rPr lang="en-US" altLang="ko-KR" u="sng" dirty="0" err="1" smtClean="0"/>
              <a:t>확률</a:t>
            </a:r>
            <a:r>
              <a:rPr lang="ko-KR" altLang="en-US" u="sng" dirty="0" smtClean="0"/>
              <a:t>변수는</a:t>
            </a:r>
            <a:r>
              <a:rPr lang="en-US" altLang="ko-KR" u="sng" dirty="0" smtClean="0"/>
              <a:t> </a:t>
            </a:r>
            <a:r>
              <a:rPr lang="en-US" altLang="ko-KR" u="sng" dirty="0" err="1"/>
              <a:t>이산확률변수와는</a:t>
            </a:r>
            <a:r>
              <a:rPr lang="en-US" altLang="ko-KR" u="sng" dirty="0"/>
              <a:t> </a:t>
            </a:r>
            <a:r>
              <a:rPr lang="en-US" altLang="ko-KR" u="sng" dirty="0" err="1"/>
              <a:t>다르게</a:t>
            </a:r>
            <a:r>
              <a:rPr lang="en-US" altLang="ko-KR" u="sng" dirty="0"/>
              <a:t> </a:t>
            </a:r>
            <a:r>
              <a:rPr lang="en-US" altLang="ko-KR" u="sng" dirty="0" err="1"/>
              <a:t>확률변수</a:t>
            </a:r>
            <a:r>
              <a:rPr lang="en-US" altLang="ko-KR" u="sng" dirty="0"/>
              <a:t> </a:t>
            </a:r>
            <a:r>
              <a:rPr lang="en-US" altLang="ko-KR" u="sng" dirty="0" smtClean="0"/>
              <a:t>X 가 </a:t>
            </a:r>
            <a:r>
              <a:rPr lang="en-US" altLang="ko-KR" u="sng" dirty="0" err="1"/>
              <a:t>취하는</a:t>
            </a:r>
            <a:r>
              <a:rPr lang="en-US" altLang="ko-KR" u="sng" dirty="0"/>
              <a:t> </a:t>
            </a:r>
            <a:r>
              <a:rPr lang="en-US" altLang="ko-KR" u="sng" dirty="0" smtClean="0"/>
              <a:t>값</a:t>
            </a:r>
            <a:r>
              <a:rPr lang="ko-KR" altLang="en-US" u="sng" dirty="0" smtClean="0"/>
              <a:t>을</a:t>
            </a:r>
            <a:r>
              <a:rPr lang="en-US" altLang="ko-KR" u="sng" dirty="0" smtClean="0"/>
              <a:t> 셀 수 </a:t>
            </a:r>
            <a:r>
              <a:rPr lang="en-US" altLang="ko-KR" u="sng" dirty="0" err="1"/>
              <a:t>없는</a:t>
            </a:r>
            <a:r>
              <a:rPr lang="en-US" altLang="ko-KR" u="sng" dirty="0"/>
              <a:t> </a:t>
            </a:r>
            <a:r>
              <a:rPr lang="en-US" altLang="ko-KR" u="sng" dirty="0" err="1" smtClean="0"/>
              <a:t>경우</a:t>
            </a:r>
            <a:r>
              <a:rPr lang="ko-KR" altLang="en-US" u="sng" dirty="0" smtClean="0"/>
              <a:t>이다</a:t>
            </a:r>
            <a:r>
              <a:rPr lang="en-US" altLang="ko-KR" u="sng" dirty="0" smtClean="0"/>
              <a:t>. </a:t>
            </a:r>
            <a:r>
              <a:rPr lang="ko-KR" altLang="en-US" u="sng" dirty="0" smtClean="0"/>
              <a:t>따라서 </a:t>
            </a:r>
            <a:r>
              <a:rPr lang="en-US" altLang="ko-KR" u="sng" dirty="0" err="1" smtClean="0"/>
              <a:t>연속확률변수의</a:t>
            </a:r>
            <a:r>
              <a:rPr lang="en-US" altLang="ko-KR" u="sng" dirty="0" smtClean="0"/>
              <a:t>  </a:t>
            </a:r>
            <a:r>
              <a:rPr lang="en-US" altLang="ko-KR" u="sng" dirty="0" err="1" smtClean="0"/>
              <a:t>확률은</a:t>
            </a:r>
            <a:r>
              <a:rPr lang="en-US" altLang="ko-KR" u="sng" dirty="0" smtClean="0"/>
              <a:t> </a:t>
            </a:r>
            <a:r>
              <a:rPr lang="en-US" altLang="ko-KR" u="sng" dirty="0" err="1" smtClean="0"/>
              <a:t>개별값이</a:t>
            </a:r>
            <a:r>
              <a:rPr lang="en-US" altLang="ko-KR" u="sng" dirty="0" smtClean="0"/>
              <a:t> </a:t>
            </a:r>
            <a:r>
              <a:rPr lang="en-US" altLang="ko-KR" u="sng" dirty="0" err="1"/>
              <a:t>아니라</a:t>
            </a:r>
            <a:r>
              <a:rPr lang="en-US" altLang="ko-KR" u="sng" dirty="0"/>
              <a:t> </a:t>
            </a:r>
            <a:r>
              <a:rPr lang="en-US" altLang="ko-KR" u="sng" dirty="0" err="1"/>
              <a:t>일정구간에서</a:t>
            </a:r>
            <a:r>
              <a:rPr lang="en-US" altLang="ko-KR" u="sng" dirty="0"/>
              <a:t> </a:t>
            </a:r>
            <a:r>
              <a:rPr lang="en-US" altLang="ko-KR" u="sng" dirty="0" err="1" smtClean="0"/>
              <a:t>정의</a:t>
            </a:r>
            <a:r>
              <a:rPr lang="en-US" altLang="ko-KR" u="sng" dirty="0" smtClean="0"/>
              <a:t> </a:t>
            </a:r>
            <a:r>
              <a:rPr lang="ko-KR" altLang="en-US" u="sng" dirty="0" smtClean="0"/>
              <a:t>된다</a:t>
            </a:r>
            <a:r>
              <a:rPr lang="en-US" altLang="ko-KR" u="sng" dirty="0" smtClean="0"/>
              <a:t>.</a:t>
            </a:r>
            <a:endParaRPr lang="en-US" altLang="ko-KR" u="sng" dirty="0"/>
          </a:p>
          <a:p>
            <a:endParaRPr lang="en-US" altLang="ko-KR" dirty="0"/>
          </a:p>
          <a:p>
            <a:endParaRPr lang="ko-KR" altLang="en-US" dirty="0"/>
          </a:p>
        </p:txBody>
      </p:sp>
      <p:sp>
        <p:nvSpPr>
          <p:cNvPr id="4" name="모서리가 둥근 직사각형 3"/>
          <p:cNvSpPr/>
          <p:nvPr/>
        </p:nvSpPr>
        <p:spPr bwMode="auto">
          <a:xfrm>
            <a:off x="166457" y="807852"/>
            <a:ext cx="3528393" cy="431799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kumimoji="0" lang="ko-KR" altLang="en-US" b="1" dirty="0" smtClean="0"/>
              <a:t>연속확률변수의 분포</a:t>
            </a:r>
            <a:endParaRPr kumimoji="0" lang="en-US" altLang="ko-KR" b="1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524795"/>
            <a:ext cx="7951606" cy="415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모서리가 둥근 직사각형 5"/>
          <p:cNvSpPr/>
          <p:nvPr/>
        </p:nvSpPr>
        <p:spPr>
          <a:xfrm>
            <a:off x="7740352" y="0"/>
            <a:ext cx="669926" cy="4046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61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49209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제</a:t>
            </a:r>
            <a:r>
              <a:rPr lang="en-US" altLang="ko-KR" dirty="0" smtClean="0"/>
              <a:t>4</a:t>
            </a:r>
            <a:r>
              <a:rPr lang="ko-KR" altLang="en-US" dirty="0" smtClean="0"/>
              <a:t>장 추측통계</a:t>
            </a:r>
            <a:r>
              <a:rPr lang="ko-KR" altLang="en-US" sz="1800" dirty="0" smtClean="0"/>
              <a:t>         </a:t>
            </a:r>
            <a:r>
              <a:rPr lang="ko-KR" alt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확률과 확률분포</a:t>
            </a:r>
            <a:endParaRPr lang="ko-KR" altLang="en-US" sz="180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u="sng" dirty="0" smtClean="0"/>
              <a:t>대부분의 통계분석은 정규분포를 따른다고 전제한다</a:t>
            </a:r>
            <a:r>
              <a:rPr lang="en-US" altLang="ko-KR" u="sng" dirty="0" smtClean="0"/>
              <a:t>. </a:t>
            </a:r>
            <a:r>
              <a:rPr lang="ko-KR" altLang="en-US" u="sng" dirty="0"/>
              <a:t>정규분포는 평균 </a:t>
            </a:r>
            <a:r>
              <a:rPr lang="en-US" altLang="ko-KR" u="sng" dirty="0" smtClean="0"/>
              <a:t>μ</a:t>
            </a:r>
            <a:r>
              <a:rPr lang="ko-KR" altLang="en-US" u="sng" dirty="0" smtClean="0"/>
              <a:t>를 중심으로 좌우대칭인 종</a:t>
            </a:r>
            <a:r>
              <a:rPr lang="en-US" altLang="ko-KR" u="sng" dirty="0" smtClean="0"/>
              <a:t>(bell)</a:t>
            </a:r>
            <a:r>
              <a:rPr lang="ko-KR" altLang="en-US" u="sng" dirty="0" smtClean="0"/>
              <a:t>모양의 형태를 가지며</a:t>
            </a:r>
            <a:r>
              <a:rPr lang="en-US" altLang="ko-KR" u="sng" dirty="0" smtClean="0"/>
              <a:t>, </a:t>
            </a:r>
            <a:r>
              <a:rPr lang="ko-KR" altLang="en-US" u="sng" dirty="0" smtClean="0"/>
              <a:t>그 모양은 평균 </a:t>
            </a:r>
            <a:r>
              <a:rPr lang="en-US" altLang="ko-KR" u="sng" dirty="0" smtClean="0"/>
              <a:t>μ</a:t>
            </a:r>
            <a:r>
              <a:rPr lang="ko-KR" altLang="en-US" u="sng" dirty="0" smtClean="0"/>
              <a:t>와 분산 </a:t>
            </a:r>
            <a:r>
              <a:rPr lang="en-US" altLang="ko-KR" u="sng" dirty="0" smtClean="0"/>
              <a:t>σ</a:t>
            </a:r>
            <a:r>
              <a:rPr lang="en-US" altLang="ko-KR" u="sng" baseline="30000" dirty="0" smtClean="0"/>
              <a:t>2 </a:t>
            </a:r>
            <a:r>
              <a:rPr lang="ko-KR" altLang="en-US" u="sng" dirty="0" smtClean="0"/>
              <a:t>에 의하여 결정된다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sp>
        <p:nvSpPr>
          <p:cNvPr id="4" name="모서리가 둥근 직사각형 3"/>
          <p:cNvSpPr/>
          <p:nvPr/>
        </p:nvSpPr>
        <p:spPr bwMode="auto">
          <a:xfrm>
            <a:off x="166457" y="807852"/>
            <a:ext cx="3901487" cy="431799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kumimoji="0" lang="ko-KR" altLang="en-US" b="1" smtClean="0"/>
              <a:t>정규분포 </a:t>
            </a:r>
            <a:r>
              <a:rPr kumimoji="0" lang="en-US" altLang="ko-KR" b="1" smtClean="0"/>
              <a:t>normal distribution</a:t>
            </a:r>
            <a:endParaRPr kumimoji="0" lang="en-US" altLang="ko-KR" b="1" dirty="0"/>
          </a:p>
        </p:txBody>
      </p:sp>
      <p:pic>
        <p:nvPicPr>
          <p:cNvPr id="18435" name="_x233785904" descr="EMB000017c42dd7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72"/>
          <a:stretch/>
        </p:blipFill>
        <p:spPr bwMode="auto">
          <a:xfrm>
            <a:off x="714029" y="2348880"/>
            <a:ext cx="7530380" cy="4104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모서리가 둥근 직사각형 6"/>
          <p:cNvSpPr/>
          <p:nvPr/>
        </p:nvSpPr>
        <p:spPr>
          <a:xfrm>
            <a:off x="7740352" y="0"/>
            <a:ext cx="669926" cy="4046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62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64309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제</a:t>
            </a:r>
            <a:r>
              <a:rPr lang="en-US" altLang="ko-KR" dirty="0" smtClean="0"/>
              <a:t>4</a:t>
            </a:r>
            <a:r>
              <a:rPr lang="ko-KR" altLang="en-US" dirty="0" smtClean="0"/>
              <a:t>장 추측통계</a:t>
            </a:r>
            <a:r>
              <a:rPr lang="ko-KR" altLang="en-US" sz="1800" dirty="0" smtClean="0"/>
              <a:t>         </a:t>
            </a:r>
            <a:r>
              <a:rPr lang="ko-KR" alt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확률과 확률분포</a:t>
            </a:r>
            <a:endParaRPr lang="ko-KR" altLang="en-US" sz="180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u="sng" dirty="0" smtClean="0"/>
              <a:t>정규분포는 평균 </a:t>
            </a:r>
            <a:r>
              <a:rPr lang="en-US" altLang="ko-KR" u="sng" dirty="0" smtClean="0"/>
              <a:t>μ</a:t>
            </a:r>
            <a:r>
              <a:rPr lang="ko-KR" altLang="en-US" u="sng" dirty="0" smtClean="0"/>
              <a:t>를 중심으로 왼쪽과 오른쪽이 대칭을 이루며</a:t>
            </a:r>
            <a:r>
              <a:rPr lang="en-US" altLang="ko-KR" u="sng" dirty="0" smtClean="0"/>
              <a:t>, </a:t>
            </a:r>
            <a:r>
              <a:rPr lang="ko-KR" altLang="en-US" u="sng" dirty="0" smtClean="0"/>
              <a:t>평균 </a:t>
            </a:r>
            <a:r>
              <a:rPr lang="en-US" altLang="ko-KR" u="sng" dirty="0" smtClean="0"/>
              <a:t>μ</a:t>
            </a:r>
            <a:r>
              <a:rPr lang="ko-KR" altLang="en-US" u="sng" dirty="0" smtClean="0"/>
              <a:t>에서 그 높이가 최대가 됨을 알 수 있다</a:t>
            </a:r>
            <a:r>
              <a:rPr lang="en-US" altLang="ko-KR" u="sng" dirty="0" smtClean="0"/>
              <a:t>.  </a:t>
            </a:r>
            <a:r>
              <a:rPr lang="ko-KR" altLang="en-US" u="sng" dirty="0" smtClean="0"/>
              <a:t>정규분포는 평균과 편차의  거리를 기준으로 면적</a:t>
            </a:r>
            <a:r>
              <a:rPr lang="en-US" altLang="ko-KR" u="sng" dirty="0" smtClean="0"/>
              <a:t>(</a:t>
            </a:r>
            <a:r>
              <a:rPr lang="ko-KR" altLang="en-US" u="sng" dirty="0" smtClean="0"/>
              <a:t>밀도</a:t>
            </a:r>
            <a:r>
              <a:rPr lang="en-US" altLang="ko-KR" u="sng" dirty="0" smtClean="0"/>
              <a:t>)</a:t>
            </a:r>
            <a:r>
              <a:rPr lang="ko-KR" altLang="en-US" u="sng" dirty="0" smtClean="0"/>
              <a:t>를 살펴보면</a:t>
            </a:r>
            <a:r>
              <a:rPr lang="en-US" altLang="ko-KR" u="sng" dirty="0" smtClean="0"/>
              <a:t>, </a:t>
            </a:r>
            <a:r>
              <a:rPr lang="ko-KR" altLang="en-US" u="sng" dirty="0" smtClean="0"/>
              <a:t>평균 </a:t>
            </a:r>
            <a:r>
              <a:rPr lang="en-US" altLang="ko-KR" u="sng" dirty="0" smtClean="0"/>
              <a:t>μ</a:t>
            </a:r>
            <a:r>
              <a:rPr lang="ko-KR" altLang="en-US" u="sng" dirty="0" smtClean="0"/>
              <a:t>로부터 양쪽으로 </a:t>
            </a:r>
            <a:r>
              <a:rPr lang="en-US" altLang="ko-KR" u="sng" dirty="0" smtClean="0"/>
              <a:t>σ</a:t>
            </a:r>
            <a:r>
              <a:rPr lang="ko-KR" altLang="en-US" u="sng" dirty="0" smtClean="0"/>
              <a:t>만큼의 면적의 비율이 </a:t>
            </a:r>
            <a:r>
              <a:rPr lang="en-US" altLang="ko-KR" u="sng" dirty="0" smtClean="0"/>
              <a:t>0.683</a:t>
            </a:r>
            <a:r>
              <a:rPr lang="ko-KR" altLang="en-US" u="sng" dirty="0" smtClean="0"/>
              <a:t>을 차지하며</a:t>
            </a:r>
            <a:r>
              <a:rPr lang="en-US" altLang="ko-KR" u="sng" dirty="0" smtClean="0"/>
              <a:t>, 2σ</a:t>
            </a:r>
            <a:r>
              <a:rPr lang="ko-KR" altLang="en-US" u="sng" dirty="0" smtClean="0"/>
              <a:t>의 면적 비율은 </a:t>
            </a:r>
            <a:r>
              <a:rPr lang="en-US" altLang="ko-KR" u="sng" dirty="0" smtClean="0"/>
              <a:t>0.954</a:t>
            </a:r>
            <a:r>
              <a:rPr lang="ko-KR" altLang="en-US" u="sng" dirty="0" smtClean="0"/>
              <a:t>를 </a:t>
            </a:r>
            <a:r>
              <a:rPr lang="en-US" altLang="ko-KR" u="sng" dirty="0" smtClean="0"/>
              <a:t>3σ</a:t>
            </a:r>
            <a:r>
              <a:rPr lang="ko-KR" altLang="en-US" u="sng" dirty="0" smtClean="0"/>
              <a:t>의 면적은 전체 면적의 </a:t>
            </a:r>
            <a:r>
              <a:rPr lang="en-US" altLang="ko-KR" u="sng" dirty="0" smtClean="0"/>
              <a:t>0.997</a:t>
            </a:r>
            <a:r>
              <a:rPr lang="ko-KR" altLang="en-US" u="sng" dirty="0" smtClean="0"/>
              <a:t>이</a:t>
            </a:r>
            <a:r>
              <a:rPr lang="en-US" altLang="ko-KR" u="sng" dirty="0" smtClean="0"/>
              <a:t> </a:t>
            </a:r>
            <a:r>
              <a:rPr lang="ko-KR" altLang="en-US" u="sng" dirty="0" smtClean="0"/>
              <a:t>된다</a:t>
            </a:r>
            <a:r>
              <a:rPr lang="en-US" altLang="ko-KR" u="sng" dirty="0" smtClean="0"/>
              <a:t>.</a:t>
            </a:r>
            <a:endParaRPr lang="ko-KR" altLang="en-US" u="sng" dirty="0"/>
          </a:p>
        </p:txBody>
      </p:sp>
      <p:sp>
        <p:nvSpPr>
          <p:cNvPr id="4" name="모서리가 둥근 직사각형 3"/>
          <p:cNvSpPr/>
          <p:nvPr/>
        </p:nvSpPr>
        <p:spPr bwMode="auto">
          <a:xfrm>
            <a:off x="166457" y="807852"/>
            <a:ext cx="3901487" cy="431799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kumimoji="0" lang="ko-KR" altLang="en-US" b="1" smtClean="0"/>
              <a:t>정규분포 </a:t>
            </a:r>
            <a:r>
              <a:rPr kumimoji="0" lang="en-US" altLang="ko-KR" b="1" smtClean="0"/>
              <a:t>normal distribution</a:t>
            </a:r>
            <a:endParaRPr kumimoji="0" lang="en-US" altLang="ko-KR" b="1" dirty="0"/>
          </a:p>
        </p:txBody>
      </p:sp>
      <p:pic>
        <p:nvPicPr>
          <p:cNvPr id="18435" name="_x233785904" descr="EMB000017c42dd7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72"/>
          <a:stretch/>
        </p:blipFill>
        <p:spPr bwMode="auto">
          <a:xfrm>
            <a:off x="827584" y="2577666"/>
            <a:ext cx="7139720" cy="3891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모서리가 둥근 직사각형 6"/>
          <p:cNvSpPr/>
          <p:nvPr/>
        </p:nvSpPr>
        <p:spPr>
          <a:xfrm>
            <a:off x="7740352" y="0"/>
            <a:ext cx="669926" cy="4046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63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304683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제</a:t>
            </a:r>
            <a:r>
              <a:rPr lang="en-US" altLang="ko-KR" dirty="0" smtClean="0"/>
              <a:t>3</a:t>
            </a:r>
            <a:r>
              <a:rPr lang="ko-KR" altLang="en-US" dirty="0" smtClean="0"/>
              <a:t>장 기술통계</a:t>
            </a:r>
            <a:r>
              <a:rPr lang="ko-KR" altLang="en-US" sz="1800" dirty="0" smtClean="0"/>
              <a:t>         </a:t>
            </a:r>
            <a:r>
              <a:rPr lang="ko-KR" alt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그래프</a:t>
            </a:r>
            <a:endParaRPr lang="ko-KR" altLang="en-US" sz="180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79512" y="1412776"/>
            <a:ext cx="4968552" cy="5112568"/>
          </a:xfrm>
        </p:spPr>
        <p:txBody>
          <a:bodyPr/>
          <a:lstStyle/>
          <a:p>
            <a:pPr>
              <a:buFont typeface="Wingdings" panose="05000000000000000000" pitchFamily="2" charset="2"/>
              <a:buChar char="u"/>
            </a:pPr>
            <a:r>
              <a:rPr lang="ko-KR" altLang="en-US" dirty="0"/>
              <a:t>자료를 그림으로 시각화 하여 모집단</a:t>
            </a:r>
            <a:r>
              <a:rPr lang="en-US" altLang="ko-KR" dirty="0"/>
              <a:t>(</a:t>
            </a:r>
            <a:r>
              <a:rPr lang="ko-KR" altLang="en-US" dirty="0"/>
              <a:t>분포</a:t>
            </a:r>
            <a:r>
              <a:rPr lang="en-US" altLang="ko-KR" dirty="0"/>
              <a:t>)</a:t>
            </a:r>
            <a:r>
              <a:rPr lang="ko-KR" altLang="en-US" dirty="0"/>
              <a:t>의 특성을 파악하는 방법</a:t>
            </a:r>
            <a:endParaRPr lang="en-US" altLang="ko-KR" dirty="0"/>
          </a:p>
          <a:p>
            <a:pPr lvl="1"/>
            <a:r>
              <a:rPr lang="ko-KR" altLang="en-US" dirty="0" smtClean="0"/>
              <a:t>집단</a:t>
            </a:r>
            <a:r>
              <a:rPr lang="en-US" altLang="ko-KR" dirty="0" smtClean="0"/>
              <a:t>(</a:t>
            </a:r>
            <a:r>
              <a:rPr lang="ko-KR" altLang="en-US" dirty="0" smtClean="0"/>
              <a:t>분포</a:t>
            </a:r>
            <a:r>
              <a:rPr lang="en-US" altLang="ko-KR" dirty="0" smtClean="0"/>
              <a:t>)</a:t>
            </a:r>
            <a:r>
              <a:rPr lang="ko-KR" altLang="en-US" dirty="0" smtClean="0"/>
              <a:t>의 특성을 파악하는 방법 중에서 주로 직관적인 방법에 속함</a:t>
            </a:r>
            <a:endParaRPr lang="en-US" altLang="ko-KR" dirty="0" smtClean="0"/>
          </a:p>
          <a:p>
            <a:endParaRPr lang="en-US" altLang="ko-KR" sz="800" dirty="0"/>
          </a:p>
          <a:p>
            <a:r>
              <a:rPr lang="ko-KR" altLang="en-US" dirty="0" smtClean="0"/>
              <a:t>막대그래프 </a:t>
            </a:r>
            <a:r>
              <a:rPr lang="en-US" altLang="ko-KR" dirty="0" smtClean="0"/>
              <a:t>bar</a:t>
            </a:r>
            <a:r>
              <a:rPr lang="ko-KR" altLang="en-US" dirty="0" smtClean="0"/>
              <a:t> </a:t>
            </a:r>
            <a:r>
              <a:rPr lang="en-US" altLang="ko-KR" dirty="0" smtClean="0"/>
              <a:t>chart </a:t>
            </a:r>
            <a:r>
              <a:rPr lang="ko-KR" altLang="en-US" dirty="0" smtClean="0"/>
              <a:t>또는</a:t>
            </a:r>
            <a:r>
              <a:rPr lang="en-US" altLang="ko-KR" dirty="0" smtClean="0"/>
              <a:t> bar</a:t>
            </a:r>
            <a:r>
              <a:rPr lang="ko-KR" altLang="en-US" dirty="0" smtClean="0"/>
              <a:t> </a:t>
            </a:r>
            <a:r>
              <a:rPr lang="en-US" altLang="ko-KR" dirty="0" smtClean="0"/>
              <a:t>graph</a:t>
            </a:r>
          </a:p>
          <a:p>
            <a:pPr lvl="1"/>
            <a:r>
              <a:rPr lang="ko-KR" altLang="en-US" dirty="0"/>
              <a:t>가로 축에는 범주</a:t>
            </a:r>
            <a:r>
              <a:rPr lang="en-US" altLang="ko-KR" dirty="0"/>
              <a:t>, </a:t>
            </a:r>
            <a:r>
              <a:rPr lang="ko-KR" altLang="en-US" dirty="0"/>
              <a:t>세로 축은 도수 또는 상대도수</a:t>
            </a:r>
            <a:r>
              <a:rPr lang="en-US" altLang="ko-KR" dirty="0"/>
              <a:t>, </a:t>
            </a:r>
            <a:r>
              <a:rPr lang="ko-KR" altLang="en-US" dirty="0"/>
              <a:t>백분율 등을 수직막대의 형태로 표현한 그래프</a:t>
            </a:r>
          </a:p>
          <a:p>
            <a:endParaRPr lang="en-US" altLang="ko-KR" sz="800" dirty="0" smtClean="0"/>
          </a:p>
          <a:p>
            <a:pPr lvl="0"/>
            <a:r>
              <a:rPr lang="ko-KR" altLang="en-US" dirty="0" smtClean="0"/>
              <a:t>히스토그램 </a:t>
            </a:r>
            <a:r>
              <a:rPr lang="en-US" altLang="ko-KR" dirty="0" smtClean="0"/>
              <a:t>histogram</a:t>
            </a:r>
          </a:p>
          <a:p>
            <a:pPr lvl="1"/>
            <a:r>
              <a:rPr lang="ko-KR" altLang="en-US" dirty="0" smtClean="0"/>
              <a:t>도수분포표를 </a:t>
            </a:r>
            <a:r>
              <a:rPr lang="ko-KR" altLang="en-US" dirty="0"/>
              <a:t>그림으로 표현한 것으로</a:t>
            </a:r>
            <a:r>
              <a:rPr lang="en-US" altLang="ko-KR" dirty="0"/>
              <a:t>, </a:t>
            </a:r>
            <a:r>
              <a:rPr lang="ko-KR" altLang="en-US" dirty="0"/>
              <a:t>세로 축에 도수 또는 상대도수를 </a:t>
            </a:r>
            <a:r>
              <a:rPr lang="ko-KR" altLang="en-US" dirty="0" smtClean="0"/>
              <a:t>나타냄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히스토그램의 </a:t>
            </a:r>
            <a:r>
              <a:rPr lang="ko-KR" altLang="en-US" dirty="0"/>
              <a:t>막대는 서로 맞닿아 있어야 하며 사각형의 면적 또는 높이가 도수 또는 상대도수를 </a:t>
            </a:r>
            <a:r>
              <a:rPr lang="ko-KR" altLang="en-US" dirty="0" smtClean="0"/>
              <a:t>표현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히스토그램을 </a:t>
            </a:r>
            <a:r>
              <a:rPr lang="ko-KR" altLang="en-US" dirty="0"/>
              <a:t>통해 자료가 대칭을 이루는지 또는 왼쪽이나 오른쪽으로 치우친 집단인지를 쉽게 알아볼 수 있다</a:t>
            </a:r>
            <a:r>
              <a:rPr lang="en-US" altLang="ko-KR" dirty="0" smtClean="0"/>
              <a:t>.</a:t>
            </a:r>
          </a:p>
        </p:txBody>
      </p:sp>
      <p:sp>
        <p:nvSpPr>
          <p:cNvPr id="4" name="모서리가 둥근 직사각형 3"/>
          <p:cNvSpPr/>
          <p:nvPr/>
        </p:nvSpPr>
        <p:spPr bwMode="auto">
          <a:xfrm>
            <a:off x="166457" y="807852"/>
            <a:ext cx="3528393" cy="431799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kumimoji="0" lang="ko-KR" altLang="en-US" b="1" dirty="0" smtClean="0"/>
              <a:t>그래프</a:t>
            </a:r>
            <a:endParaRPr kumimoji="0" lang="en-US" altLang="ko-KR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937" y="1131680"/>
            <a:ext cx="3953393" cy="2585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_x202448824" descr="EMB00000e100b8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849359"/>
            <a:ext cx="3401638" cy="2412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모서리가 둥근 직사각형 6"/>
          <p:cNvSpPr/>
          <p:nvPr/>
        </p:nvSpPr>
        <p:spPr>
          <a:xfrm>
            <a:off x="7740352" y="0"/>
            <a:ext cx="669926" cy="4046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21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99385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제</a:t>
            </a:r>
            <a:r>
              <a:rPr lang="en-US" altLang="ko-KR" dirty="0" smtClean="0"/>
              <a:t>4</a:t>
            </a:r>
            <a:r>
              <a:rPr lang="ko-KR" altLang="en-US" dirty="0" smtClean="0"/>
              <a:t>장 추측통계</a:t>
            </a:r>
            <a:r>
              <a:rPr lang="ko-KR" altLang="en-US" sz="1800" dirty="0" smtClean="0"/>
              <a:t>         </a:t>
            </a:r>
            <a:r>
              <a:rPr lang="ko-KR" alt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확률과 확률분포</a:t>
            </a:r>
            <a:endParaRPr lang="ko-KR" altLang="en-US" sz="180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84225" lvl="1" indent="-342900">
              <a:buFont typeface="+mj-ea"/>
              <a:buAutoNum type="circleNumDbPlain" startAt="7"/>
            </a:pPr>
            <a:r>
              <a:rPr lang="ko-KR" altLang="en-US"/>
              <a:t>정규분포는 평균 </a:t>
            </a:r>
            <a:r>
              <a:rPr lang="en-US" altLang="ko-KR"/>
              <a:t>μ</a:t>
            </a:r>
            <a:r>
              <a:rPr lang="ko-KR" altLang="en-US"/>
              <a:t> 를 중심으로</a:t>
            </a:r>
            <a:r>
              <a:rPr lang="en-US" altLang="ko-KR"/>
              <a:t>, </a:t>
            </a:r>
            <a:r>
              <a:rPr lang="ko-KR" altLang="en-US"/>
              <a:t>표준편차 </a:t>
            </a:r>
            <a:r>
              <a:rPr lang="en-US" altLang="ko-KR"/>
              <a:t>σ</a:t>
            </a:r>
            <a:r>
              <a:rPr lang="ko-KR" altLang="en-US"/>
              <a:t>의  </a:t>
            </a:r>
            <a:r>
              <a:rPr lang="en-US" altLang="ko-KR"/>
              <a:t>±1σ, ±2σ, ±3σ </a:t>
            </a:r>
            <a:r>
              <a:rPr lang="ko-KR" altLang="en-US"/>
              <a:t>에 </a:t>
            </a:r>
            <a:r>
              <a:rPr lang="ko-KR" altLang="en-US" smtClean="0"/>
              <a:t>따라</a:t>
            </a:r>
            <a:endParaRPr lang="en-US" altLang="ko-KR"/>
          </a:p>
        </p:txBody>
      </p:sp>
      <p:sp>
        <p:nvSpPr>
          <p:cNvPr id="4" name="모서리가 둥근 직사각형 3"/>
          <p:cNvSpPr/>
          <p:nvPr/>
        </p:nvSpPr>
        <p:spPr bwMode="auto">
          <a:xfrm>
            <a:off x="166457" y="807852"/>
            <a:ext cx="3528393" cy="431799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kumimoji="0" lang="ko-KR" altLang="en-US" b="1" smtClean="0"/>
              <a:t>정규분포의 특성</a:t>
            </a:r>
            <a:endParaRPr kumimoji="0" lang="en-US" altLang="ko-KR" b="1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4296277" y="1911328"/>
            <a:ext cx="4380180" cy="316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그룹 8"/>
          <p:cNvGrpSpPr/>
          <p:nvPr/>
        </p:nvGrpSpPr>
        <p:grpSpPr>
          <a:xfrm>
            <a:off x="459231" y="1911328"/>
            <a:ext cx="3807259" cy="1604956"/>
            <a:chOff x="459231" y="1911328"/>
            <a:chExt cx="3807259" cy="1604956"/>
          </a:xfrm>
        </p:grpSpPr>
        <p:pic>
          <p:nvPicPr>
            <p:cNvPr id="6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50000"/>
                      </a14:imgEffect>
                      <a14:imgEffect>
                        <a14:brightnessContrast bright="2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9231" y="1911328"/>
              <a:ext cx="3807259" cy="10849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4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50000"/>
                      </a14:imgEffect>
                      <a14:imgEffect>
                        <a14:brightnessContrast bright="2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5372"/>
            <a:stretch/>
          </p:blipFill>
          <p:spPr bwMode="auto">
            <a:xfrm>
              <a:off x="488597" y="3001088"/>
              <a:ext cx="3703928" cy="5151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" name="모서리가 둥근 직사각형 9"/>
          <p:cNvSpPr/>
          <p:nvPr/>
        </p:nvSpPr>
        <p:spPr>
          <a:xfrm>
            <a:off x="7740352" y="0"/>
            <a:ext cx="669926" cy="4046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63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86203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432" y="2780082"/>
            <a:ext cx="3683520" cy="1395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제</a:t>
            </a:r>
            <a:r>
              <a:rPr lang="en-US" altLang="ko-KR" dirty="0" smtClean="0"/>
              <a:t>4</a:t>
            </a:r>
            <a:r>
              <a:rPr lang="ko-KR" altLang="en-US" dirty="0" smtClean="0"/>
              <a:t>장 추측통계</a:t>
            </a:r>
            <a:r>
              <a:rPr lang="ko-KR" altLang="en-US" sz="1800" dirty="0" smtClean="0"/>
              <a:t>         </a:t>
            </a:r>
            <a:r>
              <a:rPr lang="ko-KR" alt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확률과 확률분포</a:t>
            </a:r>
            <a:endParaRPr lang="ko-KR" altLang="en-US" sz="180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정규분포에서 확률변수가 특정 구간 내에 값을 갖게 될 확률을 직접 구하기는 매우 어려움</a:t>
            </a:r>
            <a:endParaRPr lang="en-US" altLang="ko-KR" dirty="0" smtClean="0"/>
          </a:p>
          <a:p>
            <a:r>
              <a:rPr lang="ko-KR" altLang="en-US" u="sng" dirty="0" smtClean="0"/>
              <a:t>각기 다른 정규분포를 하나의 공통된 정규분포의 형태로 변환시킨 것을 표준정규분포라 하는데 표준정규분포는 평균은 </a:t>
            </a:r>
            <a:r>
              <a:rPr lang="en-US" altLang="ko-KR" u="sng" dirty="0" smtClean="0"/>
              <a:t>0</a:t>
            </a:r>
            <a:r>
              <a:rPr lang="ko-KR" altLang="en-US" u="sng" dirty="0" smtClean="0"/>
              <a:t>이고 분산이 </a:t>
            </a:r>
            <a:r>
              <a:rPr lang="en-US" altLang="ko-KR" u="sng" dirty="0" smtClean="0"/>
              <a:t>1</a:t>
            </a:r>
            <a:r>
              <a:rPr lang="ko-KR" altLang="en-US" u="sng" dirty="0" smtClean="0"/>
              <a:t>인 정규분포를 말한다</a:t>
            </a:r>
            <a:r>
              <a:rPr lang="en-US" altLang="ko-KR" u="sng" dirty="0" smtClean="0"/>
              <a:t>.</a:t>
            </a:r>
            <a:endParaRPr lang="ko-KR" altLang="en-US" u="sng" dirty="0"/>
          </a:p>
        </p:txBody>
      </p:sp>
      <p:sp>
        <p:nvSpPr>
          <p:cNvPr id="4" name="모서리가 둥근 직사각형 3"/>
          <p:cNvSpPr/>
          <p:nvPr/>
        </p:nvSpPr>
        <p:spPr bwMode="auto">
          <a:xfrm>
            <a:off x="166457" y="807852"/>
            <a:ext cx="5053615" cy="431799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kumimoji="0" lang="ko-KR" altLang="en-US" b="1" smtClean="0"/>
              <a:t>표준정규분포 </a:t>
            </a:r>
            <a:r>
              <a:rPr lang="en-US" altLang="ko-KR"/>
              <a:t>standard normal </a:t>
            </a:r>
            <a:r>
              <a:rPr lang="en-US" altLang="ko-KR" smtClean="0"/>
              <a:t>distribution</a:t>
            </a:r>
            <a:endParaRPr kumimoji="0" lang="en-US" altLang="ko-KR" b="1" dirty="0"/>
          </a:p>
        </p:txBody>
      </p:sp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3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8212" y="3573016"/>
            <a:ext cx="6484112" cy="2639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모서리가 둥근 직사각형 6"/>
          <p:cNvSpPr/>
          <p:nvPr/>
        </p:nvSpPr>
        <p:spPr>
          <a:xfrm>
            <a:off x="7740352" y="0"/>
            <a:ext cx="669926" cy="4046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64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86203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제</a:t>
            </a:r>
            <a:r>
              <a:rPr lang="en-US" altLang="ko-KR" dirty="0" smtClean="0"/>
              <a:t>4</a:t>
            </a:r>
            <a:r>
              <a:rPr lang="ko-KR" altLang="en-US" dirty="0" smtClean="0"/>
              <a:t>장 추측통계</a:t>
            </a:r>
            <a:r>
              <a:rPr lang="ko-KR" altLang="en-US" sz="1800" dirty="0" smtClean="0"/>
              <a:t>         </a:t>
            </a:r>
            <a:r>
              <a:rPr lang="ko-KR" alt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확률과 확률분포</a:t>
            </a:r>
            <a:endParaRPr lang="ko-KR" altLang="en-US" sz="1800" dirty="0"/>
          </a:p>
        </p:txBody>
      </p:sp>
      <p:sp>
        <p:nvSpPr>
          <p:cNvPr id="4" name="모서리가 둥근 직사각형 3"/>
          <p:cNvSpPr/>
          <p:nvPr/>
        </p:nvSpPr>
        <p:spPr bwMode="auto">
          <a:xfrm>
            <a:off x="166457" y="807852"/>
            <a:ext cx="3528393" cy="431799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kumimoji="0" lang="ko-KR" altLang="en-US" b="1" smtClean="0"/>
              <a:t>표준정규분포</a:t>
            </a:r>
            <a:endParaRPr kumimoji="0" lang="en-US" altLang="ko-KR" b="1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6591" y="2348880"/>
            <a:ext cx="3937170" cy="3963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941168"/>
            <a:ext cx="2088232" cy="1032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212976"/>
            <a:ext cx="3816424" cy="1317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21089"/>
            <a:ext cx="5881842" cy="108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모서리가 둥근 직사각형 9"/>
          <p:cNvSpPr/>
          <p:nvPr/>
        </p:nvSpPr>
        <p:spPr>
          <a:xfrm>
            <a:off x="7740352" y="0"/>
            <a:ext cx="669926" cy="4046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64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86203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제</a:t>
            </a:r>
            <a:r>
              <a:rPr lang="en-US" altLang="ko-KR" dirty="0" smtClean="0"/>
              <a:t>4</a:t>
            </a:r>
            <a:r>
              <a:rPr lang="ko-KR" altLang="en-US" dirty="0" smtClean="0"/>
              <a:t>장 </a:t>
            </a:r>
            <a:r>
              <a:rPr lang="ko-KR" altLang="en-US" smtClean="0"/>
              <a:t>추측통계</a:t>
            </a:r>
            <a:r>
              <a:rPr lang="ko-KR" altLang="en-US" sz="1800" smtClean="0"/>
              <a:t>         </a:t>
            </a:r>
            <a:r>
              <a:rPr lang="ko-KR" altLang="en-US" sz="18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통계적 분석 </a:t>
            </a:r>
            <a:r>
              <a:rPr lang="en-US" altLang="ko-KR" sz="18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: </a:t>
            </a:r>
            <a:r>
              <a:rPr lang="ko-KR" altLang="en-US" sz="18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추론의 기본 개념</a:t>
            </a:r>
            <a:endParaRPr lang="ko-KR" altLang="en-US" sz="180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79512" y="1412776"/>
            <a:ext cx="8712968" cy="5112568"/>
          </a:xfrm>
        </p:spPr>
        <p:txBody>
          <a:bodyPr/>
          <a:lstStyle/>
          <a:p>
            <a:r>
              <a:rPr lang="ko-KR" altLang="en-US" u="sng" dirty="0" smtClean="0">
                <a:ea typeface="맑은 고딕" pitchFamily="50" charset="-127"/>
              </a:rPr>
              <a:t>일상생활에서 </a:t>
            </a:r>
            <a:r>
              <a:rPr lang="ko-KR" altLang="en-US" u="sng" dirty="0">
                <a:ea typeface="맑은 고딕" pitchFamily="50" charset="-127"/>
              </a:rPr>
              <a:t>미래를 예측하는 과정이나 </a:t>
            </a:r>
            <a:r>
              <a:rPr lang="ko-KR" altLang="en-US" u="sng" dirty="0" err="1">
                <a:ea typeface="맑은 고딕" pitchFamily="50" charset="-127"/>
              </a:rPr>
              <a:t>모수에</a:t>
            </a:r>
            <a:r>
              <a:rPr lang="ko-KR" altLang="en-US" u="sng" dirty="0">
                <a:ea typeface="맑은 고딕" pitchFamily="50" charset="-127"/>
              </a:rPr>
              <a:t> 대한 추정은 대부분 모집단에서 추출한 표본으로부터 정보를 이용하게 되는데</a:t>
            </a:r>
            <a:r>
              <a:rPr lang="en-US" altLang="ko-KR" u="sng" dirty="0">
                <a:ea typeface="맑은 고딕" pitchFamily="50" charset="-127"/>
              </a:rPr>
              <a:t>, </a:t>
            </a:r>
            <a:r>
              <a:rPr lang="ko-KR" altLang="en-US" u="sng" dirty="0">
                <a:ea typeface="맑은 고딕" pitchFamily="50" charset="-127"/>
              </a:rPr>
              <a:t>이러한 모집단에 대한 추측 또는 결정을 하는 과정을 통계적 추론</a:t>
            </a:r>
            <a:r>
              <a:rPr lang="en-US" altLang="ko-KR" u="sng" dirty="0">
                <a:ea typeface="맑은 고딕" pitchFamily="50" charset="-127"/>
              </a:rPr>
              <a:t>(statistical inference)</a:t>
            </a:r>
            <a:r>
              <a:rPr lang="ko-KR" altLang="en-US" u="sng" dirty="0">
                <a:ea typeface="맑은 고딕" pitchFamily="50" charset="-127"/>
              </a:rPr>
              <a:t>이라 </a:t>
            </a:r>
            <a:r>
              <a:rPr lang="ko-KR" altLang="en-US" u="sng" dirty="0" smtClean="0">
                <a:ea typeface="맑은 고딕" pitchFamily="50" charset="-127"/>
              </a:rPr>
              <a:t>함</a:t>
            </a:r>
            <a:endParaRPr lang="en-US" altLang="ko-KR" u="sng" dirty="0" smtClean="0">
              <a:ea typeface="맑은 고딕" pitchFamily="50" charset="-127"/>
            </a:endParaRPr>
          </a:p>
          <a:p>
            <a:endParaRPr lang="en-US" altLang="ko-KR" u="sng" dirty="0" smtClean="0">
              <a:ea typeface="맑은 고딕" pitchFamily="50" charset="-127"/>
            </a:endParaRPr>
          </a:p>
          <a:p>
            <a:r>
              <a:rPr lang="ko-KR" altLang="en-US" u="sng" dirty="0" smtClean="0">
                <a:ea typeface="맑은 고딕" pitchFamily="50" charset="-127"/>
              </a:rPr>
              <a:t>통계적 추론은 크게 두 가지로 분류할 수 있다</a:t>
            </a:r>
            <a:r>
              <a:rPr lang="en-US" altLang="ko-KR" u="sng" dirty="0" smtClean="0">
                <a:ea typeface="맑은 고딕" pitchFamily="50" charset="-127"/>
              </a:rPr>
              <a:t>. </a:t>
            </a:r>
            <a:r>
              <a:rPr lang="ko-KR" altLang="en-US" u="sng" dirty="0" smtClean="0">
                <a:ea typeface="맑은 고딕" pitchFamily="50" charset="-127"/>
              </a:rPr>
              <a:t>하나는 어떤 값에 대하여 추측하는 것이고 다른 하나는 수립된 가설에 대하여 검정 하는 것이다</a:t>
            </a:r>
            <a:r>
              <a:rPr lang="en-US" altLang="ko-KR" u="sng" dirty="0" smtClean="0">
                <a:ea typeface="맑은 고딕" pitchFamily="50" charset="-127"/>
              </a:rPr>
              <a:t>.</a:t>
            </a:r>
            <a:br>
              <a:rPr lang="en-US" altLang="ko-KR" u="sng" dirty="0" smtClean="0">
                <a:ea typeface="맑은 고딕" pitchFamily="50" charset="-127"/>
              </a:rPr>
            </a:br>
            <a:endParaRPr lang="en-US" altLang="ko-KR" u="sng" dirty="0" smtClean="0">
              <a:ea typeface="맑은 고딕" pitchFamily="50" charset="-127"/>
            </a:endParaRPr>
          </a:p>
          <a:p>
            <a:pPr marL="400050">
              <a:buFont typeface="+mj-ea"/>
              <a:buAutoNum type="circleNumDbPlain"/>
            </a:pPr>
            <a:r>
              <a:rPr lang="ko-KR" altLang="en-US" dirty="0">
                <a:ea typeface="맑은 고딕" pitchFamily="50" charset="-127"/>
              </a:rPr>
              <a:t>추정 </a:t>
            </a:r>
            <a:r>
              <a:rPr lang="en-US" altLang="ko-KR" dirty="0">
                <a:ea typeface="맑은 고딕" pitchFamily="50" charset="-127"/>
              </a:rPr>
              <a:t>: </a:t>
            </a:r>
            <a:r>
              <a:rPr lang="en-US" altLang="ko-KR" dirty="0"/>
              <a:t>estimation</a:t>
            </a:r>
          </a:p>
          <a:p>
            <a:pPr lvl="1"/>
            <a:r>
              <a:rPr lang="ko-KR" altLang="en-US" dirty="0">
                <a:ea typeface="맑은 고딕" pitchFamily="50" charset="-127"/>
              </a:rPr>
              <a:t>점 추정 </a:t>
            </a:r>
            <a:r>
              <a:rPr lang="en-US" altLang="ko-KR" dirty="0"/>
              <a:t>point estimation ;</a:t>
            </a:r>
            <a:r>
              <a:rPr lang="ko-KR" altLang="en-US" dirty="0">
                <a:ea typeface="맑은 고딕" pitchFamily="50" charset="-127"/>
              </a:rPr>
              <a:t> </a:t>
            </a:r>
            <a:r>
              <a:rPr lang="ko-KR" altLang="en-US" dirty="0" err="1"/>
              <a:t>모수의</a:t>
            </a:r>
            <a:r>
              <a:rPr lang="ko-KR" altLang="en-US" dirty="0"/>
              <a:t> 참값이라 생각할 수 있는 하나의 수 값을 추정</a:t>
            </a:r>
          </a:p>
          <a:p>
            <a:pPr lvl="1"/>
            <a:r>
              <a:rPr lang="ko-KR" altLang="en-US" dirty="0">
                <a:ea typeface="맑은 고딕" pitchFamily="50" charset="-127"/>
              </a:rPr>
              <a:t>구간추정 </a:t>
            </a:r>
            <a:r>
              <a:rPr lang="en-US" altLang="ko-KR" dirty="0"/>
              <a:t>interval estimation ; </a:t>
            </a:r>
            <a:r>
              <a:rPr lang="ko-KR" altLang="en-US" dirty="0" err="1"/>
              <a:t>모수의</a:t>
            </a:r>
            <a:r>
              <a:rPr lang="ko-KR" altLang="en-US" dirty="0"/>
              <a:t> 참값이 속해 있으리라 기대되는 범위를 추정</a:t>
            </a:r>
            <a:endParaRPr lang="en-US" altLang="ko-KR" dirty="0"/>
          </a:p>
          <a:p>
            <a:pPr marL="514350" lvl="1" indent="0">
              <a:buNone/>
            </a:pPr>
            <a:r>
              <a:rPr lang="en-US" altLang="ko-KR" dirty="0"/>
              <a:t>	                            </a:t>
            </a:r>
            <a:r>
              <a:rPr lang="ko-KR" altLang="en-US" dirty="0"/>
              <a:t>신뢰구간 </a:t>
            </a:r>
            <a:r>
              <a:rPr lang="en-US" altLang="ko-KR" dirty="0"/>
              <a:t>confidence interval </a:t>
            </a:r>
            <a:r>
              <a:rPr lang="ko-KR" altLang="en-US" dirty="0"/>
              <a:t>이라고도 </a:t>
            </a:r>
            <a:r>
              <a:rPr lang="ko-KR" altLang="en-US" dirty="0" smtClean="0"/>
              <a:t>함</a:t>
            </a:r>
            <a:endParaRPr lang="en-US" altLang="ko-KR" dirty="0"/>
          </a:p>
          <a:p>
            <a:endParaRPr lang="en-US" altLang="ko-KR" u="sng" dirty="0" smtClean="0">
              <a:ea typeface="맑은 고딕" pitchFamily="50" charset="-127"/>
            </a:endParaRPr>
          </a:p>
          <a:p>
            <a:pPr lvl="2"/>
            <a:endParaRPr lang="en-US" altLang="ko-KR" dirty="0"/>
          </a:p>
          <a:p>
            <a:pPr lvl="1"/>
            <a:endParaRPr lang="ko-KR" altLang="en-US" dirty="0"/>
          </a:p>
        </p:txBody>
      </p:sp>
      <p:sp>
        <p:nvSpPr>
          <p:cNvPr id="4" name="모서리가 둥근 직사각형 3"/>
          <p:cNvSpPr/>
          <p:nvPr/>
        </p:nvSpPr>
        <p:spPr bwMode="auto">
          <a:xfrm>
            <a:off x="166457" y="807852"/>
            <a:ext cx="3528393" cy="431799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kumimoji="0" lang="ko-KR" altLang="en-US" b="1" smtClean="0"/>
              <a:t>통계적 추론의 기본 개념</a:t>
            </a:r>
            <a:endParaRPr kumimoji="0" lang="en-US" altLang="ko-KR" b="1" dirty="0"/>
          </a:p>
        </p:txBody>
      </p:sp>
      <p:sp>
        <p:nvSpPr>
          <p:cNvPr id="5" name="모서리가 둥근 직사각형 4"/>
          <p:cNvSpPr/>
          <p:nvPr/>
        </p:nvSpPr>
        <p:spPr>
          <a:xfrm>
            <a:off x="7740352" y="0"/>
            <a:ext cx="669926" cy="4046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71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54431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제</a:t>
            </a:r>
            <a:r>
              <a:rPr lang="en-US" altLang="ko-KR" dirty="0" smtClean="0"/>
              <a:t>4</a:t>
            </a:r>
            <a:r>
              <a:rPr lang="ko-KR" altLang="en-US" dirty="0" smtClean="0"/>
              <a:t>장 </a:t>
            </a:r>
            <a:r>
              <a:rPr lang="ko-KR" altLang="en-US" smtClean="0"/>
              <a:t>추측통계</a:t>
            </a:r>
            <a:r>
              <a:rPr lang="ko-KR" altLang="en-US" sz="1800" smtClean="0"/>
              <a:t>         </a:t>
            </a:r>
            <a:r>
              <a:rPr lang="ko-KR" altLang="en-US" sz="18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통계적 분석 </a:t>
            </a:r>
            <a:r>
              <a:rPr lang="en-US" altLang="ko-KR" sz="18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: </a:t>
            </a:r>
            <a:r>
              <a:rPr lang="ko-KR" altLang="en-US" sz="18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추론의 기본 개념</a:t>
            </a:r>
            <a:endParaRPr lang="ko-KR" altLang="en-US" sz="180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79512" y="1412776"/>
            <a:ext cx="8712968" cy="5112568"/>
          </a:xfrm>
        </p:spPr>
        <p:txBody>
          <a:bodyPr/>
          <a:lstStyle/>
          <a:p>
            <a:pPr marL="400050">
              <a:buFont typeface="+mj-ea"/>
              <a:buAutoNum type="circleNumDbPlain" startAt="2"/>
            </a:pPr>
            <a:r>
              <a:rPr lang="ko-KR" altLang="en-US" dirty="0" smtClean="0">
                <a:ea typeface="맑은 고딕" pitchFamily="50" charset="-127"/>
              </a:rPr>
              <a:t>검정</a:t>
            </a:r>
            <a:r>
              <a:rPr lang="en-US" altLang="ko-KR" dirty="0" smtClean="0">
                <a:ea typeface="맑은 고딕" pitchFamily="50" charset="-127"/>
              </a:rPr>
              <a:t>(</a:t>
            </a:r>
            <a:r>
              <a:rPr lang="ko-KR" altLang="en-US" dirty="0" smtClean="0">
                <a:ea typeface="맑은 고딕" pitchFamily="50" charset="-127"/>
              </a:rPr>
              <a:t>가설검정</a:t>
            </a:r>
            <a:r>
              <a:rPr lang="en-US" altLang="ko-KR" dirty="0" smtClean="0">
                <a:ea typeface="맑은 고딕" pitchFamily="50" charset="-127"/>
              </a:rPr>
              <a:t>, </a:t>
            </a:r>
            <a:r>
              <a:rPr lang="en-US" altLang="ko-KR" dirty="0"/>
              <a:t>hypothesis </a:t>
            </a:r>
            <a:r>
              <a:rPr lang="en-US" altLang="ko-KR" dirty="0" smtClean="0"/>
              <a:t>testing)</a:t>
            </a:r>
          </a:p>
          <a:p>
            <a:pPr lvl="1"/>
            <a:r>
              <a:rPr lang="ko-KR" altLang="en-US" dirty="0" smtClean="0"/>
              <a:t>가설로부터 </a:t>
            </a:r>
            <a:r>
              <a:rPr lang="ko-KR" altLang="en-US" dirty="0"/>
              <a:t>시작하여 논리적인 사실들을 바탕으로 가설에 대한 결론의 타당성 정도를 보여주는 검정에서</a:t>
            </a:r>
            <a:r>
              <a:rPr lang="en-US" altLang="ko-KR" dirty="0"/>
              <a:t>, </a:t>
            </a:r>
            <a:r>
              <a:rPr lang="ko-KR" altLang="en-US" dirty="0"/>
              <a:t>표본 정보를 이용한 모집단에 대한 주장이나 추측 등을 통계적 가설이라 하고</a:t>
            </a:r>
            <a:r>
              <a:rPr lang="en-US" altLang="ko-KR" dirty="0"/>
              <a:t>, </a:t>
            </a:r>
            <a:r>
              <a:rPr lang="ko-KR" altLang="en-US" u="sng" dirty="0"/>
              <a:t>모집단에서 추출한 표본에서 얻은 지식을 근거로 통계적 가설이 옳은지 아닌지 여부를 판단하는 </a:t>
            </a:r>
            <a:r>
              <a:rPr lang="ko-KR" altLang="en-US" u="sng" dirty="0" smtClean="0"/>
              <a:t>것</a:t>
            </a:r>
            <a:endParaRPr lang="en-US" altLang="ko-KR" u="sng" dirty="0" smtClean="0"/>
          </a:p>
          <a:p>
            <a:pPr lvl="1"/>
            <a:r>
              <a:rPr lang="ko-KR" altLang="en-US" dirty="0" smtClean="0"/>
              <a:t> </a:t>
            </a:r>
            <a:r>
              <a:rPr lang="ko-KR" altLang="en-US" dirty="0"/>
              <a:t>가설검정의 목적은 모집단의 일부인 표본자료를 이용하여 전체 모집단에 관한 정보를 알기 위하거나 모집단에 관한 의사결정을 도와주기 위한 것</a:t>
            </a:r>
          </a:p>
          <a:p>
            <a:pPr marL="914400" lvl="2" indent="0">
              <a:buNone/>
            </a:pPr>
            <a:endParaRPr lang="en-US" altLang="ko-KR" dirty="0" smtClean="0"/>
          </a:p>
          <a:p>
            <a:r>
              <a:rPr lang="ko-KR" altLang="en-US" sz="2000" dirty="0" smtClean="0"/>
              <a:t>추정과 가설검정을 비교하여 보면</a:t>
            </a:r>
            <a:endParaRPr lang="en-US" altLang="ko-KR" sz="2000" dirty="0" smtClean="0"/>
          </a:p>
          <a:p>
            <a:pPr lvl="1"/>
            <a:r>
              <a:rPr lang="ko-KR" altLang="en-US" u="sng" dirty="0" smtClean="0"/>
              <a:t>추정은 이용자가 표본자료를 통하여 모집단에 관한 정보를 믿을 수 있는 수준인 신뢰수준에 초점을 맞추고 있다고 볼 수 있는 반면에</a:t>
            </a:r>
            <a:r>
              <a:rPr lang="en-US" altLang="ko-KR" u="sng" dirty="0" smtClean="0"/>
              <a:t> </a:t>
            </a:r>
            <a:r>
              <a:rPr lang="ko-KR" altLang="en-US" u="sng" dirty="0" smtClean="0"/>
              <a:t>가설검정은 반대로 표본자료를 통하여 모집단에 관한 정보를 파악할 때 틀릴 가능성인 유의수준에 초점을 맞추고 있다는 점에서 차이가 존재한다고 볼 수도 있다</a:t>
            </a:r>
            <a:r>
              <a:rPr lang="en-US" altLang="ko-KR" u="sng" dirty="0" smtClean="0"/>
              <a:t>.</a:t>
            </a:r>
            <a:endParaRPr lang="ko-KR" altLang="en-US" u="sng" dirty="0"/>
          </a:p>
        </p:txBody>
      </p:sp>
      <p:sp>
        <p:nvSpPr>
          <p:cNvPr id="4" name="모서리가 둥근 직사각형 3"/>
          <p:cNvSpPr/>
          <p:nvPr/>
        </p:nvSpPr>
        <p:spPr bwMode="auto">
          <a:xfrm>
            <a:off x="166457" y="807852"/>
            <a:ext cx="3528393" cy="431799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kumimoji="0" lang="ko-KR" altLang="en-US" b="1" smtClean="0"/>
              <a:t>통계적 추론의 기본 개념</a:t>
            </a:r>
            <a:endParaRPr kumimoji="0" lang="en-US" altLang="ko-KR" b="1" dirty="0"/>
          </a:p>
        </p:txBody>
      </p:sp>
      <p:sp>
        <p:nvSpPr>
          <p:cNvPr id="5" name="모서리가 둥근 직사각형 4"/>
          <p:cNvSpPr/>
          <p:nvPr/>
        </p:nvSpPr>
        <p:spPr>
          <a:xfrm>
            <a:off x="7740352" y="0"/>
            <a:ext cx="669926" cy="4046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72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380049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제</a:t>
            </a:r>
            <a:r>
              <a:rPr lang="en-US" altLang="ko-KR" dirty="0" smtClean="0"/>
              <a:t>4</a:t>
            </a:r>
            <a:r>
              <a:rPr lang="ko-KR" altLang="en-US" dirty="0" smtClean="0"/>
              <a:t>장 추측통계</a:t>
            </a:r>
            <a:r>
              <a:rPr lang="ko-KR" altLang="en-US" sz="1800" dirty="0" smtClean="0"/>
              <a:t>         </a:t>
            </a:r>
            <a:r>
              <a:rPr lang="ko-KR" alt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가설검정</a:t>
            </a:r>
            <a:endParaRPr lang="ko-KR" altLang="en-US" sz="180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88930" y="1271302"/>
            <a:ext cx="8712968" cy="5112568"/>
          </a:xfrm>
        </p:spPr>
        <p:txBody>
          <a:bodyPr/>
          <a:lstStyle/>
          <a:p>
            <a:pPr marL="361950" indent="-361950"/>
            <a:r>
              <a:rPr lang="ko-KR" altLang="en-US" sz="1700" u="sng" dirty="0" smtClean="0"/>
              <a:t>표본의 정보를 이용한 모집단의 </a:t>
            </a:r>
            <a:r>
              <a:rPr lang="ko-KR" altLang="en-US" sz="1700" u="sng" dirty="0" err="1" smtClean="0"/>
              <a:t>모수에</a:t>
            </a:r>
            <a:r>
              <a:rPr lang="ko-KR" altLang="en-US" sz="1700" u="sng" dirty="0" smtClean="0"/>
              <a:t> 대한 주장이나 예산 또는 추측 등을 통계적 가설이라고 하고</a:t>
            </a:r>
            <a:r>
              <a:rPr lang="en-US" altLang="ko-KR" sz="1700" u="sng" dirty="0" smtClean="0"/>
              <a:t>,</a:t>
            </a:r>
            <a:r>
              <a:rPr lang="ko-KR" altLang="en-US" sz="1700" u="sng" dirty="0" smtClean="0"/>
              <a:t> 이 가설을 표본 정보를 근거로 미리 정해진 오류의 수준</a:t>
            </a:r>
            <a:r>
              <a:rPr lang="en-US" altLang="ko-KR" sz="1700" u="sng" dirty="0" smtClean="0"/>
              <a:t>(</a:t>
            </a:r>
            <a:r>
              <a:rPr lang="ko-KR" altLang="en-US" sz="1700" u="sng" dirty="0" smtClean="0"/>
              <a:t>보통 </a:t>
            </a:r>
            <a:r>
              <a:rPr lang="en-US" altLang="ko-KR" sz="1700" u="sng" dirty="0" smtClean="0"/>
              <a:t>95% </a:t>
            </a:r>
            <a:r>
              <a:rPr lang="ko-KR" altLang="en-US" sz="1700" u="sng" dirty="0" smtClean="0"/>
              <a:t>신뢰구간</a:t>
            </a:r>
            <a:r>
              <a:rPr lang="en-US" altLang="ko-KR" sz="1700" u="sng" dirty="0" smtClean="0"/>
              <a:t>)</a:t>
            </a:r>
            <a:r>
              <a:rPr lang="ko-KR" altLang="en-US" sz="1700" u="sng" dirty="0" smtClean="0"/>
              <a:t>에서 통계적 가설이 옳은지 아닌지 여부를 판단하는 절차를 검정이라 한다</a:t>
            </a:r>
            <a:r>
              <a:rPr lang="en-US" altLang="ko-KR" sz="1700" u="sng" dirty="0" smtClean="0"/>
              <a:t>.</a:t>
            </a:r>
          </a:p>
          <a:p>
            <a:pPr marL="361950" indent="-361950"/>
            <a:endParaRPr lang="en-US" altLang="ko-KR" sz="1700" dirty="0"/>
          </a:p>
          <a:p>
            <a:pPr marL="361950" indent="-361950"/>
            <a:r>
              <a:rPr lang="ko-KR" altLang="en-US" sz="1700" u="sng" dirty="0" smtClean="0"/>
              <a:t>가설은 항상 </a:t>
            </a:r>
            <a:r>
              <a:rPr lang="ko-KR" altLang="en-US" sz="1700" u="sng" dirty="0" err="1" smtClean="0"/>
              <a:t>귀무가설과</a:t>
            </a:r>
            <a:r>
              <a:rPr lang="ko-KR" altLang="en-US" sz="1700" u="sng" dirty="0" smtClean="0"/>
              <a:t> 대립가설 두 개를 설정하며 일반적으로 </a:t>
            </a:r>
            <a:r>
              <a:rPr lang="ko-KR" altLang="en-US" sz="1700" u="sng" dirty="0" err="1" smtClean="0"/>
              <a:t>귀무가설은</a:t>
            </a:r>
            <a:r>
              <a:rPr lang="ko-KR" altLang="en-US" sz="1700" u="sng" dirty="0" smtClean="0"/>
              <a:t> </a:t>
            </a:r>
            <a:r>
              <a:rPr lang="en-US" altLang="ko-KR" sz="1700" u="sng" dirty="0" smtClean="0"/>
              <a:t>H</a:t>
            </a:r>
            <a:r>
              <a:rPr lang="en-US" altLang="ko-KR" sz="1700" u="sng" baseline="-25000" dirty="0" smtClean="0"/>
              <a:t>0</a:t>
            </a:r>
            <a:r>
              <a:rPr lang="en-US" altLang="ko-KR" sz="1700" u="sng" dirty="0" smtClean="0"/>
              <a:t> </a:t>
            </a:r>
            <a:r>
              <a:rPr lang="ko-KR" altLang="en-US" sz="1700" u="sng" dirty="0" smtClean="0"/>
              <a:t>로</a:t>
            </a:r>
            <a:r>
              <a:rPr lang="en-US" altLang="ko-KR" sz="1700" u="sng" dirty="0" smtClean="0"/>
              <a:t>, </a:t>
            </a:r>
            <a:r>
              <a:rPr lang="ko-KR" altLang="en-US" sz="1700" u="sng" dirty="0" smtClean="0"/>
              <a:t>대립가설은 </a:t>
            </a:r>
            <a:r>
              <a:rPr lang="en-US" altLang="ko-KR" sz="1700" u="sng" dirty="0" smtClean="0"/>
              <a:t>H</a:t>
            </a:r>
            <a:r>
              <a:rPr lang="en-US" altLang="ko-KR" sz="1700" u="sng" baseline="-25000" dirty="0" smtClean="0"/>
              <a:t>1</a:t>
            </a:r>
            <a:r>
              <a:rPr lang="en-US" altLang="ko-KR" sz="1700" u="sng" dirty="0" smtClean="0"/>
              <a:t> </a:t>
            </a:r>
            <a:r>
              <a:rPr lang="ko-KR" altLang="en-US" sz="1700" u="sng" dirty="0" smtClean="0"/>
              <a:t>으로 표시한다</a:t>
            </a:r>
            <a:r>
              <a:rPr lang="en-US" altLang="ko-KR" sz="1700" u="sng" dirty="0" smtClean="0"/>
              <a:t>. </a:t>
            </a:r>
            <a:r>
              <a:rPr lang="ko-KR" altLang="en-US" sz="1700" u="sng" dirty="0" smtClean="0"/>
              <a:t>이 중에서 검정의 대상이 되는 가설이 </a:t>
            </a:r>
            <a:r>
              <a:rPr lang="ko-KR" altLang="en-US" sz="1700" u="sng" dirty="0" err="1" smtClean="0"/>
              <a:t>귀무가설이고</a:t>
            </a:r>
            <a:r>
              <a:rPr lang="ko-KR" altLang="en-US" sz="1700" u="sng" dirty="0" smtClean="0"/>
              <a:t> </a:t>
            </a:r>
            <a:r>
              <a:rPr lang="ko-KR" altLang="en-US" sz="1700" u="sng" dirty="0" err="1" smtClean="0"/>
              <a:t>귀무가설이</a:t>
            </a:r>
            <a:r>
              <a:rPr lang="ko-KR" altLang="en-US" sz="1700" u="sng" dirty="0" smtClean="0"/>
              <a:t> 채택되지 않을 때 대신 채택되는 가설이 대립가설이 된다</a:t>
            </a:r>
            <a:r>
              <a:rPr lang="en-US" altLang="ko-KR" sz="1700" u="sng" dirty="0" smtClean="0"/>
              <a:t>.</a:t>
            </a:r>
          </a:p>
          <a:p>
            <a:pPr marL="361950" indent="-361950"/>
            <a:endParaRPr lang="en-US" altLang="ko-KR" sz="1700" u="sng" dirty="0"/>
          </a:p>
          <a:p>
            <a:pPr marL="361950" indent="-361950"/>
            <a:r>
              <a:rPr lang="ko-KR" altLang="en-US" sz="1700" u="sng" dirty="0" err="1" smtClean="0"/>
              <a:t>귀무가설은</a:t>
            </a:r>
            <a:r>
              <a:rPr lang="ko-KR" altLang="en-US" sz="1700" u="sng" dirty="0" smtClean="0"/>
              <a:t> 가설을 세웠을 때 이 가설을 기각 쪽으로 유도하고 싶은 </a:t>
            </a:r>
            <a:r>
              <a:rPr lang="ko-KR" altLang="en-US" sz="1700" u="sng" dirty="0" err="1" smtClean="0"/>
              <a:t>모수에</a:t>
            </a:r>
            <a:r>
              <a:rPr lang="ko-KR" altLang="en-US" sz="1700" u="sng" dirty="0" smtClean="0"/>
              <a:t> 관한 가설로 표본 정보를 이용하여 추측하고자 하는 내용이 아니거나 새로운 연구결과에서 얻어진 것이 아닌 현재 현상 그대로 유지되는 내용들로 가설을 만든다</a:t>
            </a:r>
            <a:r>
              <a:rPr lang="en-US" altLang="ko-KR" sz="1700" u="sng" dirty="0" smtClean="0"/>
              <a:t>.</a:t>
            </a:r>
          </a:p>
          <a:p>
            <a:pPr marL="361950" indent="-361950"/>
            <a:endParaRPr lang="en-US" altLang="ko-KR" sz="1700" u="sng" dirty="0"/>
          </a:p>
          <a:p>
            <a:pPr marL="361950" indent="-361950"/>
            <a:r>
              <a:rPr lang="ko-KR" altLang="en-US" sz="1700" u="sng" dirty="0" smtClean="0"/>
              <a:t>표본자료를 통하여 얻은 정보가 </a:t>
            </a:r>
            <a:r>
              <a:rPr lang="ko-KR" altLang="en-US" sz="1700" u="sng" dirty="0" err="1" smtClean="0"/>
              <a:t>귀무가설을</a:t>
            </a:r>
            <a:r>
              <a:rPr lang="ko-KR" altLang="en-US" sz="1700" u="sng" dirty="0" smtClean="0"/>
              <a:t> 입증하고 있다면 </a:t>
            </a:r>
            <a:r>
              <a:rPr lang="ko-KR" altLang="en-US" sz="1700" u="sng" dirty="0" err="1" smtClean="0"/>
              <a:t>귀무가설을</a:t>
            </a:r>
            <a:r>
              <a:rPr lang="ko-KR" altLang="en-US" sz="1700" u="sng" dirty="0" smtClean="0"/>
              <a:t> 채택하고 대립가설을 기각하게 되는데</a:t>
            </a:r>
            <a:r>
              <a:rPr lang="en-US" altLang="ko-KR" sz="1700" u="sng" dirty="0" smtClean="0"/>
              <a:t>, </a:t>
            </a:r>
            <a:r>
              <a:rPr lang="ko-KR" altLang="en-US" sz="1700" u="sng" dirty="0" smtClean="0"/>
              <a:t>이는 </a:t>
            </a:r>
            <a:r>
              <a:rPr lang="ko-KR" altLang="en-US" sz="1700" u="sng" dirty="0" err="1" smtClean="0"/>
              <a:t>귀무가설이</a:t>
            </a:r>
            <a:r>
              <a:rPr lang="ko-KR" altLang="en-US" sz="1700" u="sng" dirty="0" smtClean="0"/>
              <a:t> 옳고 대립가설이 </a:t>
            </a:r>
            <a:r>
              <a:rPr lang="ko-KR" altLang="en-US" sz="1700" u="sng" dirty="0" err="1" smtClean="0"/>
              <a:t>틀리다는</a:t>
            </a:r>
            <a:r>
              <a:rPr lang="ko-KR" altLang="en-US" sz="1700" u="sng" dirty="0" smtClean="0"/>
              <a:t> 사실을 통계적으로 입증한 것이 된다</a:t>
            </a:r>
            <a:r>
              <a:rPr lang="en-US" altLang="ko-KR" sz="1700" u="sng" dirty="0" smtClean="0"/>
              <a:t>. </a:t>
            </a:r>
            <a:r>
              <a:rPr lang="ko-KR" altLang="en-US" sz="1700" u="sng" dirty="0" smtClean="0"/>
              <a:t>반대로 표본의 정보가 </a:t>
            </a:r>
            <a:r>
              <a:rPr lang="ko-KR" altLang="en-US" sz="1700" u="sng" dirty="0" err="1" smtClean="0"/>
              <a:t>귀무가설을</a:t>
            </a:r>
            <a:r>
              <a:rPr lang="ko-KR" altLang="en-US" sz="1700" u="sng" dirty="0" smtClean="0"/>
              <a:t> 입증하지 못한다면 </a:t>
            </a:r>
            <a:r>
              <a:rPr lang="ko-KR" altLang="en-US" sz="1700" u="sng" dirty="0" err="1" smtClean="0"/>
              <a:t>귀무가설이</a:t>
            </a:r>
            <a:r>
              <a:rPr lang="ko-KR" altLang="en-US" sz="1700" u="sng" dirty="0" smtClean="0"/>
              <a:t> 기각되고 대립가설을 채택하는 경우로 대립가설이 옳다고 통계적으로 입증한 경우가 된다</a:t>
            </a:r>
            <a:r>
              <a:rPr lang="en-US" altLang="ko-KR" sz="1700" u="sng" dirty="0" smtClean="0"/>
              <a:t>.</a:t>
            </a:r>
            <a:endParaRPr lang="ko-KR" altLang="en-US" sz="1700" u="sng" dirty="0"/>
          </a:p>
        </p:txBody>
      </p:sp>
      <p:sp>
        <p:nvSpPr>
          <p:cNvPr id="4" name="모서리가 둥근 직사각형 3"/>
          <p:cNvSpPr/>
          <p:nvPr/>
        </p:nvSpPr>
        <p:spPr bwMode="auto">
          <a:xfrm>
            <a:off x="166457" y="807852"/>
            <a:ext cx="3528393" cy="431799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kumimoji="0" lang="ko-KR" altLang="en-US" b="1" smtClean="0"/>
              <a:t>가설검정이란</a:t>
            </a:r>
            <a:r>
              <a:rPr kumimoji="0" lang="en-US" altLang="ko-KR" b="1" dirty="0" smtClean="0"/>
              <a:t>?</a:t>
            </a:r>
            <a:endParaRPr kumimoji="0" lang="en-US" altLang="ko-KR" b="1" dirty="0"/>
          </a:p>
        </p:txBody>
      </p:sp>
      <p:sp>
        <p:nvSpPr>
          <p:cNvPr id="5" name="모서리가 둥근 직사각형 4"/>
          <p:cNvSpPr/>
          <p:nvPr/>
        </p:nvSpPr>
        <p:spPr>
          <a:xfrm>
            <a:off x="7740352" y="0"/>
            <a:ext cx="669926" cy="4046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80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61156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제</a:t>
            </a:r>
            <a:r>
              <a:rPr lang="en-US" altLang="ko-KR" dirty="0" smtClean="0"/>
              <a:t>4</a:t>
            </a:r>
            <a:r>
              <a:rPr lang="ko-KR" altLang="en-US" dirty="0" smtClean="0"/>
              <a:t>장 추측통계</a:t>
            </a:r>
            <a:r>
              <a:rPr lang="ko-KR" altLang="en-US" sz="1800" dirty="0" smtClean="0"/>
              <a:t>         </a:t>
            </a:r>
            <a:r>
              <a:rPr lang="ko-KR" alt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가설검정</a:t>
            </a:r>
            <a:endParaRPr lang="ko-KR" altLang="en-US" sz="180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88930" y="1271302"/>
            <a:ext cx="8712968" cy="5112568"/>
          </a:xfrm>
        </p:spPr>
        <p:txBody>
          <a:bodyPr/>
          <a:lstStyle/>
          <a:p>
            <a:pPr marL="342900" lvl="1" indent="-342900">
              <a:buFont typeface="Wingdings" panose="05000000000000000000" pitchFamily="2" charset="2"/>
              <a:buChar char="v"/>
            </a:pPr>
            <a:r>
              <a:rPr lang="ko-KR" altLang="en-US" sz="1500" dirty="0" smtClean="0"/>
              <a:t>통계적 가설 </a:t>
            </a:r>
            <a:endParaRPr lang="en-US" altLang="ko-KR" sz="1500" dirty="0" smtClean="0"/>
          </a:p>
          <a:p>
            <a:pPr marL="742950" lvl="2" indent="-342900">
              <a:buFont typeface="Wingdings" panose="05000000000000000000" pitchFamily="2" charset="2"/>
              <a:buChar char="§"/>
            </a:pPr>
            <a:r>
              <a:rPr lang="en-US" altLang="ko-KR" sz="1500" dirty="0" err="1" smtClean="0"/>
              <a:t>표본정보를</a:t>
            </a:r>
            <a:r>
              <a:rPr lang="en-US" altLang="ko-KR" sz="1500" dirty="0" smtClean="0"/>
              <a:t> </a:t>
            </a:r>
            <a:r>
              <a:rPr lang="en-US" altLang="ko-KR" sz="1500" dirty="0" err="1" smtClean="0"/>
              <a:t>이용한</a:t>
            </a:r>
            <a:r>
              <a:rPr lang="en-US" altLang="ko-KR" sz="1500" dirty="0" smtClean="0"/>
              <a:t> </a:t>
            </a:r>
            <a:r>
              <a:rPr lang="en-US" altLang="ko-KR" sz="1500" dirty="0" err="1" smtClean="0"/>
              <a:t>모집단</a:t>
            </a:r>
            <a:r>
              <a:rPr lang="en-US" altLang="ko-KR" sz="1500" dirty="0" smtClean="0"/>
              <a:t> </a:t>
            </a:r>
            <a:r>
              <a:rPr lang="en-US" altLang="ko-KR" sz="1500" dirty="0" err="1" smtClean="0"/>
              <a:t>모수에</a:t>
            </a:r>
            <a:r>
              <a:rPr lang="en-US" altLang="ko-KR" sz="1500" dirty="0" smtClean="0"/>
              <a:t> </a:t>
            </a:r>
            <a:r>
              <a:rPr lang="en-US" altLang="ko-KR" sz="1500" dirty="0" err="1" smtClean="0"/>
              <a:t>대한</a:t>
            </a:r>
            <a:r>
              <a:rPr lang="en-US" altLang="ko-KR" sz="1500" dirty="0" smtClean="0"/>
              <a:t> </a:t>
            </a:r>
            <a:r>
              <a:rPr lang="en-US" altLang="ko-KR" sz="1500" dirty="0" err="1" smtClean="0"/>
              <a:t>주장이나</a:t>
            </a:r>
            <a:r>
              <a:rPr lang="en-US" altLang="ko-KR" sz="1500" dirty="0" smtClean="0"/>
              <a:t> </a:t>
            </a:r>
            <a:r>
              <a:rPr lang="en-US" altLang="ko-KR" sz="1500" dirty="0" err="1" smtClean="0"/>
              <a:t>예상</a:t>
            </a:r>
            <a:r>
              <a:rPr lang="en-US" altLang="ko-KR" sz="1500" dirty="0" smtClean="0"/>
              <a:t> </a:t>
            </a:r>
            <a:r>
              <a:rPr lang="en-US" altLang="ko-KR" sz="1500" dirty="0" err="1" smtClean="0"/>
              <a:t>또는</a:t>
            </a:r>
            <a:r>
              <a:rPr lang="en-US" altLang="ko-KR" sz="1500" dirty="0" smtClean="0"/>
              <a:t> </a:t>
            </a:r>
            <a:r>
              <a:rPr lang="en-US" altLang="ko-KR" sz="1500" dirty="0" err="1" smtClean="0"/>
              <a:t>추측</a:t>
            </a:r>
            <a:r>
              <a:rPr lang="en-US" altLang="ko-KR" sz="1500" dirty="0" smtClean="0"/>
              <a:t> </a:t>
            </a:r>
          </a:p>
          <a:p>
            <a:pPr marL="342900" lvl="1" indent="-342900">
              <a:buFont typeface="Wingdings" panose="05000000000000000000" pitchFamily="2" charset="2"/>
              <a:buChar char="v"/>
            </a:pPr>
            <a:r>
              <a:rPr lang="ko-KR" altLang="en-US" sz="1500" dirty="0" smtClean="0"/>
              <a:t>검정</a:t>
            </a:r>
            <a:endParaRPr lang="en-US" altLang="ko-KR" sz="1500" dirty="0" smtClean="0"/>
          </a:p>
          <a:p>
            <a:pPr marL="742950" lvl="2" indent="-342900">
              <a:buFont typeface="Wingdings" panose="05000000000000000000" pitchFamily="2" charset="2"/>
              <a:buChar char="§"/>
            </a:pPr>
            <a:r>
              <a:rPr lang="ko-KR" altLang="en-US" sz="1500" dirty="0" smtClean="0"/>
              <a:t>가설을 </a:t>
            </a:r>
            <a:r>
              <a:rPr lang="ko-KR" altLang="en-US" sz="1500" dirty="0"/>
              <a:t>표본정보를 근거로 미리 정해진 오류의 수준에서 통계적 가설이 옳은지 아닌지 여부를 판단하는 </a:t>
            </a:r>
            <a:r>
              <a:rPr lang="ko-KR" altLang="en-US" sz="1500" dirty="0" smtClean="0"/>
              <a:t>절차</a:t>
            </a:r>
            <a:r>
              <a:rPr lang="en-US" altLang="ko-KR" sz="1500" dirty="0" smtClean="0"/>
              <a:t>.  </a:t>
            </a:r>
            <a:r>
              <a:rPr lang="ko-KR" altLang="en-US" sz="1500" dirty="0" smtClean="0"/>
              <a:t>즉</a:t>
            </a:r>
            <a:r>
              <a:rPr lang="en-US" altLang="ko-KR" sz="1500" dirty="0" smtClean="0"/>
              <a:t>, </a:t>
            </a:r>
            <a:r>
              <a:rPr lang="ko-KR" altLang="en-US" sz="1500" dirty="0" smtClean="0"/>
              <a:t>검정은 모집단에 대한 가설을 세운 후 가설을 표본이 얼마나 뒷받침하고 있는지 판단하여 모집단에 대한 정보를 얻으려는 방법</a:t>
            </a:r>
            <a:endParaRPr lang="en-US" altLang="ko-KR" sz="1500" dirty="0" smtClean="0"/>
          </a:p>
          <a:p>
            <a:pPr marL="342900" lvl="1" indent="-342900">
              <a:buFont typeface="Wingdings" panose="05000000000000000000" pitchFamily="2" charset="2"/>
              <a:buChar char="v"/>
            </a:pPr>
            <a:r>
              <a:rPr lang="ko-KR" altLang="en-US" sz="1500" dirty="0" smtClean="0"/>
              <a:t>가설</a:t>
            </a:r>
            <a:endParaRPr lang="en-US" altLang="ko-KR" sz="1500" dirty="0" smtClean="0"/>
          </a:p>
          <a:p>
            <a:pPr marL="742950" lvl="2" indent="-342900">
              <a:buFont typeface="Wingdings" panose="05000000000000000000" pitchFamily="2" charset="2"/>
              <a:buChar char="§"/>
            </a:pPr>
            <a:r>
              <a:rPr lang="ko-KR" altLang="en-US" sz="1500" dirty="0" err="1" smtClean="0"/>
              <a:t>귀무가설</a:t>
            </a:r>
            <a:r>
              <a:rPr lang="ko-KR" altLang="en-US" sz="1500" dirty="0" smtClean="0"/>
              <a:t>   </a:t>
            </a:r>
            <a:r>
              <a:rPr lang="en-US" altLang="ko-KR" sz="1500" dirty="0" smtClean="0"/>
              <a:t>H</a:t>
            </a:r>
            <a:r>
              <a:rPr lang="en-US" altLang="ko-KR" sz="1500" baseline="-25000" dirty="0" smtClean="0"/>
              <a:t>0</a:t>
            </a:r>
            <a:endParaRPr lang="en-US" altLang="ko-KR" sz="1500" dirty="0" smtClean="0"/>
          </a:p>
          <a:p>
            <a:pPr marL="1257300" lvl="3" indent="-400050"/>
            <a:r>
              <a:rPr lang="ko-KR" altLang="en-US" sz="1500" dirty="0" smtClean="0"/>
              <a:t>검정의 </a:t>
            </a:r>
            <a:r>
              <a:rPr lang="ko-KR" altLang="en-US" sz="1500" dirty="0"/>
              <a:t>대상이 되는 </a:t>
            </a:r>
            <a:r>
              <a:rPr lang="ko-KR" altLang="en-US" sz="1500" dirty="0" smtClean="0"/>
              <a:t>가설</a:t>
            </a:r>
            <a:endParaRPr lang="en-US" altLang="ko-KR" sz="1500" dirty="0" smtClean="0"/>
          </a:p>
          <a:p>
            <a:pPr marL="1257300" lvl="3" indent="-400050"/>
            <a:r>
              <a:rPr lang="ko-KR" altLang="en-US" sz="1500" dirty="0" smtClean="0"/>
              <a:t>가설을 </a:t>
            </a:r>
            <a:r>
              <a:rPr lang="ko-KR" altLang="en-US" sz="1500" dirty="0"/>
              <a:t>세웠을 때 이 가설을 기각</a:t>
            </a:r>
            <a:r>
              <a:rPr lang="en-US" altLang="ko-KR" sz="1500" dirty="0"/>
              <a:t>(reject) </a:t>
            </a:r>
            <a:r>
              <a:rPr lang="ko-KR" altLang="en-US" sz="1500" dirty="0"/>
              <a:t>쪽으로 유도하고 싶은 </a:t>
            </a:r>
            <a:r>
              <a:rPr lang="ko-KR" altLang="en-US" sz="1500" dirty="0" err="1"/>
              <a:t>모수에</a:t>
            </a:r>
            <a:r>
              <a:rPr lang="ko-KR" altLang="en-US" sz="1500" dirty="0"/>
              <a:t> 관한 </a:t>
            </a:r>
            <a:r>
              <a:rPr lang="ko-KR" altLang="en-US" sz="1500" dirty="0" smtClean="0"/>
              <a:t>가설로</a:t>
            </a:r>
            <a:r>
              <a:rPr lang="en-US" altLang="ko-KR" sz="1500" dirty="0" smtClean="0"/>
              <a:t> </a:t>
            </a:r>
            <a:r>
              <a:rPr lang="ko-KR" altLang="en-US" sz="1500" dirty="0"/>
              <a:t>현재 현상 그대로 유지되는 내용들로 </a:t>
            </a:r>
            <a:r>
              <a:rPr lang="ko-KR" altLang="en-US" sz="1500" dirty="0" smtClean="0"/>
              <a:t>가설을 설정</a:t>
            </a:r>
          </a:p>
          <a:p>
            <a:pPr marL="742950" lvl="2" indent="-342900">
              <a:buFont typeface="Wingdings" panose="05000000000000000000" pitchFamily="2" charset="2"/>
              <a:buChar char="§"/>
            </a:pPr>
            <a:r>
              <a:rPr lang="ko-KR" altLang="en-US" sz="1500" dirty="0" smtClean="0"/>
              <a:t>대립가설   </a:t>
            </a:r>
            <a:r>
              <a:rPr lang="en-US" altLang="ko-KR" sz="1500" dirty="0" smtClean="0"/>
              <a:t>H</a:t>
            </a:r>
            <a:r>
              <a:rPr lang="en-US" altLang="ko-KR" sz="1500" baseline="-25000" dirty="0" smtClean="0"/>
              <a:t>1</a:t>
            </a:r>
            <a:r>
              <a:rPr lang="en-US" altLang="ko-KR" sz="1500" dirty="0" smtClean="0"/>
              <a:t> </a:t>
            </a:r>
          </a:p>
          <a:p>
            <a:pPr marL="1200150" lvl="3" indent="-342900"/>
            <a:r>
              <a:rPr lang="ko-KR" altLang="en-US" sz="1500" dirty="0" err="1" smtClean="0"/>
              <a:t>귀무가설이</a:t>
            </a:r>
            <a:r>
              <a:rPr lang="ko-KR" altLang="en-US" sz="1500" dirty="0" smtClean="0"/>
              <a:t> 채택되지 않을 때 대신 채택되는 가설</a:t>
            </a:r>
          </a:p>
          <a:p>
            <a:pPr marL="1200150" lvl="3" indent="-342900"/>
            <a:r>
              <a:rPr lang="ko-KR" altLang="en-US" sz="1500" dirty="0" smtClean="0"/>
              <a:t>표본의 </a:t>
            </a:r>
            <a:r>
              <a:rPr lang="ko-KR" altLang="en-US" sz="1500" dirty="0"/>
              <a:t>정보를 통하여 입증하고 싶은 주장이나 추측 등을 가설로 보통 우리가 연구한 결론이 옳음을 보이고 싶을 때 사용하는 </a:t>
            </a:r>
            <a:r>
              <a:rPr lang="ko-KR" altLang="en-US" sz="1500" dirty="0" smtClean="0"/>
              <a:t>가설</a:t>
            </a:r>
            <a:endParaRPr lang="en-US" altLang="ko-KR" sz="1500" dirty="0" smtClean="0"/>
          </a:p>
          <a:p>
            <a:pPr marL="742950" lvl="2" indent="-342900">
              <a:buFont typeface="Wingdings" panose="05000000000000000000" pitchFamily="2" charset="2"/>
              <a:buChar char="§"/>
            </a:pPr>
            <a:r>
              <a:rPr lang="ko-KR" altLang="en-US" sz="1500" dirty="0" smtClean="0"/>
              <a:t>이러한 이유는 </a:t>
            </a:r>
            <a:r>
              <a:rPr lang="ko-KR" altLang="en-US" sz="1500" dirty="0"/>
              <a:t>기본적으로 통계적 가설검정은 </a:t>
            </a:r>
            <a:r>
              <a:rPr lang="ko-KR" altLang="en-US" sz="1500" dirty="0" err="1"/>
              <a:t>귀무가설을</a:t>
            </a:r>
            <a:r>
              <a:rPr lang="ko-KR" altLang="en-US" sz="1500" dirty="0"/>
              <a:t> 중심으로 절차가 이루어지기 </a:t>
            </a:r>
            <a:r>
              <a:rPr lang="ko-KR" altLang="en-US" sz="1500" dirty="0" smtClean="0"/>
              <a:t>때문</a:t>
            </a:r>
            <a:endParaRPr lang="en-US" altLang="ko-KR" sz="1500" dirty="0" smtClean="0"/>
          </a:p>
          <a:p>
            <a:pPr marL="1257300" lvl="3" indent="-400050"/>
            <a:r>
              <a:rPr lang="ko-KR" altLang="en-US" sz="1500" dirty="0" smtClean="0"/>
              <a:t>표본자료가 </a:t>
            </a:r>
            <a:r>
              <a:rPr lang="ko-KR" altLang="en-US" sz="1500" dirty="0" err="1" smtClean="0"/>
              <a:t>귀무가설을</a:t>
            </a:r>
            <a:r>
              <a:rPr lang="ko-KR" altLang="en-US" sz="1500" dirty="0" smtClean="0"/>
              <a:t> 입증 </a:t>
            </a:r>
            <a:r>
              <a:rPr lang="en-US" altLang="ko-KR" sz="1500" dirty="0" smtClean="0"/>
              <a:t>: </a:t>
            </a:r>
            <a:r>
              <a:rPr lang="ko-KR" altLang="en-US" sz="1500" dirty="0" err="1" smtClean="0"/>
              <a:t>귀무가설</a:t>
            </a:r>
            <a:r>
              <a:rPr lang="ko-KR" altLang="en-US" sz="1500" dirty="0" smtClean="0"/>
              <a:t> 채택</a:t>
            </a:r>
            <a:r>
              <a:rPr lang="en-US" altLang="ko-KR" sz="1500" dirty="0" smtClean="0"/>
              <a:t>, </a:t>
            </a:r>
            <a:r>
              <a:rPr lang="ko-KR" altLang="en-US" sz="1500" dirty="0" smtClean="0"/>
              <a:t>대립가설 기각되는 </a:t>
            </a:r>
            <a:r>
              <a:rPr lang="ko-KR" altLang="en-US" sz="1500" dirty="0"/>
              <a:t>가설</a:t>
            </a:r>
            <a:endParaRPr lang="en-US" altLang="ko-KR" sz="1500" dirty="0"/>
          </a:p>
          <a:p>
            <a:pPr marL="1257300" lvl="3" indent="-400050"/>
            <a:r>
              <a:rPr lang="ko-KR" altLang="en-US" sz="1500" dirty="0"/>
              <a:t>표본자료가 </a:t>
            </a:r>
            <a:r>
              <a:rPr lang="ko-KR" altLang="en-US" sz="1500" dirty="0" err="1"/>
              <a:t>귀무가설을</a:t>
            </a:r>
            <a:r>
              <a:rPr lang="ko-KR" altLang="en-US" sz="1500" dirty="0"/>
              <a:t> 입증 </a:t>
            </a:r>
            <a:r>
              <a:rPr lang="ko-KR" altLang="en-US" sz="1500" dirty="0" smtClean="0"/>
              <a:t> 못함</a:t>
            </a:r>
            <a:r>
              <a:rPr lang="en-US" altLang="ko-KR" sz="1500" dirty="0" smtClean="0"/>
              <a:t>: </a:t>
            </a:r>
            <a:r>
              <a:rPr lang="ko-KR" altLang="en-US" sz="1500" dirty="0" err="1"/>
              <a:t>귀무가설</a:t>
            </a:r>
            <a:r>
              <a:rPr lang="ko-KR" altLang="en-US" sz="1500" dirty="0"/>
              <a:t> </a:t>
            </a:r>
            <a:r>
              <a:rPr lang="ko-KR" altLang="en-US" sz="1500" dirty="0" smtClean="0"/>
              <a:t>기각</a:t>
            </a:r>
            <a:r>
              <a:rPr lang="en-US" altLang="ko-KR" sz="1500" dirty="0" smtClean="0"/>
              <a:t>, </a:t>
            </a:r>
            <a:r>
              <a:rPr lang="ko-KR" altLang="en-US" sz="1500" dirty="0"/>
              <a:t>대립가설 기각되는 </a:t>
            </a:r>
            <a:r>
              <a:rPr lang="ko-KR" altLang="en-US" sz="1500" dirty="0" smtClean="0"/>
              <a:t>채택</a:t>
            </a:r>
            <a:endParaRPr lang="ko-KR" altLang="en-US" sz="1500" dirty="0"/>
          </a:p>
        </p:txBody>
      </p:sp>
      <p:sp>
        <p:nvSpPr>
          <p:cNvPr id="4" name="모서리가 둥근 직사각형 3"/>
          <p:cNvSpPr/>
          <p:nvPr/>
        </p:nvSpPr>
        <p:spPr bwMode="auto">
          <a:xfrm>
            <a:off x="166457" y="807852"/>
            <a:ext cx="3528393" cy="431799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kumimoji="0" lang="ko-KR" altLang="en-US" b="1" smtClean="0"/>
              <a:t>가설검정이란</a:t>
            </a:r>
            <a:r>
              <a:rPr kumimoji="0" lang="en-US" altLang="ko-KR" b="1" dirty="0" smtClean="0"/>
              <a:t>?</a:t>
            </a:r>
            <a:endParaRPr kumimoji="0" lang="en-US" altLang="ko-KR" b="1" dirty="0"/>
          </a:p>
        </p:txBody>
      </p:sp>
      <p:sp>
        <p:nvSpPr>
          <p:cNvPr id="5" name="모서리가 둥근 직사각형 4"/>
          <p:cNvSpPr/>
          <p:nvPr/>
        </p:nvSpPr>
        <p:spPr>
          <a:xfrm>
            <a:off x="7740352" y="0"/>
            <a:ext cx="669926" cy="4046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80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33770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제</a:t>
            </a:r>
            <a:r>
              <a:rPr lang="en-US" altLang="ko-KR" dirty="0" smtClean="0"/>
              <a:t>4</a:t>
            </a:r>
            <a:r>
              <a:rPr lang="ko-KR" altLang="en-US" dirty="0" smtClean="0"/>
              <a:t>장 추측통계</a:t>
            </a:r>
            <a:r>
              <a:rPr lang="ko-KR" altLang="en-US" sz="1800" dirty="0" smtClean="0"/>
              <a:t>         </a:t>
            </a:r>
            <a:r>
              <a:rPr lang="ko-KR" alt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가설검정</a:t>
            </a:r>
            <a:endParaRPr lang="ko-KR" altLang="en-US" sz="1800" dirty="0"/>
          </a:p>
        </p:txBody>
      </p:sp>
      <p:sp>
        <p:nvSpPr>
          <p:cNvPr id="4" name="모서리가 둥근 직사각형 3"/>
          <p:cNvSpPr/>
          <p:nvPr/>
        </p:nvSpPr>
        <p:spPr bwMode="auto">
          <a:xfrm>
            <a:off x="166457" y="807852"/>
            <a:ext cx="3528393" cy="431799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kumimoji="0" lang="ko-KR" altLang="en-US" b="1" dirty="0" smtClean="0"/>
              <a:t>가설의 설정 예</a:t>
            </a:r>
            <a:endParaRPr kumimoji="0" lang="en-US" altLang="ko-KR" b="1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521651"/>
            <a:ext cx="8208912" cy="4621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모서리가 둥근 직사각형 4"/>
          <p:cNvSpPr/>
          <p:nvPr/>
        </p:nvSpPr>
        <p:spPr>
          <a:xfrm>
            <a:off x="7740352" y="0"/>
            <a:ext cx="669926" cy="4046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81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54350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제</a:t>
            </a:r>
            <a:r>
              <a:rPr lang="en-US" altLang="ko-KR" dirty="0" smtClean="0"/>
              <a:t>4</a:t>
            </a:r>
            <a:r>
              <a:rPr lang="ko-KR" altLang="en-US" dirty="0" smtClean="0"/>
              <a:t>장 추측통계</a:t>
            </a:r>
            <a:r>
              <a:rPr lang="ko-KR" altLang="en-US" sz="1800" dirty="0" smtClean="0"/>
              <a:t>         </a:t>
            </a:r>
            <a:r>
              <a:rPr lang="ko-KR" alt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가설검정</a:t>
            </a:r>
            <a:endParaRPr lang="ko-KR" altLang="en-US" sz="180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92162" lvl="1" indent="-342900">
              <a:buAutoNum type="arabicPeriod"/>
            </a:pPr>
            <a:endParaRPr lang="en-US" altLang="ko-KR" sz="1800" dirty="0" smtClean="0"/>
          </a:p>
          <a:p>
            <a:pPr marL="792162" lvl="1" indent="-342900">
              <a:buAutoNum type="arabicPeriod"/>
            </a:pPr>
            <a:r>
              <a:rPr lang="ko-KR" altLang="en-US" sz="1800" dirty="0" smtClean="0"/>
              <a:t>모집단의 </a:t>
            </a:r>
            <a:r>
              <a:rPr lang="ko-KR" altLang="en-US" sz="1800" dirty="0"/>
              <a:t>특성에 대한 주장</a:t>
            </a:r>
            <a:r>
              <a:rPr lang="en-US" altLang="ko-KR" sz="1800" dirty="0" smtClean="0"/>
              <a:t>, </a:t>
            </a:r>
            <a:r>
              <a:rPr lang="ko-KR" altLang="en-US" sz="1800" dirty="0"/>
              <a:t>즉 </a:t>
            </a:r>
            <a:r>
              <a:rPr lang="ko-KR" altLang="en-US" sz="1800" dirty="0" smtClean="0"/>
              <a:t>가설</a:t>
            </a:r>
            <a:r>
              <a:rPr lang="en-US" altLang="ko-KR" sz="1800" dirty="0" smtClean="0"/>
              <a:t>(</a:t>
            </a:r>
            <a:r>
              <a:rPr lang="ko-KR" altLang="en-US" sz="1800" dirty="0" err="1" smtClean="0"/>
              <a:t>귀무가설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대립가설</a:t>
            </a:r>
            <a:r>
              <a:rPr lang="en-US" altLang="ko-KR" sz="1800" dirty="0" smtClean="0"/>
              <a:t>)</a:t>
            </a:r>
            <a:r>
              <a:rPr lang="ko-KR" altLang="en-US" sz="1800" dirty="0" smtClean="0"/>
              <a:t>을 </a:t>
            </a:r>
            <a:r>
              <a:rPr lang="ko-KR" altLang="en-US" sz="1800" dirty="0"/>
              <a:t>설정한다</a:t>
            </a:r>
            <a:r>
              <a:rPr lang="en-US" altLang="ko-KR" sz="1800" dirty="0" smtClean="0"/>
              <a:t>.</a:t>
            </a:r>
          </a:p>
          <a:p>
            <a:pPr marL="792162" lvl="1" indent="-342900">
              <a:buAutoNum type="arabicPeriod"/>
            </a:pPr>
            <a:endParaRPr lang="en-US" altLang="ko-KR" sz="1800" dirty="0"/>
          </a:p>
          <a:p>
            <a:pPr marL="792162" lvl="1" indent="-342900">
              <a:buAutoNum type="arabicPeriod"/>
            </a:pPr>
            <a:r>
              <a:rPr lang="ko-KR" altLang="en-US" sz="1800" dirty="0"/>
              <a:t>검정의 유의수준 </a:t>
            </a:r>
            <a:r>
              <a:rPr lang="en-US" altLang="ko-KR" sz="1800" dirty="0"/>
              <a:t>α</a:t>
            </a:r>
            <a:r>
              <a:rPr lang="ko-KR" altLang="en-US" sz="1800" dirty="0"/>
              <a:t>를 정한다</a:t>
            </a:r>
            <a:r>
              <a:rPr lang="en-US" altLang="ko-KR" sz="1800" dirty="0" smtClean="0"/>
              <a:t>.</a:t>
            </a:r>
          </a:p>
          <a:p>
            <a:pPr marL="792162" lvl="1" indent="-342900">
              <a:buAutoNum type="arabicPeriod"/>
            </a:pPr>
            <a:endParaRPr lang="en-US" altLang="ko-KR" sz="1800" dirty="0"/>
          </a:p>
          <a:p>
            <a:pPr marL="792162" lvl="1" indent="-342900">
              <a:buAutoNum type="arabicPeriod"/>
            </a:pPr>
            <a:r>
              <a:rPr lang="ko-KR" altLang="en-US" sz="1800" dirty="0" smtClean="0"/>
              <a:t>표본을 </a:t>
            </a:r>
            <a:r>
              <a:rPr lang="ko-KR" altLang="en-US" sz="1800" dirty="0"/>
              <a:t>추출하여 검정통계량을 계산한다</a:t>
            </a:r>
            <a:r>
              <a:rPr lang="en-US" altLang="ko-KR" sz="1800" dirty="0" smtClean="0"/>
              <a:t>.</a:t>
            </a:r>
          </a:p>
          <a:p>
            <a:pPr marL="792162" lvl="1" indent="-342900">
              <a:buAutoNum type="arabicPeriod"/>
            </a:pPr>
            <a:endParaRPr lang="en-US" altLang="ko-KR" sz="1800" dirty="0"/>
          </a:p>
          <a:p>
            <a:pPr marL="792162" lvl="1" indent="-342900">
              <a:buAutoNum type="arabicPeriod"/>
            </a:pPr>
            <a:r>
              <a:rPr lang="en-US" altLang="ko-KR" sz="1800" dirty="0"/>
              <a:t> </a:t>
            </a:r>
            <a:r>
              <a:rPr lang="ko-KR" altLang="en-US" sz="1800" dirty="0"/>
              <a:t>검정통계량에 대한 </a:t>
            </a:r>
            <a:r>
              <a:rPr lang="en-US" altLang="ko-KR" sz="1800" dirty="0"/>
              <a:t>p-</a:t>
            </a:r>
            <a:r>
              <a:rPr lang="ko-KR" altLang="en-US" sz="1800" dirty="0"/>
              <a:t>값을 구하여 가설에 대한 결론을 내린다</a:t>
            </a:r>
            <a:r>
              <a:rPr lang="en-US" altLang="ko-KR" sz="1800" dirty="0"/>
              <a:t>.</a:t>
            </a:r>
          </a:p>
          <a:p>
            <a:pPr marL="449262" lvl="1" indent="0">
              <a:buNone/>
            </a:pPr>
            <a:r>
              <a:rPr lang="ko-KR" altLang="en-US" sz="1800" dirty="0" smtClean="0"/>
              <a:t>  또는</a:t>
            </a:r>
            <a:endParaRPr lang="en-US" altLang="ko-KR" sz="1800" dirty="0" smtClean="0"/>
          </a:p>
          <a:p>
            <a:pPr marL="449262" lvl="1" indent="0">
              <a:buNone/>
            </a:pPr>
            <a:r>
              <a:rPr lang="en-US" altLang="ko-KR" sz="1800" dirty="0"/>
              <a:t> </a:t>
            </a:r>
            <a:r>
              <a:rPr lang="en-US" altLang="ko-KR" sz="1800" dirty="0" smtClean="0"/>
              <a:t>   </a:t>
            </a:r>
            <a:r>
              <a:rPr lang="ko-KR" altLang="en-US" sz="1800" dirty="0" smtClean="0"/>
              <a:t> 검정통계량과 </a:t>
            </a:r>
            <a:r>
              <a:rPr lang="ko-KR" altLang="en-US" sz="1800" dirty="0" err="1" smtClean="0"/>
              <a:t>임계값</a:t>
            </a:r>
            <a:r>
              <a:rPr lang="en-US" altLang="ko-KR" sz="1800" dirty="0" smtClean="0"/>
              <a:t>(</a:t>
            </a:r>
            <a:r>
              <a:rPr lang="ko-KR" altLang="en-US" sz="1800" dirty="0" err="1" smtClean="0"/>
              <a:t>임계치</a:t>
            </a:r>
            <a:r>
              <a:rPr lang="en-US" altLang="ko-KR" sz="1800" dirty="0" smtClean="0"/>
              <a:t>)</a:t>
            </a:r>
            <a:r>
              <a:rPr lang="ko-KR" altLang="en-US" sz="1800" dirty="0" smtClean="0"/>
              <a:t>을 비교하여 검정통계량이 </a:t>
            </a:r>
            <a:r>
              <a:rPr lang="ko-KR" altLang="en-US" sz="1800" dirty="0" err="1" smtClean="0"/>
              <a:t>기각역에</a:t>
            </a:r>
            <a:r>
              <a:rPr lang="ko-KR" altLang="en-US" sz="1800" dirty="0" smtClean="0"/>
              <a:t> 속하는지</a:t>
            </a:r>
            <a:endParaRPr lang="en-US" altLang="ko-KR" sz="1800" dirty="0" smtClean="0"/>
          </a:p>
          <a:p>
            <a:pPr marL="449262" lvl="1" indent="0">
              <a:buNone/>
            </a:pPr>
            <a:r>
              <a:rPr lang="en-US" altLang="ko-KR" sz="1800" dirty="0"/>
              <a:t> </a:t>
            </a:r>
            <a:r>
              <a:rPr lang="en-US" altLang="ko-KR" sz="1800" dirty="0" smtClean="0"/>
              <a:t>   </a:t>
            </a:r>
            <a:r>
              <a:rPr lang="ko-KR" altLang="en-US" sz="1800" dirty="0" smtClean="0"/>
              <a:t>를 </a:t>
            </a:r>
            <a:r>
              <a:rPr lang="en-US" altLang="ko-KR" sz="1800" dirty="0" smtClean="0"/>
              <a:t> </a:t>
            </a:r>
            <a:r>
              <a:rPr lang="ko-KR" altLang="en-US" sz="1800" dirty="0" smtClean="0"/>
              <a:t>검토하여 </a:t>
            </a:r>
            <a:r>
              <a:rPr lang="ko-KR" altLang="en-US" sz="1800" dirty="0"/>
              <a:t>가설에 대한 결론을 </a:t>
            </a:r>
            <a:r>
              <a:rPr lang="ko-KR" altLang="en-US" sz="1800" dirty="0" smtClean="0"/>
              <a:t>내린다</a:t>
            </a:r>
            <a:endParaRPr lang="ko-KR" altLang="en-US" dirty="0"/>
          </a:p>
        </p:txBody>
      </p:sp>
      <p:sp>
        <p:nvSpPr>
          <p:cNvPr id="4" name="모서리가 둥근 직사각형 3"/>
          <p:cNvSpPr/>
          <p:nvPr/>
        </p:nvSpPr>
        <p:spPr bwMode="auto">
          <a:xfrm>
            <a:off x="166457" y="807852"/>
            <a:ext cx="3528393" cy="431799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kumimoji="0" lang="ko-KR" altLang="en-US" b="1" dirty="0" smtClean="0"/>
              <a:t>가설 </a:t>
            </a:r>
            <a:r>
              <a:rPr kumimoji="0" lang="ko-KR" altLang="en-US" b="1" smtClean="0"/>
              <a:t>검정의  단계</a:t>
            </a:r>
            <a:endParaRPr kumimoji="0" lang="en-US" altLang="ko-KR" b="1" dirty="0"/>
          </a:p>
        </p:txBody>
      </p:sp>
      <p:sp>
        <p:nvSpPr>
          <p:cNvPr id="5" name="모서리가 둥근 직사각형 4"/>
          <p:cNvSpPr/>
          <p:nvPr/>
        </p:nvSpPr>
        <p:spPr>
          <a:xfrm>
            <a:off x="7740352" y="0"/>
            <a:ext cx="669926" cy="4046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85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14187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제</a:t>
            </a:r>
            <a:r>
              <a:rPr lang="en-US" altLang="ko-KR" dirty="0" smtClean="0"/>
              <a:t>4</a:t>
            </a:r>
            <a:r>
              <a:rPr lang="ko-KR" altLang="en-US" dirty="0" smtClean="0"/>
              <a:t>장 추측통계</a:t>
            </a:r>
            <a:r>
              <a:rPr lang="ko-KR" altLang="en-US" sz="1800" dirty="0" smtClean="0"/>
              <a:t>         </a:t>
            </a:r>
            <a:r>
              <a:rPr lang="ko-KR" alt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가설검정</a:t>
            </a:r>
            <a:endParaRPr lang="ko-KR" altLang="en-US" sz="1800" dirty="0"/>
          </a:p>
        </p:txBody>
      </p:sp>
      <p:sp>
        <p:nvSpPr>
          <p:cNvPr id="4" name="모서리가 둥근 직사각형 3"/>
          <p:cNvSpPr/>
          <p:nvPr/>
        </p:nvSpPr>
        <p:spPr bwMode="auto">
          <a:xfrm>
            <a:off x="166457" y="807852"/>
            <a:ext cx="3528393" cy="431799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kumimoji="0" lang="ko-KR" altLang="en-US" b="1" dirty="0" smtClean="0"/>
              <a:t>결과의 해석</a:t>
            </a:r>
            <a:endParaRPr kumimoji="0" lang="en-US" altLang="ko-KR" b="1" dirty="0"/>
          </a:p>
        </p:txBody>
      </p:sp>
      <p:graphicFrame>
        <p:nvGraphicFramePr>
          <p:cNvPr id="3" name="표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7373255"/>
              </p:ext>
            </p:extLst>
          </p:nvPr>
        </p:nvGraphicFramePr>
        <p:xfrm>
          <a:off x="443388" y="1668005"/>
          <a:ext cx="8233067" cy="4497299"/>
        </p:xfrm>
        <a:graphic>
          <a:graphicData uri="http://schemas.openxmlformats.org/drawingml/2006/table">
            <a:tbl>
              <a:tblPr firstCol="1">
                <a:tableStyleId>{616DA210-FB5B-4158-B5E0-FEB733F419BA}</a:tableStyleId>
              </a:tblPr>
              <a:tblGrid>
                <a:gridCol w="801431"/>
                <a:gridCol w="3715818"/>
                <a:gridCol w="3715818"/>
              </a:tblGrid>
              <a:tr h="2171956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 smtClean="0"/>
                        <a:t>기준</a:t>
                      </a:r>
                      <a:endParaRPr lang="ko-KR" altLang="en-US" sz="1600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00050" indent="-400050" latinLnBrk="1">
                        <a:buAutoNum type="romanLcParenBoth"/>
                      </a:pPr>
                      <a:r>
                        <a:rPr lang="ko-KR" altLang="en-US" sz="1600" dirty="0" err="1" smtClean="0"/>
                        <a:t>기각역</a:t>
                      </a:r>
                      <a:r>
                        <a:rPr lang="ko-KR" altLang="en-US" sz="1600" dirty="0" smtClean="0"/>
                        <a:t> 방식</a:t>
                      </a:r>
                      <a:endParaRPr lang="en-US" altLang="ko-KR" sz="1600" dirty="0" smtClean="0"/>
                    </a:p>
                    <a:p>
                      <a:pPr marL="0" indent="0" latinLnBrk="1">
                        <a:buNone/>
                      </a:pPr>
                      <a:r>
                        <a:rPr lang="en-US" altLang="ko-KR" sz="1600" baseline="0" dirty="0" smtClean="0"/>
                        <a:t>   </a:t>
                      </a:r>
                      <a:r>
                        <a:rPr lang="ko-KR" altLang="en-US" sz="1600" baseline="0" dirty="0" smtClean="0"/>
                        <a:t>검정통계량의 값이 </a:t>
                      </a:r>
                      <a:r>
                        <a:rPr lang="ko-KR" altLang="en-US" sz="1600" baseline="0" dirty="0" err="1" smtClean="0"/>
                        <a:t>귀무가설</a:t>
                      </a:r>
                      <a:r>
                        <a:rPr lang="ko-KR" altLang="en-US" sz="1600" baseline="0" dirty="0" smtClean="0"/>
                        <a:t> </a:t>
                      </a:r>
                      <a:r>
                        <a:rPr lang="ko-KR" altLang="en-US" sz="1600" baseline="0" dirty="0" err="1" smtClean="0"/>
                        <a:t>기각역</a:t>
                      </a:r>
                      <a:r>
                        <a:rPr lang="ko-KR" altLang="en-US" sz="1600" baseline="0" dirty="0" smtClean="0"/>
                        <a:t> </a:t>
                      </a:r>
                      <a:endParaRPr lang="en-US" altLang="ko-KR" sz="1600" baseline="0" dirty="0" smtClean="0"/>
                    </a:p>
                    <a:p>
                      <a:pPr marL="0" indent="0" latinLnBrk="1">
                        <a:buNone/>
                      </a:pPr>
                      <a:r>
                        <a:rPr lang="en-US" altLang="ko-KR" sz="1600" baseline="0" dirty="0" smtClean="0"/>
                        <a:t>   </a:t>
                      </a:r>
                      <a:r>
                        <a:rPr lang="ko-KR" altLang="en-US" sz="1600" baseline="0" dirty="0" smtClean="0"/>
                        <a:t>범위에 포함되어 있는 경우</a:t>
                      </a:r>
                      <a:endParaRPr lang="en-US" altLang="ko-KR" sz="1600" baseline="0" dirty="0" smtClean="0"/>
                    </a:p>
                    <a:p>
                      <a:pPr marL="0" indent="0" latinLnBrk="1">
                        <a:buNone/>
                      </a:pPr>
                      <a:endParaRPr lang="en-US" altLang="ko-KR" sz="1600" baseline="0" dirty="0" smtClean="0"/>
                    </a:p>
                    <a:p>
                      <a:pPr marL="0" indent="0" latinLnBrk="1">
                        <a:buNone/>
                      </a:pPr>
                      <a:r>
                        <a:rPr lang="en-US" altLang="ko-KR" sz="1600" baseline="0" dirty="0" smtClean="0"/>
                        <a:t>(ii)  </a:t>
                      </a:r>
                      <a:r>
                        <a:rPr lang="en-US" altLang="ko-KR" sz="1600" b="1" baseline="0" dirty="0" smtClean="0"/>
                        <a:t>p-</a:t>
                      </a:r>
                      <a:r>
                        <a:rPr lang="ko-KR" altLang="en-US" sz="1600" b="1" baseline="0" dirty="0" smtClean="0"/>
                        <a:t>값 방식</a:t>
                      </a:r>
                      <a:endParaRPr lang="en-US" altLang="ko-KR" sz="1600" b="1" baseline="0" dirty="0" smtClean="0"/>
                    </a:p>
                    <a:p>
                      <a:pPr marL="0" indent="0" latinLnBrk="1">
                        <a:buNone/>
                      </a:pPr>
                      <a:r>
                        <a:rPr lang="en-US" altLang="ko-KR" sz="1600" b="1" baseline="0" dirty="0" smtClean="0"/>
                        <a:t>   </a:t>
                      </a:r>
                      <a:r>
                        <a:rPr lang="ko-KR" altLang="en-US" sz="1600" b="1" baseline="0" dirty="0" smtClean="0"/>
                        <a:t>검정통계량을 이용하여 </a:t>
                      </a:r>
                      <a:r>
                        <a:rPr lang="en-US" altLang="ko-KR" sz="1600" b="1" baseline="0" dirty="0" smtClean="0"/>
                        <a:t>p-</a:t>
                      </a:r>
                      <a:r>
                        <a:rPr lang="ko-KR" altLang="en-US" sz="1600" b="1" baseline="0" dirty="0" smtClean="0"/>
                        <a:t>값을 계산</a:t>
                      </a:r>
                      <a:endParaRPr lang="en-US" altLang="ko-KR" sz="1600" b="1" baseline="0" dirty="0" smtClean="0"/>
                    </a:p>
                    <a:p>
                      <a:pPr marL="0" indent="0" latinLnBrk="1">
                        <a:buNone/>
                      </a:pPr>
                      <a:r>
                        <a:rPr lang="ko-KR" altLang="en-US" sz="1600" b="1" baseline="0" dirty="0" smtClean="0"/>
                        <a:t>   만약</a:t>
                      </a:r>
                      <a:r>
                        <a:rPr lang="en-US" altLang="ko-KR" sz="1600" b="1" baseline="0" dirty="0" smtClean="0"/>
                        <a:t>, p-</a:t>
                      </a:r>
                      <a:r>
                        <a:rPr lang="ko-KR" altLang="en-US" sz="1600" b="1" baseline="0" dirty="0" smtClean="0"/>
                        <a:t>값 ≤ </a:t>
                      </a:r>
                      <a:r>
                        <a:rPr lang="en-US" altLang="ko-KR" sz="1600" b="1" baseline="0" dirty="0" smtClean="0"/>
                        <a:t>α </a:t>
                      </a:r>
                      <a:r>
                        <a:rPr lang="ko-KR" altLang="en-US" sz="1600" b="1" baseline="0" dirty="0" smtClean="0"/>
                        <a:t>이면</a:t>
                      </a:r>
                      <a:endParaRPr lang="ko-KR" altLang="en-US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400050" indent="-400050" latinLnBrk="1">
                        <a:buAutoNum type="romanLcParenBoth"/>
                      </a:pPr>
                      <a:r>
                        <a:rPr lang="ko-KR" altLang="en-US" sz="1600" dirty="0" err="1" smtClean="0"/>
                        <a:t>기각역</a:t>
                      </a:r>
                      <a:r>
                        <a:rPr lang="ko-KR" altLang="en-US" sz="1600" dirty="0" smtClean="0"/>
                        <a:t> 방식</a:t>
                      </a:r>
                      <a:endParaRPr lang="en-US" altLang="ko-KR" sz="1600" dirty="0" smtClean="0"/>
                    </a:p>
                    <a:p>
                      <a:pPr marL="0" indent="0" latinLnBrk="1">
                        <a:buNone/>
                      </a:pPr>
                      <a:r>
                        <a:rPr lang="en-US" altLang="ko-KR" sz="1600" baseline="0" dirty="0" smtClean="0"/>
                        <a:t>   </a:t>
                      </a:r>
                      <a:r>
                        <a:rPr lang="ko-KR" altLang="en-US" sz="1600" baseline="0" dirty="0" smtClean="0"/>
                        <a:t>검정통계량의 값이 </a:t>
                      </a:r>
                      <a:r>
                        <a:rPr lang="ko-KR" altLang="en-US" sz="1600" baseline="0" dirty="0" err="1" smtClean="0"/>
                        <a:t>귀무가설</a:t>
                      </a:r>
                      <a:r>
                        <a:rPr lang="ko-KR" altLang="en-US" sz="1600" baseline="0" dirty="0" smtClean="0"/>
                        <a:t> </a:t>
                      </a:r>
                      <a:r>
                        <a:rPr lang="ko-KR" altLang="en-US" sz="1600" baseline="0" dirty="0" err="1" smtClean="0"/>
                        <a:t>기각역</a:t>
                      </a:r>
                      <a:r>
                        <a:rPr lang="ko-KR" altLang="en-US" sz="1600" baseline="0" dirty="0" smtClean="0"/>
                        <a:t> </a:t>
                      </a:r>
                      <a:endParaRPr lang="en-US" altLang="ko-KR" sz="1600" baseline="0" dirty="0" smtClean="0"/>
                    </a:p>
                    <a:p>
                      <a:pPr marL="0" indent="0" latinLnBrk="1">
                        <a:buNone/>
                      </a:pPr>
                      <a:r>
                        <a:rPr lang="en-US" altLang="ko-KR" sz="1600" baseline="0" dirty="0" smtClean="0"/>
                        <a:t>   </a:t>
                      </a:r>
                      <a:r>
                        <a:rPr lang="ko-KR" altLang="en-US" sz="1600" baseline="0" dirty="0" smtClean="0"/>
                        <a:t>범위에 포함되지 않은 경우</a:t>
                      </a:r>
                      <a:endParaRPr lang="en-US" altLang="ko-KR" sz="1600" baseline="0" dirty="0" smtClean="0"/>
                    </a:p>
                    <a:p>
                      <a:pPr marL="0" indent="0" latinLnBrk="1">
                        <a:buNone/>
                      </a:pPr>
                      <a:endParaRPr lang="en-US" altLang="ko-KR" sz="1600" baseline="0" dirty="0" smtClean="0"/>
                    </a:p>
                    <a:p>
                      <a:pPr marL="0" indent="0" latinLnBrk="1">
                        <a:buNone/>
                      </a:pPr>
                      <a:r>
                        <a:rPr lang="en-US" altLang="ko-KR" sz="1600" baseline="0" dirty="0" smtClean="0"/>
                        <a:t>(ii)  </a:t>
                      </a:r>
                      <a:r>
                        <a:rPr lang="en-US" altLang="ko-KR" sz="1600" b="1" baseline="0" dirty="0" smtClean="0"/>
                        <a:t>p-</a:t>
                      </a:r>
                      <a:r>
                        <a:rPr lang="ko-KR" altLang="en-US" sz="1600" b="1" baseline="0" dirty="0" smtClean="0"/>
                        <a:t>값 방식</a:t>
                      </a:r>
                      <a:endParaRPr lang="en-US" altLang="ko-KR" sz="1600" b="1" baseline="0" dirty="0" smtClean="0"/>
                    </a:p>
                    <a:p>
                      <a:pPr marL="0" indent="0" latinLnBrk="1">
                        <a:buNone/>
                      </a:pPr>
                      <a:r>
                        <a:rPr lang="en-US" altLang="ko-KR" sz="1600" b="1" baseline="0" dirty="0" smtClean="0"/>
                        <a:t>   </a:t>
                      </a:r>
                      <a:r>
                        <a:rPr lang="ko-KR" altLang="en-US" sz="1600" b="1" baseline="0" dirty="0" smtClean="0"/>
                        <a:t>검정통계량을 이용하여 </a:t>
                      </a:r>
                      <a:r>
                        <a:rPr lang="en-US" altLang="ko-KR" sz="1600" b="1" baseline="0" dirty="0" smtClean="0"/>
                        <a:t>p-</a:t>
                      </a:r>
                      <a:r>
                        <a:rPr lang="ko-KR" altLang="en-US" sz="1600" b="1" baseline="0" dirty="0" smtClean="0"/>
                        <a:t>값을 계산</a:t>
                      </a:r>
                      <a:endParaRPr lang="en-US" altLang="ko-KR" sz="1600" b="1" baseline="0" dirty="0" smtClean="0"/>
                    </a:p>
                    <a:p>
                      <a:pPr marL="0" indent="0" latinLnBrk="1">
                        <a:buNone/>
                      </a:pPr>
                      <a:r>
                        <a:rPr lang="ko-KR" altLang="en-US" sz="1600" b="1" baseline="0" dirty="0" smtClean="0"/>
                        <a:t>   만약</a:t>
                      </a:r>
                      <a:r>
                        <a:rPr lang="en-US" altLang="ko-KR" sz="1600" b="1" baseline="0" dirty="0" smtClean="0"/>
                        <a:t>, p-</a:t>
                      </a:r>
                      <a:r>
                        <a:rPr lang="ko-KR" altLang="en-US" sz="1600" b="1" baseline="0" dirty="0" smtClean="0"/>
                        <a:t>값 ＞ </a:t>
                      </a:r>
                      <a:r>
                        <a:rPr lang="en-US" altLang="ko-KR" sz="1600" b="1" baseline="0" dirty="0" smtClean="0"/>
                        <a:t>α </a:t>
                      </a:r>
                      <a:r>
                        <a:rPr lang="ko-KR" altLang="en-US" sz="1600" b="1" baseline="0" dirty="0" smtClean="0"/>
                        <a:t>이면</a:t>
                      </a:r>
                      <a:endParaRPr lang="ko-KR" altLang="en-US" sz="1600" b="1" dirty="0"/>
                    </a:p>
                  </a:txBody>
                  <a:tcPr anchor="ctr"/>
                </a:tc>
              </a:tr>
              <a:tr h="447889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 smtClean="0"/>
                        <a:t>판단</a:t>
                      </a:r>
                      <a:endParaRPr lang="ko-KR" altLang="en-US" sz="1600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600" dirty="0" err="1" smtClean="0"/>
                        <a:t>귀무가설</a:t>
                      </a:r>
                      <a:r>
                        <a:rPr lang="ko-KR" altLang="en-US" sz="1600" dirty="0" smtClean="0"/>
                        <a:t> </a:t>
                      </a:r>
                      <a:r>
                        <a:rPr lang="en-US" altLang="ko-KR" sz="1600" dirty="0" smtClean="0"/>
                        <a:t>H</a:t>
                      </a:r>
                      <a:r>
                        <a:rPr lang="en-US" altLang="ko-KR" sz="1600" baseline="-25000" dirty="0" smtClean="0"/>
                        <a:t>0</a:t>
                      </a:r>
                      <a:r>
                        <a:rPr lang="en-US" altLang="ko-KR" sz="1600" dirty="0" smtClean="0"/>
                        <a:t> </a:t>
                      </a:r>
                      <a:r>
                        <a:rPr lang="ko-KR" altLang="en-US" sz="1600" dirty="0" smtClean="0"/>
                        <a:t>기각</a:t>
                      </a:r>
                      <a:endParaRPr lang="ko-KR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600" dirty="0" err="1" smtClean="0"/>
                        <a:t>귀무가설</a:t>
                      </a:r>
                      <a:r>
                        <a:rPr lang="ko-KR" altLang="en-US" sz="1600" dirty="0" smtClean="0"/>
                        <a:t> </a:t>
                      </a:r>
                      <a:r>
                        <a:rPr lang="en-US" altLang="ko-KR" sz="1600" dirty="0" smtClean="0"/>
                        <a:t>H</a:t>
                      </a:r>
                      <a:r>
                        <a:rPr lang="en-US" altLang="ko-KR" sz="1600" baseline="-25000" dirty="0" smtClean="0"/>
                        <a:t>0</a:t>
                      </a:r>
                      <a:r>
                        <a:rPr lang="en-US" altLang="ko-KR" sz="1600" dirty="0" smtClean="0"/>
                        <a:t> </a:t>
                      </a:r>
                      <a:r>
                        <a:rPr lang="ko-KR" altLang="en-US" sz="1600" dirty="0" smtClean="0"/>
                        <a:t>채택</a:t>
                      </a:r>
                    </a:p>
                  </a:txBody>
                  <a:tcPr anchor="ctr"/>
                </a:tc>
              </a:tr>
              <a:tr h="1877454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 smtClean="0"/>
                        <a:t>결론</a:t>
                      </a:r>
                      <a:endParaRPr lang="en-US" altLang="ko-KR" sz="1600" dirty="0" smtClean="0"/>
                    </a:p>
                    <a:p>
                      <a:pPr algn="ctr" latinLnBrk="1"/>
                      <a:r>
                        <a:rPr lang="ko-KR" altLang="en-US" sz="1600" dirty="0" smtClean="0"/>
                        <a:t>표현</a:t>
                      </a:r>
                      <a:endParaRPr lang="ko-KR" altLang="en-US" sz="1600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600" b="1" dirty="0" smtClean="0"/>
                        <a:t>유의하다</a:t>
                      </a:r>
                      <a:r>
                        <a:rPr lang="en-US" altLang="ko-KR" sz="1600" b="1" dirty="0" smtClean="0"/>
                        <a:t>.</a:t>
                      </a:r>
                    </a:p>
                    <a:p>
                      <a:pPr latinLnBrk="1"/>
                      <a:r>
                        <a:rPr lang="ko-KR" altLang="en-US" sz="1600" dirty="0" smtClean="0"/>
                        <a:t>대립가설이 옳다</a:t>
                      </a:r>
                      <a:r>
                        <a:rPr lang="en-US" altLang="ko-KR" sz="1600" dirty="0" smtClean="0"/>
                        <a:t>.</a:t>
                      </a:r>
                    </a:p>
                    <a:p>
                      <a:pPr latinLnBrk="1"/>
                      <a:r>
                        <a:rPr lang="ko-KR" altLang="en-US" sz="1600" dirty="0" smtClean="0"/>
                        <a:t>의미가 있다</a:t>
                      </a:r>
                      <a:r>
                        <a:rPr lang="en-US" altLang="ko-KR" sz="1600" dirty="0" smtClean="0"/>
                        <a:t>.</a:t>
                      </a:r>
                    </a:p>
                    <a:p>
                      <a:pPr latinLnBrk="1"/>
                      <a:r>
                        <a:rPr lang="ko-KR" altLang="en-US" sz="1600" dirty="0" err="1" smtClean="0"/>
                        <a:t>귀무가설을</a:t>
                      </a:r>
                      <a:r>
                        <a:rPr lang="ko-KR" altLang="en-US" sz="1600" dirty="0" smtClean="0"/>
                        <a:t> 기각한다</a:t>
                      </a:r>
                      <a:r>
                        <a:rPr lang="en-US" altLang="ko-KR" sz="1600" dirty="0" smtClean="0"/>
                        <a:t>.</a:t>
                      </a:r>
                    </a:p>
                    <a:p>
                      <a:pPr latinLnBrk="1"/>
                      <a:r>
                        <a:rPr lang="ko-KR" altLang="en-US" sz="1600" dirty="0" smtClean="0"/>
                        <a:t>차이가 있다</a:t>
                      </a:r>
                      <a:r>
                        <a:rPr lang="en-US" altLang="ko-KR" sz="1600" dirty="0" smtClean="0"/>
                        <a:t>.</a:t>
                      </a:r>
                    </a:p>
                    <a:p>
                      <a:pPr latinLnBrk="1"/>
                      <a:r>
                        <a:rPr lang="ko-KR" altLang="en-US" sz="1600" dirty="0" smtClean="0"/>
                        <a:t>관련이 있다</a:t>
                      </a:r>
                      <a:r>
                        <a:rPr lang="en-US" altLang="ko-KR" sz="1600" dirty="0" smtClean="0"/>
                        <a:t>.</a:t>
                      </a:r>
                      <a:endParaRPr lang="ko-KR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600" b="1" dirty="0" smtClean="0"/>
                        <a:t>유의하지 않다</a:t>
                      </a:r>
                      <a:r>
                        <a:rPr lang="en-US" altLang="ko-KR" sz="1600" b="1" dirty="0" smtClean="0"/>
                        <a:t>.</a:t>
                      </a:r>
                    </a:p>
                    <a:p>
                      <a:pPr latinLnBrk="1"/>
                      <a:r>
                        <a:rPr lang="ko-KR" altLang="en-US" sz="1600" dirty="0" smtClean="0"/>
                        <a:t>대립가설이 틀렸다고 할 수 없다</a:t>
                      </a:r>
                      <a:r>
                        <a:rPr lang="en-US" altLang="ko-KR" sz="1600" dirty="0" smtClean="0"/>
                        <a:t>.</a:t>
                      </a:r>
                    </a:p>
                    <a:p>
                      <a:pPr latinLnBrk="1"/>
                      <a:r>
                        <a:rPr lang="ko-KR" altLang="en-US" sz="1600" dirty="0" smtClean="0"/>
                        <a:t>의미가 있지 않다</a:t>
                      </a:r>
                      <a:r>
                        <a:rPr lang="en-US" altLang="ko-KR" sz="1600" dirty="0" smtClean="0"/>
                        <a:t>.</a:t>
                      </a:r>
                    </a:p>
                    <a:p>
                      <a:pPr latinLnBrk="1"/>
                      <a:r>
                        <a:rPr lang="ko-KR" altLang="en-US" sz="1600" dirty="0" err="1" smtClean="0"/>
                        <a:t>귀무가설을</a:t>
                      </a:r>
                      <a:r>
                        <a:rPr lang="ko-KR" altLang="en-US" sz="1600" dirty="0" smtClean="0"/>
                        <a:t> 채택한다</a:t>
                      </a:r>
                      <a:r>
                        <a:rPr lang="en-US" altLang="ko-KR" sz="1600" dirty="0" smtClean="0"/>
                        <a:t>.</a:t>
                      </a:r>
                    </a:p>
                    <a:p>
                      <a:pPr latinLnBrk="1"/>
                      <a:r>
                        <a:rPr lang="ko-KR" altLang="en-US" sz="1600" dirty="0" err="1" smtClean="0"/>
                        <a:t>귀무가설을</a:t>
                      </a:r>
                      <a:r>
                        <a:rPr lang="ko-KR" altLang="en-US" sz="1600" dirty="0" smtClean="0"/>
                        <a:t> 기각할 수 없다</a:t>
                      </a:r>
                      <a:r>
                        <a:rPr lang="en-US" altLang="ko-KR" sz="1600" dirty="0" smtClean="0"/>
                        <a:t>.</a:t>
                      </a:r>
                    </a:p>
                    <a:p>
                      <a:pPr latinLnBrk="1"/>
                      <a:r>
                        <a:rPr lang="ko-KR" altLang="en-US" sz="1600" dirty="0" smtClean="0"/>
                        <a:t>근거가 없다</a:t>
                      </a:r>
                      <a:r>
                        <a:rPr lang="en-US" altLang="ko-KR" sz="1600" dirty="0" smtClean="0"/>
                        <a:t>.(</a:t>
                      </a:r>
                      <a:r>
                        <a:rPr lang="ko-KR" altLang="en-US" sz="1600" dirty="0" smtClean="0"/>
                        <a:t>차이</a:t>
                      </a:r>
                      <a:r>
                        <a:rPr lang="en-US" altLang="ko-KR" sz="1600" dirty="0" smtClean="0"/>
                        <a:t>, </a:t>
                      </a:r>
                      <a:r>
                        <a:rPr lang="ko-KR" altLang="en-US" sz="1600" dirty="0" smtClean="0"/>
                        <a:t>관련이 없다</a:t>
                      </a:r>
                      <a:r>
                        <a:rPr lang="en-US" altLang="ko-KR" sz="1600" dirty="0" smtClean="0"/>
                        <a:t>.)</a:t>
                      </a:r>
                      <a:endParaRPr lang="ko-KR" altLang="en-US" sz="1600" dirty="0" smtClean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5" name="모서리가 둥근 직사각형 4"/>
          <p:cNvSpPr/>
          <p:nvPr/>
        </p:nvSpPr>
        <p:spPr>
          <a:xfrm>
            <a:off x="7740352" y="0"/>
            <a:ext cx="669926" cy="4046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85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14187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제</a:t>
            </a:r>
            <a:r>
              <a:rPr lang="en-US" altLang="ko-KR" dirty="0" smtClean="0"/>
              <a:t>3</a:t>
            </a:r>
            <a:r>
              <a:rPr lang="ko-KR" altLang="en-US" dirty="0" smtClean="0"/>
              <a:t>장 기술통계</a:t>
            </a:r>
            <a:r>
              <a:rPr lang="ko-KR" altLang="en-US" sz="1800" dirty="0" smtClean="0"/>
              <a:t>         </a:t>
            </a:r>
            <a:r>
              <a:rPr lang="ko-KR" alt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그래프</a:t>
            </a:r>
            <a:endParaRPr lang="ko-KR" altLang="en-US" sz="180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79512" y="908720"/>
            <a:ext cx="4032448" cy="5616624"/>
          </a:xfrm>
        </p:spPr>
        <p:txBody>
          <a:bodyPr/>
          <a:lstStyle/>
          <a:p>
            <a:endParaRPr lang="en-US" altLang="ko-KR" dirty="0" smtClean="0"/>
          </a:p>
          <a:p>
            <a:r>
              <a:rPr lang="ko-KR" altLang="en-US" dirty="0" smtClean="0"/>
              <a:t>도수다각형  </a:t>
            </a:r>
            <a:r>
              <a:rPr lang="en-US" altLang="ko-KR" dirty="0"/>
              <a:t>frequency </a:t>
            </a:r>
            <a:r>
              <a:rPr lang="en-US" altLang="ko-KR" dirty="0" smtClean="0"/>
              <a:t>polygon </a:t>
            </a:r>
          </a:p>
          <a:p>
            <a:pPr lvl="1"/>
            <a:r>
              <a:rPr lang="ko-KR" altLang="en-US" dirty="0" smtClean="0"/>
              <a:t>히스토그램에서 </a:t>
            </a:r>
            <a:r>
              <a:rPr lang="ko-KR" altLang="en-US" dirty="0"/>
              <a:t>각 직사각형의 윗변의 </a:t>
            </a:r>
            <a:r>
              <a:rPr lang="ko-KR" altLang="en-US" dirty="0" err="1"/>
              <a:t>중간점을</a:t>
            </a:r>
            <a:r>
              <a:rPr lang="ko-KR" altLang="en-US" dirty="0"/>
              <a:t> 찍어서 이 점들을 직선으로 이은 </a:t>
            </a:r>
            <a:r>
              <a:rPr lang="ko-KR" altLang="en-US" dirty="0" smtClean="0"/>
              <a:t>것</a:t>
            </a:r>
            <a:endParaRPr lang="ko-KR" altLang="en-US" dirty="0"/>
          </a:p>
          <a:p>
            <a:endParaRPr lang="en-US" altLang="ko-KR" dirty="0"/>
          </a:p>
          <a:p>
            <a:endParaRPr lang="en-US" altLang="ko-KR" dirty="0" smtClean="0"/>
          </a:p>
          <a:p>
            <a:endParaRPr lang="en-US" altLang="ko-KR" dirty="0"/>
          </a:p>
          <a:p>
            <a:endParaRPr lang="en-US" altLang="ko-KR" dirty="0" smtClean="0"/>
          </a:p>
          <a:p>
            <a:r>
              <a:rPr lang="ko-KR" altLang="en-US" dirty="0" err="1" smtClean="0"/>
              <a:t>원도표</a:t>
            </a:r>
            <a:r>
              <a:rPr lang="ko-KR" altLang="en-US" dirty="0" smtClean="0"/>
              <a:t> </a:t>
            </a:r>
            <a:r>
              <a:rPr lang="en-US" altLang="ko-KR" dirty="0"/>
              <a:t>pie </a:t>
            </a:r>
            <a:r>
              <a:rPr lang="en-US" altLang="ko-KR" dirty="0" smtClean="0"/>
              <a:t>graph </a:t>
            </a:r>
          </a:p>
          <a:p>
            <a:pPr lvl="1"/>
            <a:r>
              <a:rPr lang="ko-KR" altLang="en-US" dirty="0" smtClean="0"/>
              <a:t>명목척도 </a:t>
            </a:r>
            <a:r>
              <a:rPr lang="ko-KR" altLang="en-US" dirty="0"/>
              <a:t>또는 서열척도를 이용한 자료를 비율 형태의 도표로 </a:t>
            </a:r>
            <a:r>
              <a:rPr lang="ko-KR" altLang="en-US" dirty="0" smtClean="0"/>
              <a:t>표현하는데  편리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변수의 </a:t>
            </a:r>
            <a:r>
              <a:rPr lang="ko-KR" altLang="en-US" dirty="0"/>
              <a:t>범주 종류에 따라 조각으로 나뉘게 되는데</a:t>
            </a:r>
            <a:r>
              <a:rPr lang="en-US" altLang="ko-KR" dirty="0"/>
              <a:t>, </a:t>
            </a:r>
            <a:r>
              <a:rPr lang="ko-KR" altLang="en-US" dirty="0"/>
              <a:t>각각의 조각은 비율 또는 빈도 등을 나타내게 </a:t>
            </a:r>
            <a:r>
              <a:rPr lang="ko-KR" altLang="en-US" dirty="0" smtClean="0"/>
              <a:t>됨</a:t>
            </a:r>
            <a:endParaRPr lang="ko-KR" altLang="en-US" dirty="0"/>
          </a:p>
          <a:p>
            <a:endParaRPr lang="en-US" altLang="ko-KR" dirty="0"/>
          </a:p>
        </p:txBody>
      </p:sp>
      <p:pic>
        <p:nvPicPr>
          <p:cNvPr id="1025" name="_x202450744" descr="EMB00000e100b8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8632" y="695679"/>
            <a:ext cx="4161646" cy="2589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_x202450504" descr="EMB00000e100b8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4393" y="3353172"/>
            <a:ext cx="3490123" cy="2837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모서리가 둥근 직사각형 6"/>
          <p:cNvSpPr/>
          <p:nvPr/>
        </p:nvSpPr>
        <p:spPr>
          <a:xfrm>
            <a:off x="7740352" y="0"/>
            <a:ext cx="669926" cy="4046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23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53211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제</a:t>
            </a:r>
            <a:r>
              <a:rPr lang="en-US" altLang="ko-KR" dirty="0" smtClean="0"/>
              <a:t>4</a:t>
            </a:r>
            <a:r>
              <a:rPr lang="ko-KR" altLang="en-US" dirty="0" smtClean="0"/>
              <a:t>장 추측통계</a:t>
            </a:r>
            <a:r>
              <a:rPr lang="ko-KR" altLang="en-US" sz="1800" dirty="0" smtClean="0"/>
              <a:t>         </a:t>
            </a:r>
            <a:r>
              <a:rPr lang="ko-KR" alt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가설검정</a:t>
            </a:r>
            <a:endParaRPr lang="ko-KR" altLang="en-US" sz="1800" dirty="0"/>
          </a:p>
        </p:txBody>
      </p:sp>
      <p:sp>
        <p:nvSpPr>
          <p:cNvPr id="4" name="모서리가 둥근 직사각형 3"/>
          <p:cNvSpPr/>
          <p:nvPr/>
        </p:nvSpPr>
        <p:spPr bwMode="auto">
          <a:xfrm>
            <a:off x="166457" y="807852"/>
            <a:ext cx="3528393" cy="431799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kumimoji="0" lang="ko-KR" altLang="en-US" b="1" dirty="0" smtClean="0"/>
              <a:t>검정의 형태 </a:t>
            </a:r>
            <a:r>
              <a:rPr kumimoji="0" lang="en-US" altLang="ko-KR" b="1" dirty="0" smtClean="0"/>
              <a:t>: </a:t>
            </a:r>
            <a:r>
              <a:rPr kumimoji="0" lang="ko-KR" altLang="en-US" b="1" dirty="0" smtClean="0"/>
              <a:t>양측검정</a:t>
            </a:r>
            <a:endParaRPr kumimoji="0" lang="en-US" altLang="ko-KR" b="1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48401"/>
            <a:ext cx="7329386" cy="1296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66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757514"/>
            <a:ext cx="7560840" cy="3911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모서리가 둥근 직사각형 6"/>
          <p:cNvSpPr/>
          <p:nvPr/>
        </p:nvSpPr>
        <p:spPr>
          <a:xfrm>
            <a:off x="7740352" y="0"/>
            <a:ext cx="669926" cy="4046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86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42849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오늘 수업 전체내용 요약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None/>
            </a:pPr>
            <a:endParaRPr lang="en-US" altLang="ko-KR" dirty="0" smtClean="0">
              <a:latin typeface="+mn-ea"/>
            </a:endParaRPr>
          </a:p>
          <a:p>
            <a:pPr marL="447675" indent="-447675">
              <a:lnSpc>
                <a:spcPct val="150000"/>
              </a:lnSpc>
              <a:buNone/>
            </a:pPr>
            <a:r>
              <a:rPr lang="ko-KR" altLang="en-US" dirty="0" smtClean="0">
                <a:latin typeface="+mn-ea"/>
              </a:rPr>
              <a:t>   </a:t>
            </a:r>
            <a:r>
              <a:rPr lang="en-US" altLang="ko-KR" dirty="0" smtClean="0">
                <a:latin typeface="+mn-ea"/>
              </a:rPr>
              <a:t>1. </a:t>
            </a:r>
            <a:r>
              <a:rPr lang="ko-KR" altLang="en-US" dirty="0" smtClean="0">
                <a:latin typeface="+mn-ea"/>
              </a:rPr>
              <a:t>도수분포표와 여러 가지 그래프에 대하여 진술 할 수 있다</a:t>
            </a:r>
            <a:r>
              <a:rPr lang="en-US" altLang="ko-KR" dirty="0" smtClean="0">
                <a:latin typeface="+mn-ea"/>
              </a:rPr>
              <a:t>.</a:t>
            </a:r>
          </a:p>
          <a:p>
            <a:pPr marL="447675" indent="-447675">
              <a:lnSpc>
                <a:spcPct val="150000"/>
              </a:lnSpc>
              <a:buNone/>
            </a:pPr>
            <a:r>
              <a:rPr lang="en-US" altLang="ko-KR" dirty="0" smtClean="0">
                <a:latin typeface="+mn-ea"/>
              </a:rPr>
              <a:t>   2.</a:t>
            </a:r>
            <a:r>
              <a:rPr lang="ko-KR" altLang="en-US" dirty="0" smtClean="0">
                <a:latin typeface="+mn-ea"/>
              </a:rPr>
              <a:t> 기술통계량에서 </a:t>
            </a:r>
            <a:r>
              <a:rPr lang="ko-KR" altLang="en-US" dirty="0" err="1" smtClean="0">
                <a:latin typeface="+mn-ea"/>
              </a:rPr>
              <a:t>중심경향값</a:t>
            </a:r>
            <a:r>
              <a:rPr lang="en-US" altLang="ko-KR" dirty="0" smtClean="0">
                <a:latin typeface="+mn-ea"/>
              </a:rPr>
              <a:t>(</a:t>
            </a:r>
            <a:r>
              <a:rPr lang="ko-KR" altLang="en-US" dirty="0" smtClean="0">
                <a:latin typeface="+mn-ea"/>
              </a:rPr>
              <a:t>산술평균</a:t>
            </a:r>
            <a:r>
              <a:rPr lang="en-US" altLang="ko-KR" dirty="0" smtClean="0">
                <a:latin typeface="+mn-ea"/>
              </a:rPr>
              <a:t>, </a:t>
            </a:r>
            <a:r>
              <a:rPr lang="ko-KR" altLang="en-US" dirty="0" smtClean="0">
                <a:latin typeface="+mn-ea"/>
              </a:rPr>
              <a:t>기하평균</a:t>
            </a:r>
            <a:r>
              <a:rPr lang="en-US" altLang="ko-KR" dirty="0" smtClean="0">
                <a:latin typeface="+mn-ea"/>
              </a:rPr>
              <a:t>, </a:t>
            </a:r>
            <a:r>
              <a:rPr lang="ko-KR" altLang="en-US" dirty="0" smtClean="0">
                <a:latin typeface="+mn-ea"/>
              </a:rPr>
              <a:t>조화평균</a:t>
            </a:r>
            <a:r>
              <a:rPr lang="en-US" altLang="ko-KR" dirty="0" smtClean="0">
                <a:latin typeface="+mn-ea"/>
              </a:rPr>
              <a:t>, </a:t>
            </a:r>
            <a:r>
              <a:rPr lang="ko-KR" altLang="en-US" dirty="0" smtClean="0">
                <a:latin typeface="+mn-ea"/>
              </a:rPr>
              <a:t>중앙값</a:t>
            </a:r>
            <a:r>
              <a:rPr lang="en-US" altLang="ko-KR" dirty="0" smtClean="0">
                <a:latin typeface="+mn-ea"/>
              </a:rPr>
              <a:t>, </a:t>
            </a:r>
            <a:r>
              <a:rPr lang="ko-KR" altLang="en-US" dirty="0" err="1" smtClean="0">
                <a:latin typeface="+mn-ea"/>
              </a:rPr>
              <a:t>최빈값</a:t>
            </a:r>
            <a:r>
              <a:rPr lang="en-US" altLang="ko-KR" dirty="0" smtClean="0">
                <a:latin typeface="+mn-ea"/>
              </a:rPr>
              <a:t>), </a:t>
            </a:r>
            <a:r>
              <a:rPr lang="ko-KR" altLang="en-US" dirty="0" smtClean="0">
                <a:latin typeface="+mn-ea"/>
              </a:rPr>
              <a:t>산포도</a:t>
            </a:r>
            <a:r>
              <a:rPr lang="en-US" altLang="ko-KR" dirty="0" smtClean="0">
                <a:latin typeface="+mn-ea"/>
              </a:rPr>
              <a:t>(</a:t>
            </a:r>
            <a:r>
              <a:rPr lang="ko-KR" altLang="en-US" dirty="0" smtClean="0">
                <a:latin typeface="+mn-ea"/>
              </a:rPr>
              <a:t>범위</a:t>
            </a:r>
            <a:r>
              <a:rPr lang="en-US" altLang="ko-KR" dirty="0" smtClean="0">
                <a:latin typeface="+mn-ea"/>
              </a:rPr>
              <a:t>, </a:t>
            </a:r>
            <a:r>
              <a:rPr lang="ko-KR" altLang="en-US" dirty="0" err="1" smtClean="0">
                <a:latin typeface="+mn-ea"/>
              </a:rPr>
              <a:t>사분위범위</a:t>
            </a:r>
            <a:r>
              <a:rPr lang="en-US" altLang="ko-KR" dirty="0" smtClean="0">
                <a:latin typeface="+mn-ea"/>
              </a:rPr>
              <a:t>, </a:t>
            </a:r>
            <a:r>
              <a:rPr lang="ko-KR" altLang="en-US" dirty="0" smtClean="0">
                <a:latin typeface="+mn-ea"/>
              </a:rPr>
              <a:t>분산</a:t>
            </a:r>
            <a:r>
              <a:rPr lang="en-US" altLang="ko-KR" dirty="0" smtClean="0">
                <a:latin typeface="+mn-ea"/>
              </a:rPr>
              <a:t>, </a:t>
            </a:r>
            <a:r>
              <a:rPr lang="ko-KR" altLang="en-US" dirty="0" smtClean="0">
                <a:latin typeface="+mn-ea"/>
              </a:rPr>
              <a:t>표준편차</a:t>
            </a:r>
            <a:r>
              <a:rPr lang="en-US" altLang="ko-KR" dirty="0" smtClean="0">
                <a:latin typeface="+mn-ea"/>
              </a:rPr>
              <a:t>, </a:t>
            </a:r>
            <a:r>
              <a:rPr lang="ko-KR" altLang="en-US" dirty="0" smtClean="0">
                <a:latin typeface="+mn-ea"/>
              </a:rPr>
              <a:t>변이계수</a:t>
            </a:r>
            <a:r>
              <a:rPr lang="en-US" altLang="ko-KR" dirty="0" smtClean="0">
                <a:latin typeface="+mn-ea"/>
              </a:rPr>
              <a:t>), </a:t>
            </a:r>
            <a:r>
              <a:rPr lang="ko-KR" altLang="en-US" dirty="0" smtClean="0">
                <a:latin typeface="+mn-ea"/>
              </a:rPr>
              <a:t>분포도</a:t>
            </a:r>
            <a:r>
              <a:rPr lang="en-US" altLang="ko-KR" dirty="0" smtClean="0">
                <a:latin typeface="+mn-ea"/>
              </a:rPr>
              <a:t>(</a:t>
            </a:r>
            <a:r>
              <a:rPr lang="ko-KR" altLang="en-US" dirty="0" smtClean="0">
                <a:latin typeface="+mn-ea"/>
              </a:rPr>
              <a:t>왜도</a:t>
            </a:r>
            <a:r>
              <a:rPr lang="en-US" altLang="ko-KR" dirty="0" smtClean="0">
                <a:latin typeface="+mn-ea"/>
              </a:rPr>
              <a:t>, </a:t>
            </a:r>
            <a:r>
              <a:rPr lang="ko-KR" altLang="en-US" dirty="0" smtClean="0">
                <a:latin typeface="+mn-ea"/>
              </a:rPr>
              <a:t>첨도</a:t>
            </a:r>
            <a:r>
              <a:rPr lang="en-US" altLang="ko-KR" dirty="0" smtClean="0">
                <a:latin typeface="+mn-ea"/>
              </a:rPr>
              <a:t>)</a:t>
            </a:r>
            <a:r>
              <a:rPr lang="ko-KR" altLang="en-US" dirty="0" smtClean="0">
                <a:latin typeface="+mn-ea"/>
              </a:rPr>
              <a:t>에 대하여 설명 할 수 있다</a:t>
            </a:r>
            <a:r>
              <a:rPr lang="en-US" altLang="ko-KR" dirty="0" smtClean="0">
                <a:latin typeface="+mn-ea"/>
              </a:rPr>
              <a:t>.</a:t>
            </a:r>
          </a:p>
          <a:p>
            <a:pPr marL="447675" indent="-447675">
              <a:lnSpc>
                <a:spcPct val="150000"/>
              </a:lnSpc>
              <a:buNone/>
            </a:pPr>
            <a:r>
              <a:rPr lang="ko-KR" altLang="en-US" dirty="0" smtClean="0">
                <a:latin typeface="+mn-ea"/>
              </a:rPr>
              <a:t>   </a:t>
            </a:r>
            <a:r>
              <a:rPr lang="en-US" altLang="ko-KR" dirty="0" smtClean="0">
                <a:latin typeface="+mn-ea"/>
              </a:rPr>
              <a:t>3.</a:t>
            </a:r>
            <a:r>
              <a:rPr lang="ko-KR" altLang="en-US" dirty="0" smtClean="0">
                <a:latin typeface="+mn-ea"/>
              </a:rPr>
              <a:t> 확률변수에 대하여 설명할 수 있다</a:t>
            </a:r>
            <a:r>
              <a:rPr lang="en-US" altLang="ko-KR" dirty="0" smtClean="0">
                <a:latin typeface="+mn-ea"/>
              </a:rPr>
              <a:t>.</a:t>
            </a:r>
          </a:p>
          <a:p>
            <a:pPr marL="447675" indent="-447675">
              <a:lnSpc>
                <a:spcPct val="150000"/>
              </a:lnSpc>
              <a:buNone/>
            </a:pPr>
            <a:r>
              <a:rPr lang="ko-KR" altLang="en-US" dirty="0" smtClean="0">
                <a:latin typeface="+mn-ea"/>
              </a:rPr>
              <a:t>   </a:t>
            </a:r>
            <a:r>
              <a:rPr lang="en-US" altLang="ko-KR" dirty="0" smtClean="0">
                <a:latin typeface="+mn-ea"/>
              </a:rPr>
              <a:t>4.</a:t>
            </a:r>
            <a:r>
              <a:rPr lang="ko-KR" altLang="en-US" dirty="0" smtClean="0">
                <a:latin typeface="+mn-ea"/>
              </a:rPr>
              <a:t> 이산확률분포와 연속확률분포의 차이를 진술할 수 있다</a:t>
            </a:r>
            <a:r>
              <a:rPr lang="en-US" altLang="ko-KR" dirty="0" smtClean="0">
                <a:latin typeface="+mn-ea"/>
              </a:rPr>
              <a:t>.</a:t>
            </a:r>
          </a:p>
          <a:p>
            <a:pPr marL="447675" indent="-447675">
              <a:lnSpc>
                <a:spcPct val="150000"/>
              </a:lnSpc>
              <a:buNone/>
            </a:pPr>
            <a:r>
              <a:rPr lang="ko-KR" altLang="en-US" dirty="0" smtClean="0">
                <a:latin typeface="+mn-ea"/>
              </a:rPr>
              <a:t>   </a:t>
            </a:r>
            <a:r>
              <a:rPr lang="en-US" altLang="ko-KR" dirty="0" smtClean="0">
                <a:latin typeface="+mn-ea"/>
              </a:rPr>
              <a:t>5.</a:t>
            </a:r>
            <a:r>
              <a:rPr lang="ko-KR" altLang="en-US" dirty="0" smtClean="0">
                <a:latin typeface="+mn-ea"/>
              </a:rPr>
              <a:t> 정규분포</a:t>
            </a:r>
            <a:r>
              <a:rPr lang="en-US" altLang="ko-KR" dirty="0" smtClean="0">
                <a:latin typeface="+mn-ea"/>
              </a:rPr>
              <a:t>, </a:t>
            </a:r>
            <a:r>
              <a:rPr lang="ko-KR" altLang="en-US" dirty="0" smtClean="0">
                <a:latin typeface="+mn-ea"/>
              </a:rPr>
              <a:t>표준정규분포에 대하여 설명할 수 있다</a:t>
            </a:r>
            <a:r>
              <a:rPr lang="en-US" altLang="ko-KR" dirty="0" smtClean="0">
                <a:latin typeface="+mn-ea"/>
              </a:rPr>
              <a:t>.</a:t>
            </a:r>
          </a:p>
          <a:p>
            <a:pPr marL="447675" indent="-447675">
              <a:lnSpc>
                <a:spcPct val="150000"/>
              </a:lnSpc>
              <a:buNone/>
            </a:pPr>
            <a:r>
              <a:rPr lang="en-US" altLang="ko-KR" dirty="0" smtClean="0"/>
              <a:t>   6. </a:t>
            </a:r>
            <a:r>
              <a:rPr lang="ko-KR" altLang="en-US" dirty="0" smtClean="0"/>
              <a:t>가설검정이란 무엇을 의미하는지 말할 수 있다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sp>
        <p:nvSpPr>
          <p:cNvPr id="4" name="모서리가 둥근 직사각형 3"/>
          <p:cNvSpPr/>
          <p:nvPr/>
        </p:nvSpPr>
        <p:spPr bwMode="auto">
          <a:xfrm>
            <a:off x="166457" y="807852"/>
            <a:ext cx="3528393" cy="431799"/>
          </a:xfrm>
          <a:prstGeom prst="roundRect">
            <a:avLst>
              <a:gd name="adj" fmla="val 50000"/>
            </a:avLst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kumimoji="0" lang="ko-KR" altLang="en-US" b="1" dirty="0" smtClean="0"/>
              <a:t>오늘 수업 학습정리</a:t>
            </a:r>
            <a:endParaRPr kumimoji="0" lang="en-US" altLang="ko-KR" b="1" dirty="0"/>
          </a:p>
        </p:txBody>
      </p:sp>
    </p:spTree>
    <p:extLst>
      <p:ext uri="{BB962C8B-B14F-4D97-AF65-F5344CB8AC3E}">
        <p14:creationId xmlns:p14="http://schemas.microsoft.com/office/powerpoint/2010/main" val="2597720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제</a:t>
            </a:r>
            <a:r>
              <a:rPr lang="en-US" altLang="ko-KR" dirty="0" smtClean="0"/>
              <a:t>3</a:t>
            </a:r>
            <a:r>
              <a:rPr lang="ko-KR" altLang="en-US" dirty="0" smtClean="0"/>
              <a:t>장 기술통계</a:t>
            </a:r>
            <a:r>
              <a:rPr lang="ko-KR" altLang="en-US" sz="1800" dirty="0" smtClean="0"/>
              <a:t>         </a:t>
            </a:r>
            <a:r>
              <a:rPr lang="ko-KR" alt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그래프</a:t>
            </a:r>
            <a:endParaRPr lang="ko-KR" altLang="en-US" sz="180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79512" y="908720"/>
            <a:ext cx="8568952" cy="3456384"/>
          </a:xfrm>
        </p:spPr>
        <p:txBody>
          <a:bodyPr/>
          <a:lstStyle/>
          <a:p>
            <a:r>
              <a:rPr lang="ko-KR" altLang="en-US" dirty="0" smtClean="0"/>
              <a:t>줄기와 잎 그림</a:t>
            </a:r>
            <a:r>
              <a:rPr lang="ko-KR" altLang="en-US" dirty="0" smtClean="0">
                <a:latin typeface="+mn-ea"/>
              </a:rPr>
              <a:t> </a:t>
            </a:r>
            <a:r>
              <a:rPr lang="en-US" altLang="ko-KR" dirty="0">
                <a:latin typeface="+mn-ea"/>
              </a:rPr>
              <a:t>steam and </a:t>
            </a:r>
            <a:r>
              <a:rPr lang="en-US" altLang="ko-KR" dirty="0" smtClean="0">
                <a:latin typeface="+mn-ea"/>
              </a:rPr>
              <a:t>leaf</a:t>
            </a:r>
          </a:p>
          <a:p>
            <a:pPr lvl="1"/>
            <a:r>
              <a:rPr lang="ko-KR" altLang="en-US" dirty="0"/>
              <a:t>도수분포표와 막대그래프는 일단 표나 그림으로 만들고 나면</a:t>
            </a:r>
            <a:r>
              <a:rPr lang="en-US" altLang="ko-KR" dirty="0"/>
              <a:t>, </a:t>
            </a:r>
            <a:r>
              <a:rPr lang="ko-KR" altLang="en-US" dirty="0" err="1"/>
              <a:t>원자료</a:t>
            </a:r>
            <a:r>
              <a:rPr lang="ko-KR" altLang="en-US" dirty="0"/>
              <a:t> 들의 원래 값들을 파악할 </a:t>
            </a:r>
            <a:r>
              <a:rPr lang="ko-KR" altLang="en-US" dirty="0" smtClean="0"/>
              <a:t>수 없게 되는데 이를 </a:t>
            </a:r>
            <a:r>
              <a:rPr lang="ko-KR" altLang="en-US" dirty="0"/>
              <a:t>보완하기 위한 </a:t>
            </a:r>
            <a:r>
              <a:rPr lang="ko-KR" altLang="en-US" dirty="0" smtClean="0"/>
              <a:t>그림</a:t>
            </a:r>
            <a:endParaRPr lang="en-US" altLang="ko-KR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altLang="ko-KR" dirty="0" smtClean="0"/>
              <a:t>A </a:t>
            </a:r>
            <a:r>
              <a:rPr lang="ko-KR" altLang="en-US" dirty="0" smtClean="0"/>
              <a:t>대학 학생 </a:t>
            </a:r>
            <a:r>
              <a:rPr lang="en-US" altLang="ko-KR" dirty="0" smtClean="0"/>
              <a:t>15</a:t>
            </a:r>
            <a:r>
              <a:rPr lang="ko-KR" altLang="en-US" dirty="0" smtClean="0"/>
              <a:t>명의 </a:t>
            </a:r>
            <a:r>
              <a:rPr lang="en-US" altLang="ko-KR" dirty="0" smtClean="0"/>
              <a:t>IQ</a:t>
            </a:r>
            <a:r>
              <a:rPr lang="ko-KR" altLang="en-US" dirty="0" smtClean="0"/>
              <a:t>를 조사한 결과</a:t>
            </a:r>
          </a:p>
          <a:p>
            <a:pPr marL="457200" lvl="1" indent="0">
              <a:buNone/>
            </a:pPr>
            <a:r>
              <a:rPr lang="en-US" altLang="ko-KR" dirty="0" smtClean="0"/>
              <a:t>116       108       137       125       121       104       122     140</a:t>
            </a:r>
          </a:p>
          <a:p>
            <a:pPr marL="457200" lvl="1" indent="0">
              <a:buNone/>
            </a:pPr>
            <a:r>
              <a:rPr lang="en-US" altLang="ko-KR" dirty="0" smtClean="0"/>
              <a:t>129       126       152       139       124       141       128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ko-KR" altLang="en-US" dirty="0" smtClean="0"/>
              <a:t>자료가 세 자리수로 이루어진 경우에는 앞의 두 자리를 줄기로</a:t>
            </a:r>
            <a:r>
              <a:rPr lang="en-US" altLang="ko-KR" dirty="0" smtClean="0"/>
              <a:t>, </a:t>
            </a:r>
            <a:r>
              <a:rPr lang="ko-KR" altLang="en-US" dirty="0" smtClean="0"/>
              <a:t>나머지 부분은 잎으로 나열한 다음 해당 잎의 도수를 기록함으로써 집단의 특성을 일목요연하게 파악</a:t>
            </a:r>
            <a:endParaRPr lang="en-US" altLang="ko-KR" dirty="0" smtClean="0"/>
          </a:p>
        </p:txBody>
      </p:sp>
      <p:graphicFrame>
        <p:nvGraphicFramePr>
          <p:cNvPr id="6" name="표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3581119"/>
              </p:ext>
            </p:extLst>
          </p:nvPr>
        </p:nvGraphicFramePr>
        <p:xfrm>
          <a:off x="2555776" y="3212976"/>
          <a:ext cx="3456385" cy="2880320"/>
        </p:xfrm>
        <a:graphic>
          <a:graphicData uri="http://schemas.openxmlformats.org/drawingml/2006/table">
            <a:tbl>
              <a:tblPr/>
              <a:tblGrid>
                <a:gridCol w="1014045"/>
                <a:gridCol w="1014045"/>
                <a:gridCol w="1428295"/>
              </a:tblGrid>
              <a:tr h="441411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도수</a:t>
                      </a:r>
                    </a:p>
                  </a:txBody>
                  <a:tcPr marL="64770" marR="64770" marT="17907" marB="179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줄기</a:t>
                      </a:r>
                    </a:p>
                  </a:txBody>
                  <a:tcPr marL="64770" marR="64770" marT="17907" marB="179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잎</a:t>
                      </a:r>
                    </a:p>
                  </a:txBody>
                  <a:tcPr marL="64770" marR="64770" marT="17907" marB="179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38909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</a:t>
                      </a:r>
                    </a:p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</a:t>
                      </a:r>
                    </a:p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</a:t>
                      </a:r>
                    </a:p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</a:t>
                      </a:r>
                    </a:p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</a:t>
                      </a:r>
                    </a:p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</a:t>
                      </a:r>
                    </a:p>
                  </a:txBody>
                  <a:tcPr marL="64770" marR="64770" marT="17907" marB="179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10</a:t>
                      </a:r>
                    </a:p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11</a:t>
                      </a:r>
                    </a:p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12</a:t>
                      </a:r>
                    </a:p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13</a:t>
                      </a:r>
                    </a:p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14</a:t>
                      </a:r>
                    </a:p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15</a:t>
                      </a:r>
                    </a:p>
                  </a:txBody>
                  <a:tcPr marL="64770" marR="64770" marT="17907" marB="17907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48</a:t>
                      </a:r>
                    </a:p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6</a:t>
                      </a:r>
                    </a:p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1245689</a:t>
                      </a:r>
                    </a:p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79</a:t>
                      </a:r>
                    </a:p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</a:t>
                      </a:r>
                    </a:p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7" name="모서리가 둥근 직사각형 6"/>
          <p:cNvSpPr/>
          <p:nvPr/>
        </p:nvSpPr>
        <p:spPr>
          <a:xfrm>
            <a:off x="7740352" y="0"/>
            <a:ext cx="669926" cy="4046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24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87375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제</a:t>
            </a:r>
            <a:r>
              <a:rPr lang="en-US" altLang="ko-KR" dirty="0" smtClean="0"/>
              <a:t>3</a:t>
            </a:r>
            <a:r>
              <a:rPr lang="ko-KR" altLang="en-US" dirty="0" smtClean="0"/>
              <a:t>장 기술통계</a:t>
            </a:r>
            <a:r>
              <a:rPr lang="ko-KR" altLang="en-US" sz="1800" dirty="0" smtClean="0"/>
              <a:t>         </a:t>
            </a:r>
            <a:r>
              <a:rPr lang="ko-KR" alt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기술통계량</a:t>
            </a:r>
            <a:endParaRPr lang="ko-KR" altLang="en-US" sz="180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관찰된 자료를 하나의 값으로 표현하는 방법</a:t>
            </a:r>
            <a:endParaRPr lang="en-US" altLang="ko-KR" dirty="0" smtClean="0"/>
          </a:p>
          <a:p>
            <a:pPr marL="800100" lvl="1" indent="-342900">
              <a:buFont typeface="+mj-lt"/>
              <a:buAutoNum type="arabicParenR"/>
            </a:pPr>
            <a:r>
              <a:rPr lang="ko-KR" altLang="en-US" u="sng" dirty="0" err="1" smtClean="0"/>
              <a:t>중심경향값</a:t>
            </a:r>
            <a:r>
              <a:rPr lang="ko-KR" altLang="en-US" u="sng" dirty="0" smtClean="0"/>
              <a:t> </a:t>
            </a:r>
            <a:r>
              <a:rPr lang="en-US" altLang="ko-KR" u="sng" dirty="0" smtClean="0"/>
              <a:t>– </a:t>
            </a:r>
            <a:r>
              <a:rPr lang="ko-KR" altLang="en-US" u="sng" dirty="0" smtClean="0"/>
              <a:t>분포의 중심  </a:t>
            </a:r>
            <a:r>
              <a:rPr lang="en-US" altLang="ko-KR" u="sng" dirty="0" smtClean="0"/>
              <a:t>p.25</a:t>
            </a:r>
          </a:p>
          <a:p>
            <a:pPr marL="800100" lvl="1" indent="-342900">
              <a:buFont typeface="+mj-ea"/>
              <a:buAutoNum type="arabicParenR"/>
            </a:pPr>
            <a:r>
              <a:rPr lang="ko-KR" altLang="en-US" u="sng" dirty="0" smtClean="0"/>
              <a:t>산포도 </a:t>
            </a:r>
            <a:r>
              <a:rPr lang="en-US" altLang="ko-KR" u="sng" dirty="0" smtClean="0"/>
              <a:t>– </a:t>
            </a:r>
            <a:r>
              <a:rPr lang="ko-KR" altLang="en-US" u="sng" dirty="0" smtClean="0"/>
              <a:t>분포의 퍼짐 정도 </a:t>
            </a:r>
            <a:r>
              <a:rPr lang="en-US" altLang="ko-KR" u="sng" dirty="0" smtClean="0"/>
              <a:t>p.29</a:t>
            </a:r>
          </a:p>
          <a:p>
            <a:pPr marL="800100" lvl="1" indent="-342900">
              <a:buFont typeface="+mj-ea"/>
              <a:buAutoNum type="arabicParenR"/>
            </a:pPr>
            <a:r>
              <a:rPr lang="ko-KR" altLang="en-US" u="sng" dirty="0" smtClean="0"/>
              <a:t>분포도</a:t>
            </a:r>
            <a:r>
              <a:rPr lang="en-US" altLang="ko-KR" u="sng" dirty="0" smtClean="0"/>
              <a:t> </a:t>
            </a:r>
            <a:r>
              <a:rPr lang="en-US" altLang="ko-KR" u="sng" dirty="0"/>
              <a:t>– </a:t>
            </a:r>
            <a:r>
              <a:rPr lang="ko-KR" altLang="en-US" u="sng" dirty="0" smtClean="0"/>
              <a:t>분포의 모양 </a:t>
            </a:r>
            <a:r>
              <a:rPr lang="en-US" altLang="ko-KR" u="sng" dirty="0" smtClean="0"/>
              <a:t>p.39</a:t>
            </a:r>
          </a:p>
          <a:p>
            <a:pPr lvl="1"/>
            <a:endParaRPr lang="en-US" altLang="ko-KR" sz="800" dirty="0" smtClean="0"/>
          </a:p>
          <a:p>
            <a:pPr lvl="1"/>
            <a:endParaRPr lang="en-US" altLang="ko-KR" sz="800" dirty="0"/>
          </a:p>
          <a:p>
            <a:pPr>
              <a:buFont typeface="+mj-lt"/>
              <a:buAutoNum type="arabicParenR"/>
            </a:pPr>
            <a:r>
              <a:rPr lang="ko-KR" altLang="en-US" dirty="0" smtClean="0"/>
              <a:t>중심경향성 측정 </a:t>
            </a:r>
            <a:r>
              <a:rPr lang="en-US" altLang="ko-KR" dirty="0" smtClean="0"/>
              <a:t>: </a:t>
            </a:r>
            <a:r>
              <a:rPr lang="ko-KR" altLang="en-US" dirty="0" smtClean="0"/>
              <a:t>집단의 특징을 나타낼 수 있는 </a:t>
            </a:r>
            <a:r>
              <a:rPr lang="ko-KR" altLang="en-US" dirty="0" err="1" smtClean="0"/>
              <a:t>숫자값으로</a:t>
            </a:r>
            <a:r>
              <a:rPr lang="ko-KR" altLang="en-US" dirty="0" smtClean="0"/>
              <a:t> 대푯값이라고도 함</a:t>
            </a:r>
            <a:endParaRPr lang="en-US" altLang="ko-KR" dirty="0" smtClean="0"/>
          </a:p>
          <a:p>
            <a:pPr marL="457200" lvl="1" indent="0">
              <a:buNone/>
            </a:pPr>
            <a:r>
              <a:rPr lang="ko-KR" altLang="en-US" dirty="0"/>
              <a:t>① </a:t>
            </a:r>
            <a:r>
              <a:rPr lang="ko-KR" altLang="en-US" dirty="0" smtClean="0"/>
              <a:t>산술평균  </a:t>
            </a:r>
            <a:r>
              <a:rPr lang="en-US" altLang="ko-KR" dirty="0" smtClean="0"/>
              <a:t> </a:t>
            </a:r>
            <a:r>
              <a:rPr lang="ko-KR" altLang="en-US" dirty="0"/>
              <a:t>② </a:t>
            </a:r>
            <a:r>
              <a:rPr lang="ko-KR" altLang="en-US" dirty="0" smtClean="0"/>
              <a:t>기하평균</a:t>
            </a:r>
            <a:r>
              <a:rPr lang="en-US" altLang="ko-KR" dirty="0" smtClean="0"/>
              <a:t>   </a:t>
            </a:r>
            <a:r>
              <a:rPr lang="ko-KR" altLang="en-US" dirty="0"/>
              <a:t>③ </a:t>
            </a:r>
            <a:r>
              <a:rPr lang="ko-KR" altLang="en-US" dirty="0" smtClean="0"/>
              <a:t>조화평균    </a:t>
            </a:r>
            <a:r>
              <a:rPr lang="ko-KR" altLang="en-US" dirty="0"/>
              <a:t>④ </a:t>
            </a:r>
            <a:r>
              <a:rPr lang="ko-KR" altLang="en-US" dirty="0" smtClean="0"/>
              <a:t>중앙값   </a:t>
            </a:r>
            <a:r>
              <a:rPr lang="ko-KR" altLang="en-US" dirty="0"/>
              <a:t>⑤ </a:t>
            </a:r>
            <a:r>
              <a:rPr lang="ko-KR" altLang="en-US" dirty="0" err="1" smtClean="0"/>
              <a:t>최빈값</a:t>
            </a:r>
            <a:endParaRPr lang="en-US" altLang="ko-KR" dirty="0" smtClean="0"/>
          </a:p>
          <a:p>
            <a:endParaRPr lang="en-US" altLang="ko-KR" dirty="0" smtClean="0"/>
          </a:p>
          <a:p>
            <a:pPr>
              <a:buFont typeface="+mj-lt"/>
              <a:buAutoNum type="arabicParenR" startAt="2"/>
            </a:pPr>
            <a:r>
              <a:rPr lang="ko-KR" altLang="en-US" dirty="0" err="1" smtClean="0"/>
              <a:t>산포성</a:t>
            </a:r>
            <a:r>
              <a:rPr lang="ko-KR" altLang="en-US" dirty="0" smtClean="0"/>
              <a:t> 측정 </a:t>
            </a:r>
            <a:r>
              <a:rPr lang="en-US" altLang="ko-KR" dirty="0" smtClean="0"/>
              <a:t>: </a:t>
            </a:r>
            <a:r>
              <a:rPr lang="ko-KR" altLang="en-US" dirty="0" smtClean="0"/>
              <a:t>흩어져 있는 정도의 측정</a:t>
            </a:r>
            <a:endParaRPr lang="en-US" altLang="ko-KR" dirty="0" smtClean="0"/>
          </a:p>
          <a:p>
            <a:pPr marL="457200" lvl="1" indent="0">
              <a:buNone/>
            </a:pPr>
            <a:r>
              <a:rPr lang="ko-KR" altLang="en-US" dirty="0" smtClean="0"/>
              <a:t>① 범위   </a:t>
            </a:r>
            <a:r>
              <a:rPr lang="en-US" altLang="ko-KR" dirty="0" smtClean="0"/>
              <a:t> </a:t>
            </a:r>
            <a:r>
              <a:rPr lang="ko-KR" altLang="en-US" dirty="0" smtClean="0"/>
              <a:t>② </a:t>
            </a:r>
            <a:r>
              <a:rPr lang="ko-KR" altLang="en-US" dirty="0" err="1" smtClean="0"/>
              <a:t>사분위범위</a:t>
            </a:r>
            <a:r>
              <a:rPr lang="en-US" altLang="ko-KR" dirty="0" smtClean="0"/>
              <a:t>   </a:t>
            </a:r>
            <a:r>
              <a:rPr lang="ko-KR" altLang="en-US" dirty="0" smtClean="0"/>
              <a:t>③ 분산    ④ 표준편차   ⑤ 변이계수</a:t>
            </a:r>
            <a:endParaRPr lang="en-US" altLang="ko-KR" dirty="0" smtClean="0"/>
          </a:p>
          <a:p>
            <a:pPr lvl="1"/>
            <a:endParaRPr lang="en-US" altLang="ko-KR" sz="800" dirty="0" smtClean="0"/>
          </a:p>
          <a:p>
            <a:pPr>
              <a:buFont typeface="+mj-lt"/>
              <a:buAutoNum type="arabicParenR" startAt="3"/>
            </a:pPr>
            <a:r>
              <a:rPr lang="ko-KR" altLang="en-US" dirty="0" smtClean="0"/>
              <a:t>분포도 </a:t>
            </a:r>
            <a:r>
              <a:rPr lang="en-US" altLang="ko-KR" dirty="0" smtClean="0"/>
              <a:t>: </a:t>
            </a:r>
            <a:r>
              <a:rPr lang="ko-KR" altLang="en-US" dirty="0" smtClean="0"/>
              <a:t>분포의 모양과 특성</a:t>
            </a:r>
            <a:endParaRPr lang="en-US" altLang="ko-KR" dirty="0" smtClean="0"/>
          </a:p>
          <a:p>
            <a:pPr marL="457200" lvl="1" indent="0">
              <a:buNone/>
            </a:pPr>
            <a:r>
              <a:rPr lang="ko-KR" altLang="en-US" dirty="0"/>
              <a:t>① </a:t>
            </a:r>
            <a:r>
              <a:rPr lang="ko-KR" altLang="en-US" dirty="0" smtClean="0"/>
              <a:t>왜도  </a:t>
            </a:r>
            <a:r>
              <a:rPr lang="en-US" altLang="ko-KR" dirty="0" smtClean="0"/>
              <a:t> </a:t>
            </a:r>
            <a:r>
              <a:rPr lang="ko-KR" altLang="en-US" dirty="0"/>
              <a:t>② </a:t>
            </a:r>
            <a:r>
              <a:rPr lang="ko-KR" altLang="en-US" dirty="0" smtClean="0"/>
              <a:t>첨도</a:t>
            </a:r>
            <a:endParaRPr lang="en-US" altLang="ko-KR" dirty="0"/>
          </a:p>
        </p:txBody>
      </p:sp>
      <p:sp>
        <p:nvSpPr>
          <p:cNvPr id="4" name="모서리가 둥근 직사각형 3"/>
          <p:cNvSpPr/>
          <p:nvPr/>
        </p:nvSpPr>
        <p:spPr bwMode="auto">
          <a:xfrm>
            <a:off x="166457" y="807852"/>
            <a:ext cx="3528393" cy="431799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kumimoji="0" lang="ko-KR" altLang="en-US" b="1" dirty="0" smtClean="0"/>
              <a:t>기술통계량</a:t>
            </a:r>
            <a:endParaRPr kumimoji="0" lang="en-US" altLang="ko-KR" b="1" dirty="0"/>
          </a:p>
        </p:txBody>
      </p:sp>
      <p:sp>
        <p:nvSpPr>
          <p:cNvPr id="5" name="모서리가 둥근 직사각형 4"/>
          <p:cNvSpPr/>
          <p:nvPr/>
        </p:nvSpPr>
        <p:spPr>
          <a:xfrm>
            <a:off x="7740352" y="0"/>
            <a:ext cx="669926" cy="4046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24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87375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제</a:t>
            </a:r>
            <a:r>
              <a:rPr lang="en-US" altLang="ko-KR" dirty="0" smtClean="0"/>
              <a:t>3</a:t>
            </a:r>
            <a:r>
              <a:rPr lang="ko-KR" altLang="en-US" dirty="0" smtClean="0"/>
              <a:t>장 기술통계</a:t>
            </a:r>
            <a:r>
              <a:rPr lang="ko-KR" altLang="en-US" sz="1800" dirty="0" smtClean="0"/>
              <a:t>         </a:t>
            </a:r>
            <a:r>
              <a:rPr lang="ko-KR" alt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기술통계량 </a:t>
            </a:r>
            <a:r>
              <a:rPr lang="en-US" altLang="ko-KR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– </a:t>
            </a:r>
            <a:r>
              <a:rPr lang="ko-KR" altLang="en-US" sz="1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중심경향값</a:t>
            </a:r>
            <a:endParaRPr lang="ko-KR" altLang="en-US" sz="1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내용 개체 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ko-KR" altLang="en-US" dirty="0" err="1" smtClean="0"/>
                  <a:t>관찰값으로</a:t>
                </a:r>
                <a:r>
                  <a:rPr lang="ko-KR" altLang="en-US" dirty="0" smtClean="0"/>
                  <a:t> 모두 더한 다음 </a:t>
                </a:r>
                <a:r>
                  <a:rPr lang="ko-KR" altLang="en-US" dirty="0" err="1" smtClean="0"/>
                  <a:t>관찰값의</a:t>
                </a:r>
                <a:r>
                  <a:rPr lang="ko-KR" altLang="en-US" dirty="0" smtClean="0"/>
                  <a:t> 개수로 나눈 값</a:t>
                </a:r>
                <a:endParaRPr lang="en-US" altLang="ko-KR" dirty="0" smtClean="0"/>
              </a:p>
              <a:p>
                <a:pPr marL="0" indent="0">
                  <a:buNone/>
                </a:pPr>
                <a:endParaRPr lang="en-US" altLang="ko-KR" i="1" dirty="0" smtClean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ko-KR" sz="160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ko-KR" sz="160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ko-KR" sz="16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ko-KR" sz="1600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ko-KR" sz="1600" b="0" i="1" smtClean="0">
                              <a:latin typeface="Cambria Math"/>
                            </a:rPr>
                            <m:t> + </m:t>
                          </m:r>
                          <m:sSub>
                            <m:sSubPr>
                              <m:ctrlPr>
                                <a:rPr lang="en-US" altLang="ko-KR" sz="16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ko-KR" sz="1600" i="1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ko-KR" sz="1600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altLang="ko-KR" sz="1600" b="0" i="1" smtClean="0">
                              <a:latin typeface="Cambria Math"/>
                            </a:rPr>
                            <m:t> +</m:t>
                          </m:r>
                          <m:sSub>
                            <m:sSubPr>
                              <m:ctrlPr>
                                <a:rPr lang="en-US" altLang="ko-KR" sz="16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ko-KR" sz="1600" b="0" i="1" smtClean="0"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altLang="ko-KR" sz="1600" i="1" smtClean="0">
                                  <a:latin typeface="Cambria Math"/>
                                  <a:ea typeface="Cambria Math"/>
                                </a:rPr>
                                <m:t>⋯</m:t>
                              </m:r>
                              <m:r>
                                <a:rPr lang="en-US" altLang="ko-KR" sz="1600" b="0" i="1" smtClean="0">
                                  <a:latin typeface="Cambria Math"/>
                                  <a:ea typeface="Cambria Math"/>
                                </a:rPr>
                                <m:t> </m:t>
                              </m:r>
                              <m:r>
                                <a:rPr lang="en-US" altLang="ko-KR" sz="1600" b="0" i="1" smtClean="0">
                                  <a:latin typeface="Cambria Math"/>
                                </a:rPr>
                                <m:t>+ </m:t>
                              </m:r>
                              <m:r>
                                <a:rPr lang="en-US" altLang="ko-KR" sz="1600" i="1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ko-KR" sz="1600" b="0" i="1" smtClean="0">
                                  <a:latin typeface="Cambria Math"/>
                                </a:rPr>
                                <m:t>𝑛</m:t>
                              </m:r>
                            </m:sub>
                          </m:sSub>
                        </m:num>
                        <m:den>
                          <m:r>
                            <a:rPr lang="en-US" altLang="ko-KR" sz="1600" b="0" i="1" smtClean="0">
                              <a:latin typeface="Cambria Math"/>
                            </a:rPr>
                            <m:t>𝑛</m:t>
                          </m:r>
                        </m:den>
                      </m:f>
                      <m:r>
                        <a:rPr lang="en-US" altLang="ko-KR" sz="1600" b="0" i="1" smtClean="0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n-US" altLang="ko-KR" sz="16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ko-KR" altLang="en-US" sz="1600" b="0" i="1" smtClean="0">
                              <a:latin typeface="Cambria Math"/>
                            </a:rPr>
                            <m:t>관찰값</m:t>
                          </m:r>
                          <m:r>
                            <a:rPr lang="en-US" altLang="ko-KR" sz="1600" b="0" i="1" smtClean="0">
                              <a:latin typeface="Cambria Math"/>
                            </a:rPr>
                            <m:t> </m:t>
                          </m:r>
                          <m:r>
                            <a:rPr lang="ko-KR" altLang="en-US" sz="1600" b="0" i="1" smtClean="0">
                              <a:latin typeface="Cambria Math"/>
                            </a:rPr>
                            <m:t>들의</m:t>
                          </m:r>
                          <m:r>
                            <a:rPr lang="en-US" altLang="ko-KR" sz="1600" b="0" i="1" smtClean="0">
                              <a:latin typeface="Cambria Math"/>
                            </a:rPr>
                            <m:t>   </m:t>
                          </m:r>
                          <m:r>
                            <a:rPr lang="ko-KR" altLang="en-US" sz="1600" b="0" i="1" smtClean="0">
                              <a:latin typeface="Cambria Math"/>
                            </a:rPr>
                            <m:t>합</m:t>
                          </m:r>
                        </m:num>
                        <m:den>
                          <m:r>
                            <a:rPr lang="ko-KR" altLang="en-US" sz="1600" b="0" i="1" smtClean="0">
                              <a:latin typeface="Cambria Math"/>
                            </a:rPr>
                            <m:t>관찰값의</m:t>
                          </m:r>
                          <m:r>
                            <a:rPr lang="en-US" altLang="ko-KR" sz="1600" b="0" i="1" smtClean="0">
                              <a:latin typeface="Cambria Math"/>
                            </a:rPr>
                            <m:t>   </m:t>
                          </m:r>
                          <m:r>
                            <a:rPr lang="ko-KR" altLang="en-US" sz="1600" b="0" i="1" smtClean="0">
                              <a:latin typeface="Cambria Math"/>
                            </a:rPr>
                            <m:t>개수</m:t>
                          </m:r>
                        </m:den>
                      </m:f>
                    </m:oMath>
                  </m:oMathPara>
                </a14:m>
                <a:endParaRPr lang="en-US" altLang="ko-KR" sz="1600" b="0" dirty="0" smtClean="0"/>
              </a:p>
              <a:p>
                <a:pPr marL="0" indent="0">
                  <a:buNone/>
                </a:pPr>
                <a:endParaRPr lang="en-US" altLang="ko-KR" sz="16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pos m:val="top"/>
                          <m:ctrlPr>
                            <a:rPr lang="en-US" altLang="ko-KR" sz="1600" i="1" smtClean="0">
                              <a:latin typeface="Cambria Math"/>
                            </a:rPr>
                          </m:ctrlPr>
                        </m:barPr>
                        <m:e>
                          <m:r>
                            <a:rPr lang="en-US" altLang="ko-KR" sz="1600" b="0" i="1" smtClean="0">
                              <a:latin typeface="Cambria Math"/>
                            </a:rPr>
                            <m:t>𝑥</m:t>
                          </m:r>
                        </m:e>
                      </m:bar>
                      <m:r>
                        <a:rPr lang="en-US" altLang="ko-KR" sz="160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ko-KR" sz="16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ko-KR" sz="16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altLang="ko-KR" sz="1600" b="0" i="1" smtClean="0">
                              <a:latin typeface="Cambria Math"/>
                            </a:rPr>
                            <m:t>𝑛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altLang="ko-KR" sz="160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ko-KR" sz="1600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en-US" altLang="ko-KR" sz="1600" b="0" i="1" smtClean="0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altLang="ko-KR" sz="1600" b="0" i="1" smtClean="0">
                              <a:latin typeface="Cambria Math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en-US" altLang="ko-KR" sz="16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ko-KR" sz="160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ko-KR" sz="1600" b="0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  <m:r>
                        <a:rPr lang="en-US" altLang="ko-KR" sz="1600" b="0" i="1" smtClean="0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US" altLang="ko-KR" sz="1600" dirty="0" smtClean="0"/>
              </a:p>
              <a:p>
                <a:pPr marL="0" indent="0">
                  <a:buNone/>
                </a:pPr>
                <a:r>
                  <a:rPr lang="en-US" altLang="ko-KR" sz="1600" dirty="0" smtClean="0"/>
                  <a:t>		          </a:t>
                </a:r>
                <a:r>
                  <a:rPr lang="ko-KR" altLang="en-US" sz="1600" dirty="0" smtClean="0"/>
                  <a:t>여기서</a:t>
                </a:r>
                <a:r>
                  <a:rPr lang="en-US" altLang="ko-KR" sz="1600" dirty="0"/>
                  <a:t> </a:t>
                </a:r>
                <a:r>
                  <a:rPr lang="en-US" altLang="ko-KR" sz="1600" dirty="0" smtClean="0"/>
                  <a:t>  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altLang="ko-KR" sz="1600" i="1" smtClean="0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altLang="ko-KR" sz="1600" b="0" i="1" smtClean="0">
                            <a:latin typeface="Cambria Math"/>
                          </a:rPr>
                          <m:t>𝑖</m:t>
                        </m:r>
                        <m:r>
                          <a:rPr lang="en-US" altLang="ko-KR" sz="1600" b="0" i="1" smtClean="0"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en-US" altLang="ko-KR" sz="1600" b="0" i="1" smtClean="0">
                            <a:latin typeface="Cambria Math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US" altLang="ko-KR" sz="16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ko-KR" sz="1600" b="0" i="1" smtClean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ko-KR" sz="1600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altLang="ko-KR" sz="1600" b="0" i="1" smtClean="0">
                            <a:latin typeface="Cambria Math"/>
                          </a:rPr>
                          <m:t>= </m:t>
                        </m:r>
                        <m:sSub>
                          <m:sSubPr>
                            <m:ctrlPr>
                              <a:rPr lang="en-US" altLang="ko-KR" sz="16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ko-KR" sz="1600" b="0" i="1" smtClean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ko-KR" sz="1600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altLang="ko-KR" sz="1600" b="0" i="1" smtClean="0">
                            <a:latin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en-US" altLang="ko-KR" sz="16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ko-KR" sz="1600" b="0" i="1" smtClean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ko-KR" sz="1600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altLang="ko-KR" sz="1600" b="0" i="1" smtClean="0">
                            <a:latin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en-US" altLang="ko-KR" sz="16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ko-KR" sz="1600" b="0" i="1" smtClean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ko-KR" sz="1600" b="0" i="1" smtClean="0">
                                <a:latin typeface="Cambria Math"/>
                              </a:rPr>
                              <m:t>3</m:t>
                            </m:r>
                          </m:sub>
                        </m:sSub>
                        <m:r>
                          <a:rPr lang="en-US" altLang="ko-KR" sz="1600" b="0" i="1" smtClean="0">
                            <a:latin typeface="Cambria Math"/>
                          </a:rPr>
                          <m:t>+ </m:t>
                        </m:r>
                        <m:r>
                          <a:rPr lang="en-US" altLang="ko-KR" sz="1600" b="0" i="1" smtClean="0">
                            <a:latin typeface="Cambria Math"/>
                            <a:ea typeface="Cambria Math"/>
                          </a:rPr>
                          <m:t>⋯</m:t>
                        </m:r>
                        <m:r>
                          <a:rPr lang="en-US" altLang="ko-KR" sz="1600" b="0" i="1" smtClean="0">
                            <a:latin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en-US" altLang="ko-KR" sz="16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ko-KR" sz="1600" b="0" i="1" smtClean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ko-KR" sz="1600" b="0" i="1" smtClean="0"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</m:e>
                    </m:nary>
                  </m:oMath>
                </a14:m>
                <a:r>
                  <a:rPr lang="ko-KR" altLang="en-US" sz="1600" dirty="0" smtClean="0"/>
                  <a:t> </a:t>
                </a:r>
                <a:endParaRPr lang="en-US" altLang="ko-KR" sz="1600" dirty="0" smtClean="0"/>
              </a:p>
              <a:p>
                <a:pPr marL="0" indent="0">
                  <a:buNone/>
                </a:pPr>
                <a:endParaRPr lang="en-US" altLang="ko-KR" sz="1600" dirty="0" smtClean="0"/>
              </a:p>
              <a:p>
                <a:pPr marL="0" indent="0">
                  <a:buNone/>
                </a:pPr>
                <a:endParaRPr lang="en-US" altLang="ko-KR" sz="1600" dirty="0"/>
              </a:p>
              <a:p>
                <a:pPr marL="685800" lvl="1"/>
                <a:r>
                  <a:rPr lang="ko-KR" altLang="en-US" sz="1400" dirty="0" smtClean="0"/>
                  <a:t>예</a:t>
                </a:r>
                <a:r>
                  <a:rPr lang="en-US" altLang="ko-KR" sz="1400" dirty="0" smtClean="0"/>
                  <a:t>) 2.1 ,  3.2 , 4.1 , 5.6 , 3.7  </a:t>
                </a:r>
                <a:r>
                  <a:rPr lang="ko-KR" altLang="en-US" sz="1400" dirty="0" smtClean="0"/>
                  <a:t>의 평균은</a:t>
                </a:r>
                <a:r>
                  <a:rPr lang="en-US" altLang="ko-KR" sz="1400" dirty="0" smtClean="0"/>
                  <a:t>?</a:t>
                </a:r>
              </a:p>
              <a:p>
                <a:pPr marL="685800" lvl="1"/>
                <a:endParaRPr lang="en-US" altLang="ko-KR" sz="1400" dirty="0"/>
              </a:p>
              <a:p>
                <a:pPr marL="40005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ko-KR" sz="14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ko-KR" sz="1400" b="0" i="1" smtClean="0">
                              <a:latin typeface="Cambria Math"/>
                            </a:rPr>
                            <m:t>2.1</m:t>
                          </m:r>
                          <m:r>
                            <a:rPr lang="en-US" altLang="ko-KR" sz="1400" i="1">
                              <a:latin typeface="Cambria Math"/>
                            </a:rPr>
                            <m:t> +</m:t>
                          </m:r>
                          <m:r>
                            <a:rPr lang="en-US" altLang="ko-KR" sz="1400" b="0" i="1" smtClean="0">
                              <a:latin typeface="Cambria Math"/>
                            </a:rPr>
                            <m:t>3.2+4.1+5.6+3.7</m:t>
                          </m:r>
                        </m:num>
                        <m:den>
                          <m:r>
                            <a:rPr lang="en-US" altLang="ko-KR" sz="1400" b="0" i="1" smtClean="0">
                              <a:latin typeface="Cambria Math"/>
                            </a:rPr>
                            <m:t>5</m:t>
                          </m:r>
                        </m:den>
                      </m:f>
                      <m:r>
                        <a:rPr lang="en-US" altLang="ko-KR" sz="1400" i="1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n-US" altLang="ko-KR" sz="14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ko-KR" sz="1400" b="0" i="1" smtClean="0">
                              <a:latin typeface="Cambria Math"/>
                            </a:rPr>
                            <m:t>18.7</m:t>
                          </m:r>
                        </m:num>
                        <m:den>
                          <m:r>
                            <a:rPr lang="en-US" altLang="ko-KR" sz="1400" b="0" i="1" smtClean="0">
                              <a:latin typeface="Cambria Math"/>
                            </a:rPr>
                            <m:t>5</m:t>
                          </m:r>
                        </m:den>
                      </m:f>
                      <m:r>
                        <a:rPr lang="en-US" altLang="ko-KR" sz="1400" b="0" i="1" smtClean="0">
                          <a:latin typeface="Cambria Math"/>
                        </a:rPr>
                        <m:t>=3.74</m:t>
                      </m:r>
                    </m:oMath>
                  </m:oMathPara>
                </a14:m>
                <a:endParaRPr lang="ko-KR" altLang="en-US" sz="1400" dirty="0"/>
              </a:p>
            </p:txBody>
          </p:sp>
        </mc:Choice>
        <mc:Fallback xmlns="">
          <p:sp>
            <p:nvSpPr>
              <p:cNvPr id="3" name="내용 개체 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420" t="-59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모서리가 둥근 직사각형 3"/>
          <p:cNvSpPr/>
          <p:nvPr/>
        </p:nvSpPr>
        <p:spPr bwMode="auto">
          <a:xfrm>
            <a:off x="166457" y="807852"/>
            <a:ext cx="3528393" cy="431799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kumimoji="0" lang="ko-KR" altLang="en-US" b="1" dirty="0" smtClean="0"/>
              <a:t>산술평균 </a:t>
            </a:r>
            <a:r>
              <a:rPr kumimoji="0" lang="en-US" altLang="ko-KR" b="1" dirty="0" smtClean="0"/>
              <a:t>A</a:t>
            </a:r>
            <a:r>
              <a:rPr lang="en-US" altLang="ko-KR" b="1" dirty="0" smtClean="0"/>
              <a:t>rithmetic mean</a:t>
            </a:r>
            <a:endParaRPr kumimoji="0" lang="en-US" altLang="ko-KR" b="1" dirty="0"/>
          </a:p>
        </p:txBody>
      </p:sp>
      <p:sp>
        <p:nvSpPr>
          <p:cNvPr id="5" name="모서리가 둥근 직사각형 4"/>
          <p:cNvSpPr/>
          <p:nvPr/>
        </p:nvSpPr>
        <p:spPr>
          <a:xfrm>
            <a:off x="7740352" y="0"/>
            <a:ext cx="669926" cy="4046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25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01892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제</a:t>
            </a:r>
            <a:r>
              <a:rPr lang="en-US" altLang="ko-KR" dirty="0" smtClean="0"/>
              <a:t>3</a:t>
            </a:r>
            <a:r>
              <a:rPr lang="ko-KR" altLang="en-US" dirty="0" smtClean="0"/>
              <a:t>장 기술통계</a:t>
            </a:r>
            <a:r>
              <a:rPr lang="ko-KR" altLang="en-US" sz="1800" dirty="0" smtClean="0"/>
              <a:t>         </a:t>
            </a:r>
            <a:r>
              <a:rPr lang="ko-KR" alt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기술통계량 </a:t>
            </a:r>
            <a:r>
              <a:rPr lang="en-US" altLang="ko-KR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– </a:t>
            </a:r>
            <a:r>
              <a:rPr lang="ko-KR" altLang="en-US" sz="1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중심경향값</a:t>
            </a:r>
            <a:endParaRPr lang="ko-KR" altLang="en-US" sz="180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+mj-ea"/>
              <a:buAutoNum type="circleNumDbPlain"/>
            </a:pPr>
            <a:endParaRPr lang="en-US" altLang="ko-KR" sz="1600" smtClean="0"/>
          </a:p>
          <a:p>
            <a:pPr>
              <a:buFont typeface="+mj-ea"/>
              <a:buAutoNum type="circleNumDbPlain"/>
            </a:pPr>
            <a:endParaRPr lang="ko-KR" altLang="en-US" sz="1600" smtClean="0"/>
          </a:p>
          <a:p>
            <a:pPr>
              <a:buFont typeface="+mj-ea"/>
              <a:buAutoNum type="circleNumDbPlain"/>
            </a:pPr>
            <a:endParaRPr lang="ko-KR" altLang="en-US" sz="1600"/>
          </a:p>
          <a:p>
            <a:endParaRPr lang="ko-KR" altLang="en-US" sz="1600" dirty="0"/>
          </a:p>
        </p:txBody>
      </p:sp>
      <p:sp>
        <p:nvSpPr>
          <p:cNvPr id="4" name="모서리가 둥근 직사각형 3"/>
          <p:cNvSpPr/>
          <p:nvPr/>
        </p:nvSpPr>
        <p:spPr bwMode="auto">
          <a:xfrm>
            <a:off x="166457" y="807852"/>
            <a:ext cx="3528393" cy="431799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kumimoji="0" lang="ko-KR" altLang="en-US" b="1" smtClean="0"/>
              <a:t>산술평균의 성질</a:t>
            </a:r>
            <a:endParaRPr kumimoji="0" lang="en-US" altLang="ko-KR" b="1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556791"/>
            <a:ext cx="6840760" cy="4256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모서리가 둥근 직사각형 5"/>
          <p:cNvSpPr/>
          <p:nvPr/>
        </p:nvSpPr>
        <p:spPr>
          <a:xfrm>
            <a:off x="7740352" y="0"/>
            <a:ext cx="669926" cy="4046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26</a:t>
            </a:r>
            <a:endParaRPr lang="ko-KR" altLang="en-US" dirty="0"/>
          </a:p>
        </p:txBody>
      </p:sp>
      <p:cxnSp>
        <p:nvCxnSpPr>
          <p:cNvPr id="7" name="직선 연결선 6"/>
          <p:cNvCxnSpPr/>
          <p:nvPr/>
        </p:nvCxnSpPr>
        <p:spPr>
          <a:xfrm>
            <a:off x="2195736" y="2204864"/>
            <a:ext cx="504056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직선 연결선 8"/>
          <p:cNvCxnSpPr/>
          <p:nvPr/>
        </p:nvCxnSpPr>
        <p:spPr>
          <a:xfrm>
            <a:off x="1174570" y="2564904"/>
            <a:ext cx="123719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2463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5311</TotalTime>
  <Words>3885</Words>
  <Application>Microsoft Office PowerPoint</Application>
  <PresentationFormat>화면 슬라이드 쇼(4:3)</PresentationFormat>
  <Paragraphs>709</Paragraphs>
  <Slides>51</Slides>
  <Notes>0</Notes>
  <HiddenSlides>0</HiddenSlides>
  <MMClips>0</MMClips>
  <ScaleCrop>false</ScaleCrop>
  <HeadingPairs>
    <vt:vector size="6" baseType="variant">
      <vt:variant>
        <vt:lpstr>테마</vt:lpstr>
      </vt:variant>
      <vt:variant>
        <vt:i4>1</vt:i4>
      </vt:variant>
      <vt:variant>
        <vt:lpstr>포함된 OLE 서버</vt:lpstr>
      </vt:variant>
      <vt:variant>
        <vt:i4>1</vt:i4>
      </vt:variant>
      <vt:variant>
        <vt:lpstr>슬라이드 제목</vt:lpstr>
      </vt:variant>
      <vt:variant>
        <vt:i4>51</vt:i4>
      </vt:variant>
    </vt:vector>
  </HeadingPairs>
  <TitlesOfParts>
    <vt:vector size="53" baseType="lpstr">
      <vt:lpstr>Office 테마</vt:lpstr>
      <vt:lpstr>워크시트</vt:lpstr>
      <vt:lpstr>제3장 기술통계</vt:lpstr>
      <vt:lpstr>제3장 기술통계         도수분포표</vt:lpstr>
      <vt:lpstr>제3장 기술통계         도수분포표</vt:lpstr>
      <vt:lpstr>제3장 기술통계         그래프</vt:lpstr>
      <vt:lpstr>제3장 기술통계         그래프</vt:lpstr>
      <vt:lpstr>제3장 기술통계         그래프</vt:lpstr>
      <vt:lpstr>제3장 기술통계         기술통계량</vt:lpstr>
      <vt:lpstr>제3장 기술통계         기술통계량 – 중심경향값</vt:lpstr>
      <vt:lpstr>제3장 기술통계         기술통계량 – 중심경향값</vt:lpstr>
      <vt:lpstr>제3장 기술통계         기술통계량 – 중심경향값</vt:lpstr>
      <vt:lpstr>제3장 기술통계         기술통계량 – 중심경향값</vt:lpstr>
      <vt:lpstr>제3장 기술통계         기술통계량 – 중심경향값</vt:lpstr>
      <vt:lpstr>제3장 기술통계         기술통계량 – 중심경향값</vt:lpstr>
      <vt:lpstr>제3장 기술통계         기술통계량 – 중심경향값</vt:lpstr>
      <vt:lpstr>제3장 기술통계         기술통계량 – 산포도</vt:lpstr>
      <vt:lpstr>제3장 기술통계         기술통계량 – 산포도</vt:lpstr>
      <vt:lpstr>제3장 기술통계         기술통계량 – 산포도</vt:lpstr>
      <vt:lpstr>제3장 기술통계         기술통계량 – 산포도</vt:lpstr>
      <vt:lpstr>제3장 기술통계         기술통계량 – 산포도</vt:lpstr>
      <vt:lpstr>제3장 기술통계         기술통계량 – 산포도</vt:lpstr>
      <vt:lpstr>제3장 기술통계         기술통계량 – 산포도</vt:lpstr>
      <vt:lpstr>제3장 기술통계         기술통계량 – 산포도</vt:lpstr>
      <vt:lpstr>제3장 기술통계         기술통계량 – 산포도</vt:lpstr>
      <vt:lpstr>제3장 기술통계         기술통계량 – 분포도</vt:lpstr>
      <vt:lpstr>제3장 기술통계         기술통계량 – 분포도</vt:lpstr>
      <vt:lpstr>제3장 기술통계</vt:lpstr>
      <vt:lpstr>제4장 추측통계</vt:lpstr>
      <vt:lpstr>제4장 추측통계         확률과 확률분포</vt:lpstr>
      <vt:lpstr>제4장 추측통계         확률과 확률분포</vt:lpstr>
      <vt:lpstr>제4장 추측통계         확률과 확률분포</vt:lpstr>
      <vt:lpstr>제4장 추측통계         확률과 확률분포</vt:lpstr>
      <vt:lpstr>제4장 추측통계         확률과 확률분포</vt:lpstr>
      <vt:lpstr>제4장 추측통계         확률과 확률분포</vt:lpstr>
      <vt:lpstr>제4장 추측통계         확률과 확률분포</vt:lpstr>
      <vt:lpstr>제4장 추측통계         확률과 확률분포</vt:lpstr>
      <vt:lpstr>제4장 추측통계         확률과 확률분포</vt:lpstr>
      <vt:lpstr>제4장 추측통계         확률과 확률분포</vt:lpstr>
      <vt:lpstr>제4장 추측통계         확률과 확률분포</vt:lpstr>
      <vt:lpstr>제4장 추측통계         확률과 확률분포</vt:lpstr>
      <vt:lpstr>제4장 추측통계         확률과 확률분포</vt:lpstr>
      <vt:lpstr>제4장 추측통계         확률과 확률분포</vt:lpstr>
      <vt:lpstr>제4장 추측통계         확률과 확률분포</vt:lpstr>
      <vt:lpstr>제4장 추측통계         통계적 분석 : 추론의 기본 개념</vt:lpstr>
      <vt:lpstr>제4장 추측통계         통계적 분석 : 추론의 기본 개념</vt:lpstr>
      <vt:lpstr>제4장 추측통계         가설검정</vt:lpstr>
      <vt:lpstr>제4장 추측통계         가설검정</vt:lpstr>
      <vt:lpstr>제4장 추측통계         가설검정</vt:lpstr>
      <vt:lpstr>제4장 추측통계         가설검정</vt:lpstr>
      <vt:lpstr>제4장 추측통계         가설검정</vt:lpstr>
      <vt:lpstr>제4장 추측통계         가설검정</vt:lpstr>
      <vt:lpstr>오늘 수업 전체내용 요약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user</dc:creator>
  <cp:lastModifiedBy>dannyk73</cp:lastModifiedBy>
  <cp:revision>502</cp:revision>
  <dcterms:created xsi:type="dcterms:W3CDTF">2011-01-13T07:51:07Z</dcterms:created>
  <dcterms:modified xsi:type="dcterms:W3CDTF">2015-03-25T09:27:23Z</dcterms:modified>
</cp:coreProperties>
</file>