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257" r:id="rId2"/>
    <p:sldId id="265" r:id="rId3"/>
    <p:sldId id="256" r:id="rId4"/>
    <p:sldId id="269" r:id="rId5"/>
    <p:sldId id="270" r:id="rId6"/>
    <p:sldId id="271" r:id="rId7"/>
    <p:sldId id="273" r:id="rId8"/>
    <p:sldId id="264" r:id="rId9"/>
    <p:sldId id="272" r:id="rId10"/>
    <p:sldId id="266" r:id="rId11"/>
  </p:sldIdLst>
  <p:sldSz cx="9144000" cy="5143500" type="screen16x9"/>
  <p:notesSz cx="6858000" cy="9144000"/>
  <p:embeddedFontLst>
    <p:embeddedFont>
      <p:font typeface="Franklin Gothic Heavy" panose="020B0903020102020204" pitchFamily="34" charset="0"/>
      <p:regular r:id="rId13"/>
      <p:italic r:id="rId14"/>
    </p:embeddedFont>
    <p:embeddedFont>
      <p:font typeface="나눔명조" panose="020B0604020202020204" charset="-127"/>
      <p:regular r:id="rId15"/>
      <p:bold r:id="rId16"/>
    </p:embeddedFont>
    <p:embeddedFont>
      <p:font typeface="맑은 고딕" panose="020B0503020000020004" pitchFamily="34" charset="-127"/>
      <p:regular r:id="rId17"/>
      <p:bold r:id="rId18"/>
    </p:embeddedFont>
    <p:embeddedFont>
      <p:font typeface="HY견고딕" panose="02030600000101010101" pitchFamily="18" charset="-127"/>
      <p:regular r:id="rId19"/>
    </p:embeddedFont>
    <p:embeddedFont>
      <p:font typeface="HY태백B" panose="020B0604020202020204" charset="-127"/>
      <p:regular r:id="rId20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382A"/>
    <a:srgbClr val="DA3E3E"/>
    <a:srgbClr val="EE5F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7" d="100"/>
          <a:sy n="87" d="100"/>
        </p:scale>
        <p:origin x="-1320" y="-44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7.xml" Id="rId8" /><Relationship Type="http://schemas.openxmlformats.org/officeDocument/2006/relationships/font" Target="fonts/font1.fntdata" Id="rId13" /><Relationship Type="http://schemas.openxmlformats.org/officeDocument/2006/relationships/font" Target="fonts/font6.fntdata" Id="rId18" /><Relationship Type="http://schemas.openxmlformats.org/officeDocument/2006/relationships/slide" Target="slides/slide2.xml" Id="rId3" /><Relationship Type="http://schemas.openxmlformats.org/officeDocument/2006/relationships/presProps" Target="presProps.xml" Id="rId21" /><Relationship Type="http://schemas.openxmlformats.org/officeDocument/2006/relationships/slide" Target="slides/slide6.xml" Id="rId7" /><Relationship Type="http://schemas.openxmlformats.org/officeDocument/2006/relationships/notesMaster" Target="notesMasters/notesMaster1.xml" Id="rId12" /><Relationship Type="http://schemas.openxmlformats.org/officeDocument/2006/relationships/font" Target="fonts/font5.fntdata" Id="rId17" /><Relationship Type="http://schemas.openxmlformats.org/officeDocument/2006/relationships/slide" Target="slides/slide1.xml" Id="rId2" /><Relationship Type="http://schemas.openxmlformats.org/officeDocument/2006/relationships/font" Target="fonts/font4.fntdata" Id="rId16" /><Relationship Type="http://schemas.openxmlformats.org/officeDocument/2006/relationships/font" Target="fonts/font8.fntdata" Id="rId20" /><Relationship Type="http://schemas.openxmlformats.org/officeDocument/2006/relationships/slideMaster" Target="slideMasters/slideMaster1.xml" Id="rId1" /><Relationship Type="http://schemas.openxmlformats.org/officeDocument/2006/relationships/slide" Target="slides/slide5.xml" Id="rId6" /><Relationship Type="http://schemas.openxmlformats.org/officeDocument/2006/relationships/slide" Target="slides/slide10.xml" Id="rId11" /><Relationship Type="http://schemas.openxmlformats.org/officeDocument/2006/relationships/tableStyles" Target="tableStyles.xml" Id="rId24" /><Relationship Type="http://schemas.openxmlformats.org/officeDocument/2006/relationships/slide" Target="slides/slide4.xml" Id="rId5" /><Relationship Type="http://schemas.openxmlformats.org/officeDocument/2006/relationships/font" Target="fonts/font3.fntdata" Id="rId15" /><Relationship Type="http://schemas.openxmlformats.org/officeDocument/2006/relationships/theme" Target="theme/theme1.xml" Id="rId23" /><Relationship Type="http://schemas.openxmlformats.org/officeDocument/2006/relationships/slide" Target="slides/slide9.xml" Id="rId10" /><Relationship Type="http://schemas.openxmlformats.org/officeDocument/2006/relationships/font" Target="fonts/font7.fntdata" Id="rId19" /><Relationship Type="http://schemas.openxmlformats.org/officeDocument/2006/relationships/slide" Target="slides/slide3.xml" Id="rId4" /><Relationship Type="http://schemas.openxmlformats.org/officeDocument/2006/relationships/slide" Target="slides/slide8.xml" Id="rId9" /><Relationship Type="http://schemas.openxmlformats.org/officeDocument/2006/relationships/font" Target="fonts/font2.fntdata" Id="rId14" /><Relationship Type="http://schemas.openxmlformats.org/officeDocument/2006/relationships/viewProps" Target="viewProps.xml" Id="rId22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0E1C2D-B41F-4C3F-AA7D-A7311F8B181A}" type="datetimeFigureOut">
              <a:rPr lang="ko-KR" altLang="en-US" smtClean="0"/>
              <a:pPr/>
              <a:t>2018-03-06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3A6F6B-22E0-403F-93B6-9D1F38018D4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64072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2018-03-06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2018-03-06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2018-03-06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2018-03-06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2018-03-06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2018-03-06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2018-03-06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2018-03-06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2018-03-06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2018-03-06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2018-03-06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30EDBD-1C2D-4C1E-B459-B60219FAB484}" type="datetimeFigureOut">
              <a:rPr lang="ko-KR" altLang="en-US" smtClean="0"/>
              <a:pPr/>
              <a:t>2018-03-06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3275856" y="771550"/>
            <a:ext cx="72008" cy="792088"/>
          </a:xfrm>
          <a:prstGeom prst="rect">
            <a:avLst/>
          </a:prstGeom>
          <a:solidFill>
            <a:srgbClr val="EA38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0" y="771550"/>
            <a:ext cx="8964488" cy="707886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b="1" spc="-1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210 콤퓨타세탁 R" pitchFamily="18" charset="-127"/>
                <a:ea typeface="210 콤퓨타세탁 R" pitchFamily="18" charset="-127"/>
              </a:rPr>
              <a:t>핫이슈</a:t>
            </a:r>
            <a:endParaRPr lang="ko-KR" altLang="en-US" sz="4000" b="1" spc="-150" dirty="0">
              <a:solidFill>
                <a:schemeClr val="tx1">
                  <a:lumMod val="75000"/>
                  <a:lumOff val="25000"/>
                </a:schemeClr>
              </a:solidFill>
              <a:latin typeface="210 콤퓨타세탁 R" pitchFamily="18" charset="-127"/>
              <a:ea typeface="210 콤퓨타세탁 R" pitchFamily="18" charset="-127"/>
            </a:endParaRPr>
          </a:p>
        </p:txBody>
      </p:sp>
      <p:pic>
        <p:nvPicPr>
          <p:cNvPr id="12" name="그림 11" descr="이거사용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63888" y="1707654"/>
            <a:ext cx="1800200" cy="1816061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5580112" y="771550"/>
            <a:ext cx="72008" cy="792088"/>
          </a:xfrm>
          <a:prstGeom prst="rect">
            <a:avLst/>
          </a:prstGeom>
          <a:solidFill>
            <a:srgbClr val="EA38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3347864" y="1347614"/>
            <a:ext cx="4608512" cy="310341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just">
              <a:lnSpc>
                <a:spcPts val="1700"/>
              </a:lnSpc>
            </a:pPr>
            <a:r>
              <a:rPr lang="ko-KR" altLang="en-US" sz="17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간호학  이슈 리뷰  동아리</a:t>
            </a:r>
            <a:endParaRPr lang="en-US" altLang="ko-KR" sz="1700" spc="-150" dirty="0">
              <a:solidFill>
                <a:schemeClr val="tx1">
                  <a:lumMod val="75000"/>
                  <a:lumOff val="25000"/>
                </a:schemeClr>
              </a:solidFill>
              <a:latin typeface="나눔명조" pitchFamily="18" charset="-127"/>
              <a:ea typeface="나눔명조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38130381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231744" y="215073"/>
            <a:ext cx="451824" cy="451824"/>
          </a:xfrm>
          <a:prstGeom prst="rect">
            <a:avLst/>
          </a:prstGeom>
          <a:solidFill>
            <a:srgbClr val="EA38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05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744000" y="215073"/>
            <a:ext cx="8148480" cy="52421"/>
          </a:xfrm>
          <a:prstGeom prst="rect">
            <a:avLst/>
          </a:prstGeom>
          <a:solidFill>
            <a:srgbClr val="EA38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74" name="그룹 73"/>
          <p:cNvGrpSpPr/>
          <p:nvPr/>
        </p:nvGrpSpPr>
        <p:grpSpPr>
          <a:xfrm>
            <a:off x="2987824" y="1779662"/>
            <a:ext cx="4392488" cy="1560369"/>
            <a:chOff x="3478018" y="3749302"/>
            <a:chExt cx="3888432" cy="1560369"/>
          </a:xfrm>
        </p:grpSpPr>
        <p:sp>
          <p:nvSpPr>
            <p:cNvPr id="58" name="TextBox 57"/>
            <p:cNvSpPr txBox="1"/>
            <p:nvPr/>
          </p:nvSpPr>
          <p:spPr>
            <a:xfrm>
              <a:off x="3478018" y="4109342"/>
              <a:ext cx="3888432" cy="1200329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i="1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명조" pitchFamily="18" charset="-127"/>
                  <a:ea typeface="나눔명조" pitchFamily="18" charset="-127"/>
                </a:rPr>
                <a:t>어려운  동아리 아니에요</a:t>
              </a:r>
              <a:r>
                <a:rPr lang="en-US" altLang="ko-KR" i="1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명조" pitchFamily="18" charset="-127"/>
                  <a:ea typeface="나눔명조" pitchFamily="18" charset="-127"/>
                </a:rPr>
                <a:t>~</a:t>
              </a:r>
            </a:p>
            <a:p>
              <a:pPr algn="ctr"/>
              <a:r>
                <a:rPr lang="ko-KR" altLang="en-US" i="1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명조" pitchFamily="18" charset="-127"/>
                  <a:ea typeface="나눔명조" pitchFamily="18" charset="-127"/>
                </a:rPr>
                <a:t>상큼한  신입생들  환영해요  </a:t>
              </a:r>
              <a:r>
                <a:rPr lang="ko-KR" altLang="en-US" i="1" spc="-150" dirty="0">
                  <a:solidFill>
                    <a:srgbClr val="EA382A"/>
                  </a:solidFill>
                  <a:latin typeface="나눔명조" pitchFamily="18" charset="-127"/>
                  <a:ea typeface="나눔명조" pitchFamily="18" charset="-127"/>
                </a:rPr>
                <a:t>♥</a:t>
              </a:r>
              <a:endParaRPr lang="en-US" altLang="ko-KR" i="1" spc="-150" dirty="0">
                <a:solidFill>
                  <a:srgbClr val="EA382A"/>
                </a:solidFill>
                <a:latin typeface="나눔명조" pitchFamily="18" charset="-127"/>
                <a:ea typeface="나눔명조" pitchFamily="18" charset="-127"/>
              </a:endParaRPr>
            </a:p>
            <a:p>
              <a:pPr algn="ctr"/>
              <a:r>
                <a:rPr lang="ko-KR" altLang="en-US" i="1" spc="-150" dirty="0" err="1">
                  <a:solidFill>
                    <a:srgbClr val="EA382A"/>
                  </a:solidFill>
                  <a:latin typeface="나눔명조" pitchFamily="18" charset="-127"/>
                  <a:ea typeface="나눔명조" pitchFamily="18" charset="-127"/>
                </a:rPr>
                <a:t>핫이슈를</a:t>
              </a:r>
              <a:r>
                <a:rPr lang="ko-KR" altLang="en-US" i="1" spc="-150" dirty="0">
                  <a:solidFill>
                    <a:srgbClr val="EA382A"/>
                  </a:solidFill>
                  <a:latin typeface="나눔명조" pitchFamily="18" charset="-127"/>
                  <a:ea typeface="나눔명조" pitchFamily="18" charset="-127"/>
                </a:rPr>
                <a:t>  통해  똑똑한  간호학생이 됩시다</a:t>
              </a:r>
              <a:r>
                <a:rPr lang="en-US" altLang="ko-KR" i="1" spc="-150" dirty="0">
                  <a:solidFill>
                    <a:srgbClr val="EA382A"/>
                  </a:solidFill>
                  <a:latin typeface="나눔명조" pitchFamily="18" charset="-127"/>
                  <a:ea typeface="나눔명조" pitchFamily="18" charset="-127"/>
                </a:rPr>
                <a:t>! </a:t>
              </a:r>
              <a:endParaRPr lang="ko-KR" altLang="en-US" i="1" spc="-150" dirty="0">
                <a:solidFill>
                  <a:srgbClr val="EA382A"/>
                </a:solidFill>
                <a:latin typeface="나눔명조" pitchFamily="18" charset="-127"/>
                <a:ea typeface="나눔명조" pitchFamily="18" charset="-127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880403" y="3749302"/>
              <a:ext cx="393085" cy="3362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6000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명조" pitchFamily="18" charset="-127"/>
                  <a:ea typeface="나눔명조" pitchFamily="18" charset="-127"/>
                </a:rPr>
                <a:t>“</a:t>
              </a:r>
              <a:endParaRPr lang="ko-KR" altLang="en-US" sz="6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명조" pitchFamily="18" charset="-127"/>
                <a:ea typeface="나눔명조" pitchFamily="18" charset="-127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4944148" y="4973438"/>
              <a:ext cx="393085" cy="3362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6000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명조" pitchFamily="18" charset="-127"/>
                  <a:ea typeface="나눔명조" pitchFamily="18" charset="-127"/>
                </a:rPr>
                <a:t>”</a:t>
              </a:r>
              <a:endParaRPr lang="ko-KR" altLang="en-US" sz="6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명조" pitchFamily="18" charset="-127"/>
                <a:ea typeface="나눔명조" pitchFamily="18" charset="-127"/>
              </a:endParaRPr>
            </a:p>
          </p:txBody>
        </p:sp>
      </p:grpSp>
      <p:sp>
        <p:nvSpPr>
          <p:cNvPr id="83" name="TextBox 82"/>
          <p:cNvSpPr txBox="1"/>
          <p:nvPr/>
        </p:nvSpPr>
        <p:spPr>
          <a:xfrm>
            <a:off x="539552" y="1347614"/>
            <a:ext cx="2459848" cy="1200329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altLang="ko-KR" sz="7200" b="1" spc="-300" dirty="0">
                <a:solidFill>
                  <a:schemeClr val="bg1">
                    <a:lumMod val="75000"/>
                  </a:schemeClr>
                </a:solidFill>
                <a:latin typeface="Franklin Gothic Heavy" pitchFamily="34" charset="0"/>
                <a:ea typeface="나눔명조" pitchFamily="18" charset="-127"/>
              </a:rPr>
              <a:t>2018</a:t>
            </a:r>
            <a:endParaRPr lang="ko-KR" altLang="en-US" b="1" spc="-300" dirty="0">
              <a:solidFill>
                <a:schemeClr val="bg1">
                  <a:lumMod val="75000"/>
                </a:schemeClr>
              </a:solidFill>
              <a:latin typeface="Franklin Gothic Heavy" pitchFamily="34" charset="0"/>
              <a:ea typeface="나눔명조" pitchFamily="18" charset="-127"/>
            </a:endParaRPr>
          </a:p>
        </p:txBody>
      </p:sp>
      <p:cxnSp>
        <p:nvCxnSpPr>
          <p:cNvPr id="87" name="직선 연결선 86"/>
          <p:cNvCxnSpPr/>
          <p:nvPr/>
        </p:nvCxnSpPr>
        <p:spPr>
          <a:xfrm>
            <a:off x="1475656" y="2355726"/>
            <a:ext cx="1739768" cy="2304256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직선 연결선 92"/>
          <p:cNvCxnSpPr/>
          <p:nvPr/>
        </p:nvCxnSpPr>
        <p:spPr>
          <a:xfrm flipH="1">
            <a:off x="3131840" y="3363838"/>
            <a:ext cx="2448272" cy="1368152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0401173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3707904" y="411510"/>
            <a:ext cx="4968552" cy="43204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8531" y="586230"/>
            <a:ext cx="2808312" cy="461665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ko-KR" altLang="en-US" sz="2400" b="1" spc="-150" dirty="0">
                <a:solidFill>
                  <a:srgbClr val="EA382A"/>
                </a:solidFill>
                <a:latin typeface="맑은 고딕" pitchFamily="50" charset="-127"/>
                <a:ea typeface="맑은 고딕" pitchFamily="50" charset="-127"/>
              </a:rPr>
              <a:t>목차</a:t>
            </a:r>
            <a:endParaRPr lang="ko-KR" altLang="en-US" sz="2000" b="1" spc="-150" dirty="0">
              <a:solidFill>
                <a:srgbClr val="EA382A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7" name="직선 연결선 6"/>
          <p:cNvCxnSpPr/>
          <p:nvPr/>
        </p:nvCxnSpPr>
        <p:spPr>
          <a:xfrm>
            <a:off x="3923928" y="1131590"/>
            <a:ext cx="4536503" cy="0"/>
          </a:xfrm>
          <a:prstGeom prst="line">
            <a:avLst/>
          </a:prstGeom>
          <a:ln w="38100" cmpd="sng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그룹 16"/>
          <p:cNvGrpSpPr/>
          <p:nvPr/>
        </p:nvGrpSpPr>
        <p:grpSpPr>
          <a:xfrm>
            <a:off x="3818531" y="1859364"/>
            <a:ext cx="2776202" cy="663461"/>
            <a:chOff x="5076056" y="1707654"/>
            <a:chExt cx="2776202" cy="663461"/>
          </a:xfrm>
        </p:grpSpPr>
        <p:sp>
          <p:nvSpPr>
            <p:cNvPr id="9" name="TextBox 8"/>
            <p:cNvSpPr txBox="1"/>
            <p:nvPr/>
          </p:nvSpPr>
          <p:spPr>
            <a:xfrm>
              <a:off x="5076056" y="2094116"/>
              <a:ext cx="2776202" cy="276999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endParaRPr lang="ko-KR" altLang="en-US" sz="1200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076056" y="1707654"/>
              <a:ext cx="11521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800" spc="-1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Y태백B" pitchFamily="18" charset="-127"/>
                  <a:ea typeface="HY태백B" pitchFamily="18" charset="-127"/>
                </a:rPr>
                <a:t>01</a:t>
              </a:r>
              <a:endParaRPr lang="ko-KR" altLang="en-US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HY태백B" pitchFamily="18" charset="-127"/>
                <a:ea typeface="HY태백B" pitchFamily="18" charset="-127"/>
              </a:endParaRPr>
            </a:p>
          </p:txBody>
        </p:sp>
      </p:grpSp>
      <p:grpSp>
        <p:nvGrpSpPr>
          <p:cNvPr id="18" name="그룹 17"/>
          <p:cNvGrpSpPr/>
          <p:nvPr/>
        </p:nvGrpSpPr>
        <p:grpSpPr>
          <a:xfrm>
            <a:off x="3818531" y="2558006"/>
            <a:ext cx="2776202" cy="663461"/>
            <a:chOff x="5076056" y="2427734"/>
            <a:chExt cx="2776202" cy="663461"/>
          </a:xfrm>
        </p:grpSpPr>
        <p:sp>
          <p:nvSpPr>
            <p:cNvPr id="11" name="TextBox 10"/>
            <p:cNvSpPr txBox="1"/>
            <p:nvPr/>
          </p:nvSpPr>
          <p:spPr>
            <a:xfrm>
              <a:off x="5076056" y="2814196"/>
              <a:ext cx="2776202" cy="276999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ko-KR" altLang="en-US" sz="1200" spc="-1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명조" pitchFamily="18" charset="-127"/>
                  <a:ea typeface="나눔명조" pitchFamily="18" charset="-127"/>
                </a:rPr>
                <a:t>담당교수 및 동아리회원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076056" y="2427734"/>
              <a:ext cx="11521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800" spc="-1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Y태백B" pitchFamily="18" charset="-127"/>
                  <a:ea typeface="HY태백B" pitchFamily="18" charset="-127"/>
                </a:rPr>
                <a:t>02</a:t>
              </a:r>
              <a:endParaRPr lang="ko-KR" altLang="en-US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HY태백B" pitchFamily="18" charset="-127"/>
                <a:ea typeface="HY태백B" pitchFamily="18" charset="-127"/>
              </a:endParaRPr>
            </a:p>
          </p:txBody>
        </p:sp>
      </p:grpSp>
      <p:grpSp>
        <p:nvGrpSpPr>
          <p:cNvPr id="19" name="그룹 18"/>
          <p:cNvGrpSpPr/>
          <p:nvPr/>
        </p:nvGrpSpPr>
        <p:grpSpPr>
          <a:xfrm>
            <a:off x="3818531" y="3256648"/>
            <a:ext cx="2776202" cy="663461"/>
            <a:chOff x="5076056" y="3147814"/>
            <a:chExt cx="2776202" cy="663461"/>
          </a:xfrm>
        </p:grpSpPr>
        <p:sp>
          <p:nvSpPr>
            <p:cNvPr id="13" name="TextBox 12"/>
            <p:cNvSpPr txBox="1"/>
            <p:nvPr/>
          </p:nvSpPr>
          <p:spPr>
            <a:xfrm>
              <a:off x="5076056" y="3534276"/>
              <a:ext cx="2776202" cy="276999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ko-KR" altLang="en-US" sz="1200" spc="-1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명조" pitchFamily="18" charset="-127"/>
                  <a:ea typeface="나눔명조" pitchFamily="18" charset="-127"/>
                </a:rPr>
                <a:t>활동보고서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076056" y="3147814"/>
              <a:ext cx="11521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800" spc="-1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Y태백B" pitchFamily="18" charset="-127"/>
                  <a:ea typeface="HY태백B" pitchFamily="18" charset="-127"/>
                </a:rPr>
                <a:t>03</a:t>
              </a:r>
              <a:endParaRPr lang="ko-KR" altLang="en-US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HY태백B" pitchFamily="18" charset="-127"/>
                <a:ea typeface="HY태백B" pitchFamily="18" charset="-127"/>
              </a:endParaRPr>
            </a:p>
          </p:txBody>
        </p:sp>
      </p:grpSp>
      <p:grpSp>
        <p:nvGrpSpPr>
          <p:cNvPr id="20" name="그룹 19"/>
          <p:cNvGrpSpPr/>
          <p:nvPr/>
        </p:nvGrpSpPr>
        <p:grpSpPr>
          <a:xfrm>
            <a:off x="3818531" y="3947596"/>
            <a:ext cx="2776202" cy="663461"/>
            <a:chOff x="5076056" y="3795886"/>
            <a:chExt cx="2776202" cy="663461"/>
          </a:xfrm>
        </p:grpSpPr>
        <p:sp>
          <p:nvSpPr>
            <p:cNvPr id="15" name="TextBox 14"/>
            <p:cNvSpPr txBox="1"/>
            <p:nvPr/>
          </p:nvSpPr>
          <p:spPr>
            <a:xfrm>
              <a:off x="5076056" y="4182348"/>
              <a:ext cx="2776202" cy="276999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en-US" altLang="ko-KR" sz="1200" spc="-1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명조" pitchFamily="18" charset="-127"/>
                  <a:ea typeface="나눔명조" pitchFamily="18" charset="-127"/>
                </a:rPr>
                <a:t>2018</a:t>
              </a:r>
              <a:r>
                <a:rPr lang="ko-KR" altLang="en-US" sz="1200" spc="-1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명조" pitchFamily="18" charset="-127"/>
                  <a:ea typeface="나눔명조" pitchFamily="18" charset="-127"/>
                </a:rPr>
                <a:t>활동계획안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076056" y="3795886"/>
              <a:ext cx="11521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800" spc="-1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Y태백B" pitchFamily="18" charset="-127"/>
                  <a:ea typeface="HY태백B" pitchFamily="18" charset="-127"/>
                </a:rPr>
                <a:t>04</a:t>
              </a:r>
              <a:endParaRPr lang="ko-KR" altLang="en-US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HY태백B" pitchFamily="18" charset="-127"/>
                <a:ea typeface="HY태백B" pitchFamily="18" charset="-127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3851920" y="2211710"/>
            <a:ext cx="4608512" cy="310341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just">
              <a:lnSpc>
                <a:spcPts val="1700"/>
              </a:lnSpc>
            </a:pPr>
            <a:r>
              <a:rPr lang="ko-KR" altLang="en-US" sz="1200" spc="-1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핫이슈</a:t>
            </a:r>
            <a:r>
              <a:rPr lang="ko-KR" altLang="en-US" sz="1200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 동아리 소개</a:t>
            </a:r>
            <a:endParaRPr lang="en-US" altLang="ko-KR" sz="1200" spc="-150" dirty="0">
              <a:solidFill>
                <a:schemeClr val="tx1">
                  <a:lumMod val="65000"/>
                  <a:lumOff val="35000"/>
                </a:schemeClr>
              </a:solidFill>
              <a:latin typeface="나눔명조" pitchFamily="18" charset="-127"/>
              <a:ea typeface="나눔명조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53757752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그림 16" descr="이슈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2620268"/>
            <a:ext cx="4139952" cy="2523232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231744" y="215073"/>
            <a:ext cx="451824" cy="451824"/>
          </a:xfrm>
          <a:prstGeom prst="rect">
            <a:avLst/>
          </a:prstGeom>
          <a:solidFill>
            <a:srgbClr val="EA38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0620" y="375928"/>
            <a:ext cx="3539968" cy="307777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ko-KR" altLang="en-US" sz="1400" b="1" spc="-1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핫이슈</a:t>
            </a:r>
            <a:r>
              <a:rPr lang="ko-KR" altLang="en-US" sz="1400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동아리 소개</a:t>
            </a:r>
            <a:endParaRPr lang="en-US" altLang="ko-KR" sz="1400" b="1" spc="-150" dirty="0">
              <a:solidFill>
                <a:schemeClr val="tx1">
                  <a:lumMod val="75000"/>
                  <a:lumOff val="2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744000" y="215073"/>
            <a:ext cx="8148480" cy="52421"/>
          </a:xfrm>
          <a:prstGeom prst="rect">
            <a:avLst/>
          </a:prstGeom>
          <a:solidFill>
            <a:srgbClr val="EA38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33620" y="271708"/>
            <a:ext cx="648072" cy="338554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01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3548120" y="3369233"/>
            <a:ext cx="216024" cy="45719"/>
          </a:xfrm>
          <a:prstGeom prst="rect">
            <a:avLst/>
          </a:prstGeom>
          <a:solidFill>
            <a:srgbClr val="EE5F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3" name="그림 12" descr="이슈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699542"/>
            <a:ext cx="4608512" cy="2683376"/>
          </a:xfrm>
          <a:prstGeom prst="rect">
            <a:avLst/>
          </a:prstGeom>
        </p:spPr>
      </p:pic>
      <p:pic>
        <p:nvPicPr>
          <p:cNvPr id="16" name="그림 15" descr="이슈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2604238"/>
            <a:ext cx="4608512" cy="253926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364088" y="1059582"/>
            <a:ext cx="2952328" cy="1015663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ko-KR" altLang="en-US" sz="6000" b="1" spc="-150" dirty="0" err="1">
                <a:solidFill>
                  <a:srgbClr val="EA382A"/>
                </a:solidFill>
                <a:latin typeface="210 콤퓨타세탁 R" pitchFamily="18" charset="-127"/>
                <a:ea typeface="210 콤퓨타세탁 R" pitchFamily="18" charset="-127"/>
              </a:rPr>
              <a:t>핫이슈</a:t>
            </a:r>
            <a:r>
              <a:rPr lang="ko-KR" altLang="en-US" sz="6000" b="1" spc="-150" dirty="0">
                <a:solidFill>
                  <a:srgbClr val="EA382A"/>
                </a:solidFill>
                <a:latin typeface="210 콤퓨타세탁 R" pitchFamily="18" charset="-127"/>
                <a:ea typeface="210 콤퓨타세탁 R" pitchFamily="18" charset="-127"/>
              </a:rPr>
              <a:t> </a:t>
            </a:r>
            <a:r>
              <a:rPr lang="en-US" altLang="ko-KR" sz="6000" b="1" spc="-150" dirty="0">
                <a:solidFill>
                  <a:srgbClr val="EA382A"/>
                </a:solidFill>
                <a:latin typeface="210 콤퓨타세탁 R" pitchFamily="18" charset="-127"/>
                <a:ea typeface="210 콤퓨타세탁 R" pitchFamily="18" charset="-127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781357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231744" y="215073"/>
            <a:ext cx="451824" cy="451824"/>
          </a:xfrm>
          <a:prstGeom prst="rect">
            <a:avLst/>
          </a:prstGeom>
          <a:solidFill>
            <a:srgbClr val="EA38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0620" y="375928"/>
            <a:ext cx="3539968" cy="307777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ko-KR" altLang="en-US" sz="1400" b="1" spc="-1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핫이슈</a:t>
            </a:r>
            <a:r>
              <a:rPr lang="ko-KR" altLang="en-US" sz="1400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동아리 소개</a:t>
            </a:r>
            <a:endParaRPr lang="en-US" altLang="ko-KR" sz="1400" b="1" spc="-150" dirty="0">
              <a:solidFill>
                <a:schemeClr val="tx1">
                  <a:lumMod val="75000"/>
                  <a:lumOff val="2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744000" y="215073"/>
            <a:ext cx="8148480" cy="52421"/>
          </a:xfrm>
          <a:prstGeom prst="rect">
            <a:avLst/>
          </a:prstGeom>
          <a:solidFill>
            <a:srgbClr val="EA38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33620" y="271708"/>
            <a:ext cx="648072" cy="338554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01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91680" y="1995686"/>
            <a:ext cx="1584176" cy="646331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ko-KR" altLang="en-US" sz="3600" b="1" spc="-150" dirty="0" err="1">
                <a:solidFill>
                  <a:srgbClr val="DA3E3E"/>
                </a:solidFill>
                <a:latin typeface="210 콤퓨타세탁 R" pitchFamily="18" charset="-127"/>
                <a:ea typeface="210 콤퓨타세탁 R" pitchFamily="18" charset="-127"/>
              </a:rPr>
              <a:t>핫이슈</a:t>
            </a:r>
            <a:endParaRPr lang="en-US" altLang="ko-KR" sz="3600" b="1" spc="-150" dirty="0">
              <a:solidFill>
                <a:srgbClr val="DA3E3E"/>
              </a:solidFill>
              <a:latin typeface="210 콤퓨타세탁 R" pitchFamily="18" charset="-127"/>
              <a:ea typeface="210 콤퓨타세탁 R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19672" y="2643758"/>
            <a:ext cx="5544616" cy="738664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fontAlgn="base" latinLnBrk="0"/>
            <a:r>
              <a:rPr lang="ko-KR" altLang="en-US" sz="14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간호학계의  참신한  주제의  논문이나  </a:t>
            </a:r>
            <a:r>
              <a:rPr lang="ko-KR" altLang="en-US" sz="1400" spc="-1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간호계의</a:t>
            </a:r>
            <a:r>
              <a:rPr lang="ko-KR" altLang="en-US" sz="14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  주요 이슈를  선정하여  관련자료를  조사하여  발표하고  학생들간의  토론을  통해  자신들의  의견을  개진해보는  활동을  주목적 </a:t>
            </a:r>
            <a:r>
              <a:rPr lang="ko-KR" altLang="en-US" sz="1400" spc="-1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으로</a:t>
            </a:r>
            <a:r>
              <a:rPr lang="ko-KR" altLang="en-US" sz="14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 하는 동아리 입니다</a:t>
            </a:r>
            <a:r>
              <a:rPr lang="en-US" altLang="ko-KR" sz="14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78135746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0" y="0"/>
            <a:ext cx="9360024" cy="5164038"/>
          </a:xfrm>
          <a:prstGeom prst="rect">
            <a:avLst/>
          </a:prstGeom>
          <a:solidFill>
            <a:schemeClr val="tx1">
              <a:lumMod val="85000"/>
              <a:lumOff val="15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231744" y="215073"/>
            <a:ext cx="451824" cy="451824"/>
          </a:xfrm>
          <a:prstGeom prst="rect">
            <a:avLst/>
          </a:prstGeom>
          <a:solidFill>
            <a:srgbClr val="EA38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0620" y="375928"/>
            <a:ext cx="3539968" cy="307777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ko-KR" altLang="en-US" sz="1400" b="1" spc="-15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담당교수 및 동아리 회원</a:t>
            </a:r>
            <a:endParaRPr lang="en-US" altLang="ko-KR" sz="1400" b="1" spc="-150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744000" y="215073"/>
            <a:ext cx="8148480" cy="52421"/>
          </a:xfrm>
          <a:prstGeom prst="rect">
            <a:avLst/>
          </a:prstGeom>
          <a:solidFill>
            <a:srgbClr val="EA38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33620" y="271708"/>
            <a:ext cx="648072" cy="338554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02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B1F6F1-80B4-43E1-8A5B-EBB41B9EBEA8}"/>
              </a:ext>
            </a:extLst>
          </p:cNvPr>
          <p:cNvSpPr txBox="1"/>
          <p:nvPr/>
        </p:nvSpPr>
        <p:spPr>
          <a:xfrm>
            <a:off x="3143250" y="1857375"/>
            <a:ext cx="3266711" cy="1754326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ko-KR" altLang="en-US" dirty="0">
                <a:solidFill>
                  <a:srgbClr val="FF0000"/>
                </a:solidFill>
                <a:latin typeface="HY견고딕"/>
                <a:ea typeface="HY견고딕"/>
              </a:rPr>
              <a:t>담당교수님</a:t>
            </a:r>
          </a:p>
          <a:p>
            <a:pPr algn="ctr"/>
            <a:endParaRPr lang="ko-KR" altLang="en-US" dirty="0">
              <a:solidFill>
                <a:srgbClr val="D8D8D8"/>
              </a:solidFill>
              <a:latin typeface="HY견고딕"/>
              <a:ea typeface="HY견고딕"/>
            </a:endParaRPr>
          </a:p>
          <a:p>
            <a:pPr algn="ctr"/>
            <a:r>
              <a:rPr lang="ko-KR" altLang="en-US" dirty="0">
                <a:solidFill>
                  <a:srgbClr val="D8D8D8"/>
                </a:solidFill>
                <a:latin typeface="HY견고딕"/>
                <a:ea typeface="HY견고딕"/>
              </a:rPr>
              <a:t>박인숙 교수님</a:t>
            </a:r>
          </a:p>
          <a:p>
            <a:pPr algn="ctr"/>
            <a:r>
              <a:rPr lang="ko-KR" altLang="en-US" dirty="0">
                <a:solidFill>
                  <a:srgbClr val="D8D8D8"/>
                </a:solidFill>
                <a:latin typeface="HY견고딕"/>
                <a:ea typeface="HY견고딕"/>
              </a:rPr>
              <a:t>담당과목 아동간호학</a:t>
            </a:r>
          </a:p>
          <a:p>
            <a:pPr algn="ctr"/>
            <a:r>
              <a:rPr lang="ko-KR" altLang="en-US" dirty="0">
                <a:solidFill>
                  <a:srgbClr val="D8D8D8"/>
                </a:solidFill>
                <a:latin typeface="HY견고딕"/>
                <a:ea typeface="HY견고딕"/>
              </a:rPr>
              <a:t>연락처 051.860.3288</a:t>
            </a:r>
          </a:p>
          <a:p>
            <a:pPr algn="ctr"/>
            <a:r>
              <a:rPr lang="ko-KR" altLang="en-US" dirty="0">
                <a:solidFill>
                  <a:srgbClr val="D8D8D8"/>
                </a:solidFill>
                <a:latin typeface="HY견고딕"/>
                <a:ea typeface="HY견고딕"/>
              </a:rPr>
              <a:t>연구실 </a:t>
            </a:r>
            <a:r>
              <a:rPr lang="ko-KR" altLang="en-US" dirty="0" err="1">
                <a:solidFill>
                  <a:srgbClr val="D8D8D8"/>
                </a:solidFill>
                <a:latin typeface="HY견고딕"/>
                <a:ea typeface="HY견고딕"/>
              </a:rPr>
              <a:t>황령관</a:t>
            </a:r>
            <a:r>
              <a:rPr lang="ko-KR" altLang="en-US" dirty="0">
                <a:solidFill>
                  <a:srgbClr val="D8D8D8"/>
                </a:solidFill>
                <a:latin typeface="HY견고딕"/>
                <a:ea typeface="HY견고딕"/>
              </a:rPr>
              <a:t> 4층 411-1호</a:t>
            </a:r>
          </a:p>
        </p:txBody>
      </p:sp>
    </p:spTree>
    <p:extLst>
      <p:ext uri="{BB962C8B-B14F-4D97-AF65-F5344CB8AC3E}">
        <p14:creationId xmlns:p14="http://schemas.microsoft.com/office/powerpoint/2010/main" val="1578135746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0" y="0"/>
            <a:ext cx="9360024" cy="5164038"/>
          </a:xfrm>
          <a:prstGeom prst="rect">
            <a:avLst/>
          </a:prstGeom>
          <a:solidFill>
            <a:schemeClr val="tx1">
              <a:lumMod val="85000"/>
              <a:lumOff val="15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231744" y="215073"/>
            <a:ext cx="451824" cy="451824"/>
          </a:xfrm>
          <a:prstGeom prst="rect">
            <a:avLst/>
          </a:prstGeom>
          <a:solidFill>
            <a:srgbClr val="EA38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0620" y="375928"/>
            <a:ext cx="3539968" cy="307777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ko-KR" altLang="en-US" sz="1400" b="1" spc="-15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담당교수 및 동아리 회원</a:t>
            </a:r>
            <a:endParaRPr lang="en-US" altLang="ko-KR" sz="1400" b="1" spc="-150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744000" y="215073"/>
            <a:ext cx="8148480" cy="52421"/>
          </a:xfrm>
          <a:prstGeom prst="rect">
            <a:avLst/>
          </a:prstGeom>
          <a:solidFill>
            <a:srgbClr val="EA38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33620" y="271708"/>
            <a:ext cx="648072" cy="338554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02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108520" y="1851670"/>
            <a:ext cx="9144000" cy="1815882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 fontAlgn="base" latinLnBrk="0"/>
            <a:r>
              <a:rPr lang="ko-KR" altLang="en-US" sz="1400" spc="-150" dirty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회장  정가연</a:t>
            </a:r>
            <a:endParaRPr lang="en-US" altLang="ko-KR" sz="1400" spc="-150" dirty="0">
              <a:solidFill>
                <a:schemeClr val="bg1"/>
              </a:solidFill>
              <a:latin typeface="나눔명조" pitchFamily="18" charset="-127"/>
              <a:ea typeface="나눔명조" pitchFamily="18" charset="-127"/>
            </a:endParaRPr>
          </a:p>
          <a:p>
            <a:pPr algn="ctr" fontAlgn="base" latinLnBrk="0"/>
            <a:endParaRPr lang="en-US" altLang="ko-KR" sz="1400" spc="-150" dirty="0">
              <a:solidFill>
                <a:schemeClr val="bg1"/>
              </a:solidFill>
              <a:latin typeface="나눔명조" pitchFamily="18" charset="-127"/>
              <a:ea typeface="나눔명조" pitchFamily="18" charset="-127"/>
            </a:endParaRPr>
          </a:p>
          <a:p>
            <a:pPr algn="ctr" fontAlgn="base" latinLnBrk="0"/>
            <a:endParaRPr lang="en-US" altLang="ko-KR" sz="1400" spc="-150" dirty="0">
              <a:solidFill>
                <a:schemeClr val="bg1"/>
              </a:solidFill>
              <a:latin typeface="나눔명조" pitchFamily="18" charset="-127"/>
              <a:ea typeface="나눔명조" pitchFamily="18" charset="-127"/>
            </a:endParaRPr>
          </a:p>
          <a:p>
            <a:pPr algn="ctr" fontAlgn="base" latinLnBrk="0"/>
            <a:r>
              <a:rPr lang="ko-KR" altLang="en-US" sz="1400" spc="-150" dirty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부회장  고은별 </a:t>
            </a:r>
            <a:endParaRPr lang="en-US" altLang="ko-KR" sz="1400" spc="-150" dirty="0">
              <a:solidFill>
                <a:schemeClr val="bg1"/>
              </a:solidFill>
              <a:latin typeface="나눔명조" pitchFamily="18" charset="-127"/>
              <a:ea typeface="나눔명조" pitchFamily="18" charset="-127"/>
            </a:endParaRPr>
          </a:p>
          <a:p>
            <a:pPr algn="ctr" fontAlgn="base" latinLnBrk="0"/>
            <a:endParaRPr lang="en-US" altLang="ko-KR" sz="1400" spc="-150" dirty="0">
              <a:solidFill>
                <a:schemeClr val="bg1"/>
              </a:solidFill>
              <a:latin typeface="나눔명조" pitchFamily="18" charset="-127"/>
              <a:ea typeface="나눔명조" pitchFamily="18" charset="-127"/>
            </a:endParaRPr>
          </a:p>
          <a:p>
            <a:pPr algn="ctr" fontAlgn="base" latinLnBrk="0"/>
            <a:endParaRPr lang="en-US" altLang="ko-KR" sz="1400" spc="-150" dirty="0">
              <a:solidFill>
                <a:schemeClr val="bg1"/>
              </a:solidFill>
              <a:latin typeface="나눔명조" pitchFamily="18" charset="-127"/>
              <a:ea typeface="나눔명조" pitchFamily="18" charset="-127"/>
            </a:endParaRPr>
          </a:p>
          <a:p>
            <a:pPr algn="ctr" fontAlgn="base" latinLnBrk="0"/>
            <a:r>
              <a:rPr lang="ko-KR" altLang="en-US" sz="1400" spc="-150" dirty="0" err="1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전학년</a:t>
            </a:r>
            <a:r>
              <a:rPr lang="ko-KR" altLang="en-US" sz="1400" spc="-150" dirty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 이  매우  친하답니다  </a:t>
            </a:r>
            <a:r>
              <a:rPr lang="ko-KR" altLang="en-US" sz="1400" spc="-150" dirty="0">
                <a:solidFill>
                  <a:srgbClr val="EA382A"/>
                </a:solidFill>
                <a:latin typeface="나눔명조" pitchFamily="18" charset="-127"/>
                <a:ea typeface="나눔명조" pitchFamily="18" charset="-127"/>
              </a:rPr>
              <a:t>♥</a:t>
            </a:r>
            <a:endParaRPr lang="en-US" altLang="ko-KR" sz="1400" spc="-150" dirty="0">
              <a:solidFill>
                <a:srgbClr val="EA382A"/>
              </a:solidFill>
              <a:latin typeface="나눔명조" pitchFamily="18" charset="-127"/>
              <a:ea typeface="나눔명조" pitchFamily="18" charset="-127"/>
            </a:endParaRPr>
          </a:p>
          <a:p>
            <a:pPr algn="ctr" fontAlgn="base" latinLnBrk="0"/>
            <a:r>
              <a:rPr lang="ko-KR" altLang="en-US" sz="1400" spc="-150" dirty="0" err="1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이쁘고</a:t>
            </a:r>
            <a:r>
              <a:rPr lang="ko-KR" altLang="en-US" sz="1400" spc="-150" dirty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 멋있는 </a:t>
            </a:r>
            <a:r>
              <a:rPr lang="en-US" altLang="ko-KR" sz="1400" spc="-150" dirty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1</a:t>
            </a:r>
            <a:r>
              <a:rPr lang="ko-KR" altLang="en-US" sz="1400" spc="-150" dirty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학년 학생들 자리만 남았어요</a:t>
            </a:r>
            <a:r>
              <a:rPr lang="en-US" altLang="ko-KR" sz="1400" spc="-150" dirty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~</a:t>
            </a:r>
            <a:r>
              <a:rPr lang="ko-KR" altLang="en-US" sz="1400" spc="-150" dirty="0">
                <a:solidFill>
                  <a:srgbClr val="EA382A"/>
                </a:solidFill>
                <a:latin typeface="나눔명조" pitchFamily="18" charset="-127"/>
                <a:ea typeface="나눔명조" pitchFamily="18" charset="-127"/>
              </a:rPr>
              <a:t> ♥</a:t>
            </a:r>
            <a:endParaRPr lang="en-US" altLang="ko-KR" sz="1400" spc="-150" dirty="0">
              <a:solidFill>
                <a:schemeClr val="bg1"/>
              </a:solidFill>
              <a:latin typeface="나눔명조" pitchFamily="18" charset="-127"/>
              <a:ea typeface="나눔명조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78135746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231744" y="215073"/>
            <a:ext cx="451824" cy="451824"/>
          </a:xfrm>
          <a:prstGeom prst="rect">
            <a:avLst/>
          </a:prstGeom>
          <a:solidFill>
            <a:srgbClr val="EA38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0620" y="375928"/>
            <a:ext cx="3539968" cy="307777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ko-KR" altLang="en-US" sz="1400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활동보고서</a:t>
            </a:r>
            <a:endParaRPr lang="en-US" altLang="ko-KR" sz="1400" b="1" spc="-150" dirty="0">
              <a:solidFill>
                <a:schemeClr val="tx1">
                  <a:lumMod val="75000"/>
                  <a:lumOff val="2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744000" y="215073"/>
            <a:ext cx="8148480" cy="52421"/>
          </a:xfrm>
          <a:prstGeom prst="rect">
            <a:avLst/>
          </a:prstGeom>
          <a:solidFill>
            <a:srgbClr val="EA38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33620" y="271708"/>
            <a:ext cx="648072" cy="338554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03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8" name="직사각형 22"/>
          <p:cNvSpPr/>
          <p:nvPr/>
        </p:nvSpPr>
        <p:spPr>
          <a:xfrm>
            <a:off x="395536" y="2211710"/>
            <a:ext cx="1584176" cy="1368152"/>
          </a:xfrm>
          <a:custGeom>
            <a:avLst/>
            <a:gdLst/>
            <a:ahLst/>
            <a:cxnLst/>
            <a:rect l="l" t="t" r="r" b="b"/>
            <a:pathLst>
              <a:path w="1728191" h="1108923">
                <a:moveTo>
                  <a:pt x="0" y="0"/>
                </a:moveTo>
                <a:lnTo>
                  <a:pt x="1584176" y="0"/>
                </a:lnTo>
                <a:lnTo>
                  <a:pt x="1584176" y="404150"/>
                </a:lnTo>
                <a:lnTo>
                  <a:pt x="1728191" y="548165"/>
                </a:lnTo>
                <a:lnTo>
                  <a:pt x="1584176" y="692180"/>
                </a:lnTo>
                <a:lnTo>
                  <a:pt x="1584176" y="1108923"/>
                </a:lnTo>
                <a:lnTo>
                  <a:pt x="0" y="1108923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pc="-150"/>
          </a:p>
        </p:txBody>
      </p:sp>
      <p:sp>
        <p:nvSpPr>
          <p:cNvPr id="14" name="TextBox 13"/>
          <p:cNvSpPr txBox="1"/>
          <p:nvPr/>
        </p:nvSpPr>
        <p:spPr>
          <a:xfrm>
            <a:off x="395536" y="2211710"/>
            <a:ext cx="1512168" cy="1169551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 fontAlgn="base" latinLnBrk="0"/>
            <a:endParaRPr lang="en-US" altLang="ko-KR" sz="1400" spc="-150" dirty="0">
              <a:solidFill>
                <a:schemeClr val="bg1"/>
              </a:solidFill>
              <a:latin typeface="나눔명조" pitchFamily="18" charset="-127"/>
              <a:ea typeface="나눔명조" pitchFamily="18" charset="-127"/>
            </a:endParaRPr>
          </a:p>
          <a:p>
            <a:pPr algn="ctr" fontAlgn="base" latinLnBrk="0"/>
            <a:r>
              <a:rPr lang="ko-KR" altLang="en-US" sz="1400" spc="-150" dirty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대한간호협회의  사업방향 및  </a:t>
            </a:r>
            <a:r>
              <a:rPr lang="ko-KR" altLang="en-US" sz="1400" spc="-150" dirty="0" err="1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간호계의</a:t>
            </a:r>
            <a:r>
              <a:rPr lang="ko-KR" altLang="en-US" sz="1400" spc="-150" dirty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  동향에  관한  특강 </a:t>
            </a:r>
            <a:endParaRPr lang="en-US" altLang="ko-KR" sz="1400" spc="-150" dirty="0">
              <a:solidFill>
                <a:schemeClr val="bg1"/>
              </a:solidFill>
              <a:latin typeface="나눔명조" pitchFamily="18" charset="-127"/>
              <a:ea typeface="나눔명조" pitchFamily="18" charset="-127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5" name="_x257302456" descr="EMB0000074c43e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347614"/>
            <a:ext cx="4251558" cy="2906638"/>
          </a:xfrm>
          <a:prstGeom prst="rect">
            <a:avLst/>
          </a:prstGeom>
          <a:noFill/>
        </p:spPr>
      </p:pic>
      <p:cxnSp>
        <p:nvCxnSpPr>
          <p:cNvPr id="20" name="구부러진 연결선 19"/>
          <p:cNvCxnSpPr/>
          <p:nvPr/>
        </p:nvCxnSpPr>
        <p:spPr>
          <a:xfrm flipV="1">
            <a:off x="2771800" y="1203598"/>
            <a:ext cx="1008112" cy="792088"/>
          </a:xfrm>
          <a:prstGeom prst="curvedConnector3">
            <a:avLst>
              <a:gd name="adj1" fmla="val 50000"/>
            </a:avLst>
          </a:prstGeom>
          <a:ln>
            <a:solidFill>
              <a:srgbClr val="EE5F5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707904" y="843558"/>
            <a:ext cx="2088232" cy="523220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 fontAlgn="base" latinLnBrk="0"/>
            <a:endParaRPr lang="en-US" altLang="ko-KR" sz="1400" spc="-150" dirty="0">
              <a:latin typeface="나눔명조" pitchFamily="18" charset="-127"/>
              <a:ea typeface="나눔명조" pitchFamily="18" charset="-127"/>
            </a:endParaRPr>
          </a:p>
          <a:p>
            <a:pPr algn="ctr" fontAlgn="base" latinLnBrk="0"/>
            <a:r>
              <a:rPr lang="ko-KR" altLang="en-US" sz="1400" spc="-150" dirty="0">
                <a:latin typeface="나눔명조" pitchFamily="18" charset="-127"/>
                <a:ea typeface="나눔명조" pitchFamily="18" charset="-127"/>
              </a:rPr>
              <a:t>부산시 간호사회  사무처장님</a:t>
            </a:r>
            <a:endParaRPr lang="en-US" altLang="ko-KR" sz="1400" spc="-150" dirty="0">
              <a:latin typeface="나눔명조" pitchFamily="18" charset="-127"/>
              <a:ea typeface="나눔명조" pitchFamily="18" charset="-127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7" name="_x482267336" descr="EMB0000074c43e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067694"/>
            <a:ext cx="3320458" cy="24647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78135746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231744" y="215073"/>
            <a:ext cx="451824" cy="451824"/>
          </a:xfrm>
          <a:prstGeom prst="rect">
            <a:avLst/>
          </a:prstGeom>
          <a:solidFill>
            <a:srgbClr val="EA38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0620" y="375928"/>
            <a:ext cx="3539968" cy="307777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ko-KR" altLang="en-US" sz="1400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활동보고서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744000" y="215073"/>
            <a:ext cx="8148480" cy="52421"/>
          </a:xfrm>
          <a:prstGeom prst="rect">
            <a:avLst/>
          </a:prstGeom>
          <a:solidFill>
            <a:srgbClr val="EA38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133620" y="271708"/>
            <a:ext cx="648072" cy="338554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03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2184384" y="2456334"/>
            <a:ext cx="1266153" cy="230832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altLang="ko-KR" sz="900" spc="-150" dirty="0">
                <a:solidFill>
                  <a:schemeClr val="bg1"/>
                </a:solidFill>
              </a:rPr>
              <a:t>=</a:t>
            </a:r>
            <a:r>
              <a:rPr lang="ko-KR" altLang="en-US" sz="900" spc="-150" dirty="0">
                <a:solidFill>
                  <a:schemeClr val="bg1"/>
                </a:solidFill>
              </a:rPr>
              <a:t>가보자</a:t>
            </a:r>
            <a:r>
              <a:rPr lang="en-US" altLang="ko-KR" sz="900" spc="-150" dirty="0">
                <a:solidFill>
                  <a:schemeClr val="bg1"/>
                </a:solidFill>
              </a:rPr>
              <a:t>!</a:t>
            </a:r>
            <a:endParaRPr lang="ko-KR" altLang="en-US" sz="900" spc="-150" dirty="0">
              <a:solidFill>
                <a:schemeClr val="bg1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3650977" y="2414903"/>
            <a:ext cx="1266153" cy="507831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ko-KR" altLang="en-US" sz="900" spc="-150" dirty="0">
                <a:solidFill>
                  <a:schemeClr val="bg1"/>
                </a:solidFill>
              </a:rPr>
              <a:t>여행지 소개와 낭만이의 것으로 보이는 의문의</a:t>
            </a:r>
            <a:endParaRPr lang="en-US" altLang="ko-KR" sz="900" spc="-150" dirty="0">
              <a:solidFill>
                <a:schemeClr val="bg1"/>
              </a:solidFill>
            </a:endParaRPr>
          </a:p>
          <a:p>
            <a:pPr algn="ctr"/>
            <a:r>
              <a:rPr lang="ko-KR" altLang="en-US" sz="900" spc="-150" dirty="0">
                <a:solidFill>
                  <a:schemeClr val="bg1"/>
                </a:solidFill>
              </a:rPr>
              <a:t>편지를 발견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3650976" y="3651104"/>
            <a:ext cx="1266153" cy="369332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ko-KR" altLang="en-US" sz="900" spc="-150" dirty="0">
                <a:solidFill>
                  <a:schemeClr val="bg1"/>
                </a:solidFill>
              </a:rPr>
              <a:t>편지를 해석하는 것으로</a:t>
            </a:r>
            <a:endParaRPr lang="en-US" altLang="ko-KR" sz="900" spc="-150" dirty="0">
              <a:solidFill>
                <a:schemeClr val="bg1"/>
              </a:solidFill>
            </a:endParaRPr>
          </a:p>
          <a:p>
            <a:pPr algn="ctr"/>
            <a:r>
              <a:rPr lang="ko-KR" altLang="en-US" sz="900" spc="-150" dirty="0">
                <a:solidFill>
                  <a:schemeClr val="bg1"/>
                </a:solidFill>
              </a:rPr>
              <a:t>발생하는 선택지 </a:t>
            </a:r>
            <a:r>
              <a:rPr lang="en-US" altLang="ko-KR" sz="900" spc="-150" dirty="0">
                <a:solidFill>
                  <a:schemeClr val="bg1"/>
                </a:solidFill>
              </a:rPr>
              <a:t>A &amp; B </a:t>
            </a:r>
            <a:endParaRPr lang="ko-KR" altLang="en-US" sz="900" spc="-150" dirty="0">
              <a:solidFill>
                <a:schemeClr val="bg1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2184384" y="3581854"/>
            <a:ext cx="1266153" cy="369332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altLang="ko-KR" sz="900" spc="-150" dirty="0">
                <a:solidFill>
                  <a:schemeClr val="bg1"/>
                </a:solidFill>
              </a:rPr>
              <a:t>=</a:t>
            </a:r>
          </a:p>
          <a:p>
            <a:pPr algn="ctr"/>
            <a:r>
              <a:rPr lang="ko-KR" altLang="en-US" sz="900" spc="-150" dirty="0">
                <a:solidFill>
                  <a:schemeClr val="bg1"/>
                </a:solidFill>
              </a:rPr>
              <a:t>발생하는 선택지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667217" y="3656413"/>
            <a:ext cx="1266153" cy="230832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altLang="ko-KR" sz="900" spc="-150" dirty="0">
                <a:solidFill>
                  <a:schemeClr val="bg1"/>
                </a:solidFill>
              </a:rPr>
              <a:t>=</a:t>
            </a:r>
            <a:r>
              <a:rPr lang="ko-KR" altLang="en-US" sz="900" spc="-150" dirty="0">
                <a:solidFill>
                  <a:schemeClr val="bg1"/>
                </a:solidFill>
              </a:rPr>
              <a:t>상 제공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755576" y="2499742"/>
            <a:ext cx="1080120" cy="577081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ko-KR" altLang="en-US" sz="1050" spc="-150" dirty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동아리 운영  </a:t>
            </a:r>
            <a:endParaRPr lang="en-US" altLang="ko-KR" sz="1050" spc="-150" dirty="0">
              <a:solidFill>
                <a:schemeClr val="bg1"/>
              </a:solidFill>
              <a:latin typeface="나눔명조" pitchFamily="18" charset="-127"/>
              <a:ea typeface="나눔명조" pitchFamily="18" charset="-127"/>
            </a:endParaRPr>
          </a:p>
          <a:p>
            <a:r>
              <a:rPr lang="ko-KR" altLang="en-US" sz="1050" spc="-150" dirty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및  활동방안에  관한  회의</a:t>
            </a:r>
          </a:p>
        </p:txBody>
      </p:sp>
      <p:sp>
        <p:nvSpPr>
          <p:cNvPr id="29" name="직사각형 22"/>
          <p:cNvSpPr/>
          <p:nvPr/>
        </p:nvSpPr>
        <p:spPr>
          <a:xfrm>
            <a:off x="395536" y="2211710"/>
            <a:ext cx="1584176" cy="1368152"/>
          </a:xfrm>
          <a:custGeom>
            <a:avLst/>
            <a:gdLst/>
            <a:ahLst/>
            <a:cxnLst/>
            <a:rect l="l" t="t" r="r" b="b"/>
            <a:pathLst>
              <a:path w="1728191" h="1108923">
                <a:moveTo>
                  <a:pt x="0" y="0"/>
                </a:moveTo>
                <a:lnTo>
                  <a:pt x="1584176" y="0"/>
                </a:lnTo>
                <a:lnTo>
                  <a:pt x="1584176" y="404150"/>
                </a:lnTo>
                <a:lnTo>
                  <a:pt x="1728191" y="548165"/>
                </a:lnTo>
                <a:lnTo>
                  <a:pt x="1584176" y="692180"/>
                </a:lnTo>
                <a:lnTo>
                  <a:pt x="1584176" y="1108923"/>
                </a:lnTo>
                <a:lnTo>
                  <a:pt x="0" y="1108923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pc="-150"/>
          </a:p>
        </p:txBody>
      </p:sp>
      <p:sp>
        <p:nvSpPr>
          <p:cNvPr id="30" name="TextBox 29"/>
          <p:cNvSpPr txBox="1"/>
          <p:nvPr/>
        </p:nvSpPr>
        <p:spPr>
          <a:xfrm>
            <a:off x="395536" y="2355726"/>
            <a:ext cx="1512168" cy="954107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 fontAlgn="base" latinLnBrk="0"/>
            <a:endParaRPr lang="en-US" altLang="ko-KR" sz="1400" spc="-150" dirty="0">
              <a:solidFill>
                <a:schemeClr val="bg1"/>
              </a:solidFill>
              <a:latin typeface="나눔명조" pitchFamily="18" charset="-127"/>
              <a:ea typeface="나눔명조" pitchFamily="18" charset="-127"/>
            </a:endParaRPr>
          </a:p>
          <a:p>
            <a:pPr algn="ctr" fontAlgn="base" latinLnBrk="0"/>
            <a:r>
              <a:rPr lang="ko-KR" altLang="en-US" sz="1400" spc="-150" dirty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동아리  운영과  활동방안에  관한 회의</a:t>
            </a:r>
            <a:endParaRPr lang="en-US" altLang="ko-KR" sz="1400" spc="-150" dirty="0">
              <a:solidFill>
                <a:schemeClr val="bg1"/>
              </a:solidFill>
              <a:latin typeface="나눔명조" pitchFamily="18" charset="-127"/>
              <a:ea typeface="나눔명조" pitchFamily="18" charset="-127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339752" y="2283718"/>
            <a:ext cx="5544616" cy="1169551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marL="342900" indent="-342900" fontAlgn="base" latinLnBrk="0"/>
            <a:r>
              <a:rPr lang="ko-KR" altLang="en-US" sz="1400" spc="-150" dirty="0">
                <a:solidFill>
                  <a:srgbClr val="EA382A"/>
                </a:solidFill>
                <a:latin typeface="나눔명조" pitchFamily="18" charset="-127"/>
                <a:ea typeface="나눔명조" pitchFamily="18" charset="-127"/>
              </a:rPr>
              <a:t>▶</a:t>
            </a:r>
            <a:r>
              <a:rPr lang="ko-KR" altLang="en-US" sz="14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     회의  주요 내용</a:t>
            </a:r>
            <a:endParaRPr lang="en-US" altLang="ko-KR" sz="1400" spc="-150" dirty="0">
              <a:solidFill>
                <a:schemeClr val="tx1">
                  <a:lumMod val="75000"/>
                  <a:lumOff val="25000"/>
                </a:schemeClr>
              </a:solidFill>
              <a:latin typeface="나눔명조" pitchFamily="18" charset="-127"/>
              <a:ea typeface="나눔명조" pitchFamily="18" charset="-127"/>
            </a:endParaRPr>
          </a:p>
          <a:p>
            <a:pPr marL="342900" indent="-342900" fontAlgn="base" latinLnBrk="0">
              <a:buAutoNum type="arabicPeriod"/>
            </a:pPr>
            <a:r>
              <a:rPr lang="ko-KR" altLang="en-US" sz="14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매월 </a:t>
            </a:r>
            <a:r>
              <a:rPr lang="en-US" altLang="ko-KR" sz="14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1</a:t>
            </a:r>
            <a:r>
              <a:rPr lang="ko-KR" altLang="en-US" sz="1400" spc="-1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회이상의</a:t>
            </a:r>
            <a:r>
              <a:rPr lang="ko-KR" altLang="en-US" sz="14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  동아리 모임을 가지기</a:t>
            </a:r>
            <a:endParaRPr lang="en-US" altLang="ko-KR" sz="1400" spc="-150" dirty="0">
              <a:solidFill>
                <a:schemeClr val="tx1">
                  <a:lumMod val="75000"/>
                  <a:lumOff val="25000"/>
                </a:schemeClr>
              </a:solidFill>
              <a:latin typeface="나눔명조" pitchFamily="18" charset="-127"/>
              <a:ea typeface="나눔명조" pitchFamily="18" charset="-127"/>
            </a:endParaRPr>
          </a:p>
          <a:p>
            <a:pPr marL="342900" indent="-342900" fontAlgn="base" latinLnBrk="0">
              <a:buAutoNum type="arabicPeriod"/>
            </a:pPr>
            <a:r>
              <a:rPr lang="ko-KR" altLang="en-US" sz="14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동아리  회원간의  친목도모를  위한  모임을  신학기에  가지기</a:t>
            </a:r>
            <a:endParaRPr lang="en-US" altLang="ko-KR" sz="1400" spc="-150" dirty="0">
              <a:solidFill>
                <a:schemeClr val="tx1">
                  <a:lumMod val="75000"/>
                  <a:lumOff val="25000"/>
                </a:schemeClr>
              </a:solidFill>
              <a:latin typeface="나눔명조" pitchFamily="18" charset="-127"/>
              <a:ea typeface="나눔명조" pitchFamily="18" charset="-127"/>
            </a:endParaRPr>
          </a:p>
          <a:p>
            <a:pPr marL="342900" indent="-342900" fontAlgn="base" latinLnBrk="0">
              <a:buAutoNum type="arabicPeriod"/>
            </a:pPr>
            <a:r>
              <a:rPr lang="ko-KR" altLang="en-US" sz="14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매월  </a:t>
            </a:r>
            <a:r>
              <a:rPr lang="ko-KR" altLang="en-US" sz="1400" spc="-1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모임시</a:t>
            </a:r>
            <a:r>
              <a:rPr lang="ko-KR" altLang="en-US" sz="14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  다음 모임의  주제를  정하고  </a:t>
            </a:r>
            <a:r>
              <a:rPr lang="ko-KR" altLang="en-US" sz="1400" spc="-1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주발표자를</a:t>
            </a:r>
            <a:r>
              <a:rPr lang="ko-KR" altLang="en-US" sz="14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  선정하기</a:t>
            </a:r>
            <a:endParaRPr lang="en-US" altLang="ko-KR" sz="1400" spc="-150" dirty="0">
              <a:solidFill>
                <a:schemeClr val="tx1">
                  <a:lumMod val="75000"/>
                  <a:lumOff val="25000"/>
                </a:schemeClr>
              </a:solidFill>
              <a:latin typeface="나눔명조" pitchFamily="18" charset="-127"/>
              <a:ea typeface="나눔명조" pitchFamily="18" charset="-127"/>
            </a:endParaRPr>
          </a:p>
          <a:p>
            <a:pPr marL="342900" indent="-342900" fontAlgn="base" latinLnBrk="0">
              <a:buAutoNum type="arabicPeriod"/>
            </a:pPr>
            <a:r>
              <a:rPr lang="en-US" altLang="ko-KR" sz="14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2018</a:t>
            </a:r>
            <a:r>
              <a:rPr lang="ko-KR" altLang="en-US" sz="14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년  </a:t>
            </a:r>
            <a:r>
              <a:rPr lang="en-US" altLang="ko-KR" sz="14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1</a:t>
            </a:r>
            <a:r>
              <a:rPr lang="ko-KR" altLang="en-US" sz="14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학기  신입  전공동아리  모집 때  적극적인  홍보활동  하기</a:t>
            </a:r>
            <a:endParaRPr lang="en-US" altLang="ko-KR" sz="1400" spc="-150" dirty="0">
              <a:solidFill>
                <a:schemeClr val="tx1">
                  <a:lumMod val="75000"/>
                  <a:lumOff val="25000"/>
                </a:schemeClr>
              </a:solidFill>
              <a:latin typeface="나눔명조" pitchFamily="18" charset="-127"/>
              <a:ea typeface="나눔명조" pitchFamily="18" charset="-127"/>
            </a:endParaRPr>
          </a:p>
        </p:txBody>
      </p:sp>
      <p:pic>
        <p:nvPicPr>
          <p:cNvPr id="33" name="그림 32" descr="식사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76256" y="483518"/>
            <a:ext cx="1831132" cy="1831132"/>
          </a:xfrm>
          <a:prstGeom prst="rect">
            <a:avLst/>
          </a:prstGeom>
        </p:spPr>
      </p:pic>
      <p:cxnSp>
        <p:nvCxnSpPr>
          <p:cNvPr id="35" name="구부러진 연결선 34"/>
          <p:cNvCxnSpPr/>
          <p:nvPr/>
        </p:nvCxnSpPr>
        <p:spPr>
          <a:xfrm rot="10800000">
            <a:off x="6084168" y="627534"/>
            <a:ext cx="1080120" cy="648072"/>
          </a:xfrm>
          <a:prstGeom prst="curvedConnector3">
            <a:avLst>
              <a:gd name="adj1" fmla="val 50000"/>
            </a:avLst>
          </a:prstGeom>
          <a:ln>
            <a:solidFill>
              <a:srgbClr val="EA382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4427984" y="483518"/>
            <a:ext cx="2088232" cy="307777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marL="342900" indent="-342900" fontAlgn="base" latinLnBrk="0"/>
            <a:r>
              <a:rPr lang="ko-KR" altLang="en-US" sz="1400" spc="-150" dirty="0">
                <a:latin typeface="나눔명조" pitchFamily="18" charset="-127"/>
                <a:ea typeface="나눔명조" pitchFamily="18" charset="-127"/>
              </a:rPr>
              <a:t>회의 후  맛있는 식사 ♡</a:t>
            </a:r>
            <a:endParaRPr lang="en-US" altLang="ko-KR" sz="1400" spc="-150" dirty="0">
              <a:latin typeface="나눔명조" pitchFamily="18" charset="-127"/>
              <a:ea typeface="나눔명조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09801318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231744" y="215073"/>
            <a:ext cx="451824" cy="451824"/>
          </a:xfrm>
          <a:prstGeom prst="rect">
            <a:avLst/>
          </a:prstGeom>
          <a:solidFill>
            <a:srgbClr val="EA38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0620" y="375928"/>
            <a:ext cx="3539968" cy="307777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altLang="ko-KR" sz="1400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2018</a:t>
            </a:r>
            <a:r>
              <a:rPr lang="ko-KR" altLang="en-US" sz="1400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활동계획안</a:t>
            </a:r>
            <a:endParaRPr lang="en-US" altLang="ko-KR" sz="1400" b="1" spc="-150" dirty="0">
              <a:solidFill>
                <a:schemeClr val="tx1">
                  <a:lumMod val="75000"/>
                  <a:lumOff val="2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744000" y="215073"/>
            <a:ext cx="8148480" cy="52421"/>
          </a:xfrm>
          <a:prstGeom prst="rect">
            <a:avLst/>
          </a:prstGeom>
          <a:solidFill>
            <a:srgbClr val="EA38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33620" y="271708"/>
            <a:ext cx="648072" cy="338554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04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42" name="직사각형 41"/>
          <p:cNvSpPr/>
          <p:nvPr/>
        </p:nvSpPr>
        <p:spPr>
          <a:xfrm rot="16200000">
            <a:off x="1907707" y="1203598"/>
            <a:ext cx="216024" cy="72007"/>
          </a:xfrm>
          <a:prstGeom prst="rect">
            <a:avLst/>
          </a:prstGeom>
          <a:solidFill>
            <a:srgbClr val="EE5F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TextBox 42"/>
          <p:cNvSpPr txBox="1"/>
          <p:nvPr/>
        </p:nvSpPr>
        <p:spPr>
          <a:xfrm>
            <a:off x="1979712" y="1131590"/>
            <a:ext cx="4248472" cy="253916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fontAlgn="base" latinLnBrk="0"/>
            <a:r>
              <a:rPr lang="en-US" altLang="ko-KR" sz="105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2018</a:t>
            </a:r>
            <a:r>
              <a:rPr lang="ko-KR" altLang="en-US" sz="105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  목표 활동  커리큘럼  </a:t>
            </a:r>
            <a:endParaRPr lang="en-US" altLang="ko-KR" sz="1050" spc="-150" dirty="0">
              <a:solidFill>
                <a:schemeClr val="tx1">
                  <a:lumMod val="75000"/>
                  <a:lumOff val="25000"/>
                </a:schemeClr>
              </a:solidFill>
              <a:latin typeface="나눔명조" pitchFamily="18" charset="-127"/>
              <a:ea typeface="나눔명조" pitchFamily="18" charset="-127"/>
            </a:endParaRPr>
          </a:p>
        </p:txBody>
      </p:sp>
      <p:grpSp>
        <p:nvGrpSpPr>
          <p:cNvPr id="30" name="그룹 29"/>
          <p:cNvGrpSpPr/>
          <p:nvPr/>
        </p:nvGrpSpPr>
        <p:grpSpPr>
          <a:xfrm>
            <a:off x="1785918" y="1714494"/>
            <a:ext cx="5510986" cy="2370132"/>
            <a:chOff x="1928794" y="1500180"/>
            <a:chExt cx="5510986" cy="2370132"/>
          </a:xfrm>
        </p:grpSpPr>
        <p:cxnSp>
          <p:nvCxnSpPr>
            <p:cNvPr id="22" name="직선 연결선 21"/>
            <p:cNvCxnSpPr/>
            <p:nvPr/>
          </p:nvCxnSpPr>
          <p:spPr>
            <a:xfrm rot="5400000">
              <a:off x="2960594" y="2611520"/>
              <a:ext cx="1652764" cy="1588"/>
            </a:xfrm>
            <a:prstGeom prst="line">
              <a:avLst/>
            </a:prstGeom>
            <a:ln w="63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타원 7"/>
            <p:cNvSpPr/>
            <p:nvPr/>
          </p:nvSpPr>
          <p:spPr>
            <a:xfrm>
              <a:off x="2571736" y="1500180"/>
              <a:ext cx="243764" cy="243764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" name="타원 12"/>
            <p:cNvSpPr/>
            <p:nvPr/>
          </p:nvSpPr>
          <p:spPr>
            <a:xfrm>
              <a:off x="4714876" y="1500180"/>
              <a:ext cx="243764" cy="243764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cxnSp>
          <p:nvCxnSpPr>
            <p:cNvPr id="16" name="직선 연결선 15"/>
            <p:cNvCxnSpPr/>
            <p:nvPr/>
          </p:nvCxnSpPr>
          <p:spPr>
            <a:xfrm>
              <a:off x="2857488" y="1643056"/>
              <a:ext cx="707198" cy="0"/>
            </a:xfrm>
            <a:prstGeom prst="line">
              <a:avLst/>
            </a:prstGeom>
            <a:ln w="63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타원 11"/>
            <p:cNvSpPr/>
            <p:nvPr/>
          </p:nvSpPr>
          <p:spPr>
            <a:xfrm>
              <a:off x="3643306" y="1500180"/>
              <a:ext cx="243764" cy="243764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cxnSp>
          <p:nvCxnSpPr>
            <p:cNvPr id="19" name="직선 연결선 18"/>
            <p:cNvCxnSpPr/>
            <p:nvPr/>
          </p:nvCxnSpPr>
          <p:spPr>
            <a:xfrm>
              <a:off x="3929058" y="1643056"/>
              <a:ext cx="691702" cy="0"/>
            </a:xfrm>
            <a:prstGeom prst="line">
              <a:avLst/>
            </a:prstGeom>
            <a:ln w="63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/>
            <p:cNvCxnSpPr/>
            <p:nvPr/>
          </p:nvCxnSpPr>
          <p:spPr>
            <a:xfrm>
              <a:off x="2714612" y="1785932"/>
              <a:ext cx="0" cy="859971"/>
            </a:xfrm>
            <a:prstGeom prst="line">
              <a:avLst/>
            </a:prstGeom>
            <a:ln w="63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3000364" y="3429006"/>
              <a:ext cx="2428892" cy="307777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fontAlgn="base" latinLnBrk="0"/>
              <a:r>
                <a:rPr lang="ko-KR" altLang="en-US" sz="1400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명조" pitchFamily="18" charset="-127"/>
                  <a:ea typeface="나눔명조" pitchFamily="18" charset="-127"/>
                </a:rPr>
                <a:t>간호 계 의  동향에  관한  특강</a:t>
              </a:r>
              <a:endParaRPr lang="en-US" altLang="ko-KR" sz="14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명조" pitchFamily="18" charset="-127"/>
                <a:ea typeface="나눔명조" pitchFamily="18" charset="-127"/>
              </a:endParaRPr>
            </a:p>
          </p:txBody>
        </p:sp>
        <p:cxnSp>
          <p:nvCxnSpPr>
            <p:cNvPr id="27" name="직선 연결선 26"/>
            <p:cNvCxnSpPr/>
            <p:nvPr/>
          </p:nvCxnSpPr>
          <p:spPr>
            <a:xfrm>
              <a:off x="4857752" y="1785932"/>
              <a:ext cx="0" cy="936104"/>
            </a:xfrm>
            <a:prstGeom prst="line">
              <a:avLst/>
            </a:prstGeom>
            <a:ln w="63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3929058" y="2714626"/>
              <a:ext cx="2160240" cy="523220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 fontAlgn="base" latinLnBrk="0"/>
              <a:r>
                <a:rPr lang="ko-KR" altLang="en-US" sz="1400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명조" pitchFamily="18" charset="-127"/>
                  <a:ea typeface="나눔명조" pitchFamily="18" charset="-127"/>
                </a:rPr>
                <a:t>동아리 운영 및</a:t>
              </a:r>
              <a:endParaRPr lang="en-US" altLang="ko-KR" sz="14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명조" pitchFamily="18" charset="-127"/>
                <a:ea typeface="나눔명조" pitchFamily="18" charset="-127"/>
              </a:endParaRPr>
            </a:p>
            <a:p>
              <a:pPr algn="ctr" fontAlgn="base" latinLnBrk="0"/>
              <a:r>
                <a:rPr lang="ko-KR" altLang="en-US" sz="1400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명조" pitchFamily="18" charset="-127"/>
                  <a:ea typeface="나눔명조" pitchFamily="18" charset="-127"/>
                </a:rPr>
                <a:t>활동방안에  대한  회의</a:t>
              </a:r>
              <a:endParaRPr lang="en-US" altLang="ko-KR" sz="14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명조" pitchFamily="18" charset="-127"/>
                <a:ea typeface="나눔명조" pitchFamily="18" charset="-127"/>
              </a:endParaRPr>
            </a:p>
          </p:txBody>
        </p:sp>
        <p:sp>
          <p:nvSpPr>
            <p:cNvPr id="35" name="타원 34"/>
            <p:cNvSpPr/>
            <p:nvPr/>
          </p:nvSpPr>
          <p:spPr>
            <a:xfrm>
              <a:off x="6643702" y="1500180"/>
              <a:ext cx="243764" cy="243764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cxnSp>
          <p:nvCxnSpPr>
            <p:cNvPr id="37" name="직선 연결선 36"/>
            <p:cNvCxnSpPr/>
            <p:nvPr/>
          </p:nvCxnSpPr>
          <p:spPr>
            <a:xfrm>
              <a:off x="5000628" y="1643056"/>
              <a:ext cx="1566751" cy="0"/>
            </a:xfrm>
            <a:prstGeom prst="line">
              <a:avLst/>
            </a:prstGeom>
            <a:ln w="63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직선 연결선 37"/>
            <p:cNvCxnSpPr/>
            <p:nvPr/>
          </p:nvCxnSpPr>
          <p:spPr>
            <a:xfrm>
              <a:off x="6786578" y="1785932"/>
              <a:ext cx="0" cy="576064"/>
            </a:xfrm>
            <a:prstGeom prst="line">
              <a:avLst/>
            </a:prstGeom>
            <a:ln w="63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6143636" y="2357436"/>
              <a:ext cx="1296144" cy="523220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 fontAlgn="base" latinLnBrk="0"/>
              <a:r>
                <a:rPr lang="ko-KR" altLang="en-US" sz="1400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명조" pitchFamily="18" charset="-127"/>
                  <a:ea typeface="나눔명조" pitchFamily="18" charset="-127"/>
                </a:rPr>
                <a:t>동아리  친목도모  모임</a:t>
              </a:r>
              <a:endParaRPr lang="en-US" altLang="ko-KR" sz="14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명조" pitchFamily="18" charset="-127"/>
                <a:ea typeface="나눔명조" pitchFamily="18" charset="-127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928794" y="2714626"/>
              <a:ext cx="1365872" cy="307777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fontAlgn="base" latinLnBrk="0"/>
              <a:r>
                <a:rPr lang="ko-KR" altLang="en-US" sz="1400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명조" pitchFamily="18" charset="-127"/>
                  <a:ea typeface="나눔명조" pitchFamily="18" charset="-127"/>
                </a:rPr>
                <a:t>월  </a:t>
              </a:r>
              <a:r>
                <a:rPr lang="en-US" altLang="ko-KR" sz="1400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명조" pitchFamily="18" charset="-127"/>
                  <a:ea typeface="나눔명조" pitchFamily="18" charset="-127"/>
                </a:rPr>
                <a:t>1</a:t>
              </a:r>
              <a:r>
                <a:rPr lang="ko-KR" altLang="en-US" sz="1400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명조" pitchFamily="18" charset="-127"/>
                  <a:ea typeface="나눔명조" pitchFamily="18" charset="-127"/>
                </a:rPr>
                <a:t>회  이슈 토론</a:t>
              </a:r>
              <a:endParaRPr lang="en-US" altLang="ko-KR" sz="14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명조" pitchFamily="18" charset="-127"/>
                <a:ea typeface="나눔명조" pitchFamily="18" charset="-127"/>
              </a:endParaRPr>
            </a:p>
          </p:txBody>
        </p:sp>
        <p:sp>
          <p:nvSpPr>
            <p:cNvPr id="49" name="이등변 삼각형 48"/>
            <p:cNvSpPr/>
            <p:nvPr/>
          </p:nvSpPr>
          <p:spPr>
            <a:xfrm>
              <a:off x="2500298" y="2928940"/>
              <a:ext cx="171571" cy="155554"/>
            </a:xfrm>
            <a:prstGeom prst="triangle">
              <a:avLst/>
            </a:prstGeom>
            <a:solidFill>
              <a:srgbClr val="DA3E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0" name="이등변 삼각형 49"/>
            <p:cNvSpPr/>
            <p:nvPr/>
          </p:nvSpPr>
          <p:spPr>
            <a:xfrm>
              <a:off x="3714744" y="3714758"/>
              <a:ext cx="171571" cy="155554"/>
            </a:xfrm>
            <a:prstGeom prst="triangle">
              <a:avLst/>
            </a:prstGeom>
            <a:solidFill>
              <a:srgbClr val="DA3E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1" name="이등변 삼각형 50"/>
            <p:cNvSpPr/>
            <p:nvPr/>
          </p:nvSpPr>
          <p:spPr>
            <a:xfrm>
              <a:off x="5429256" y="3214692"/>
              <a:ext cx="171571" cy="155554"/>
            </a:xfrm>
            <a:prstGeom prst="triangle">
              <a:avLst/>
            </a:prstGeom>
            <a:solidFill>
              <a:srgbClr val="DA3E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2" name="이등변 삼각형 51"/>
            <p:cNvSpPr/>
            <p:nvPr/>
          </p:nvSpPr>
          <p:spPr>
            <a:xfrm>
              <a:off x="6715140" y="2928940"/>
              <a:ext cx="171571" cy="155554"/>
            </a:xfrm>
            <a:prstGeom prst="triangle">
              <a:avLst/>
            </a:prstGeom>
            <a:solidFill>
              <a:srgbClr val="DA3E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578135746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1607</TotalTime>
  <Words>231</Words>
  <Application>Microsoft Office PowerPoint</Application>
  <PresentationFormat>화면 슬라이드 쇼(16:9)</PresentationFormat>
  <Paragraphs>75</Paragraphs>
  <Slides>10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1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R&amp;D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Microsoft Corporation</dc:creator>
  <cp:lastModifiedBy>Windows User</cp:lastModifiedBy>
  <cp:revision>109</cp:revision>
  <dcterms:created xsi:type="dcterms:W3CDTF">2006-10-05T04:04:58Z</dcterms:created>
  <dcterms:modified xsi:type="dcterms:W3CDTF">2018-03-06T11:43:31Z</dcterms:modified>
</cp:coreProperties>
</file>